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61" r:id="rId3"/>
    <p:sldId id="262" r:id="rId4"/>
    <p:sldId id="277" r:id="rId5"/>
    <p:sldId id="259" r:id="rId6"/>
    <p:sldId id="264" r:id="rId7"/>
    <p:sldId id="265" r:id="rId8"/>
    <p:sldId id="276" r:id="rId9"/>
    <p:sldId id="258" r:id="rId10"/>
    <p:sldId id="266" r:id="rId11"/>
    <p:sldId id="271" r:id="rId12"/>
    <p:sldId id="269" r:id="rId13"/>
    <p:sldId id="270" r:id="rId14"/>
    <p:sldId id="273" r:id="rId15"/>
    <p:sldId id="268" r:id="rId16"/>
    <p:sldId id="272" r:id="rId17"/>
    <p:sldId id="274" r:id="rId18"/>
    <p:sldId id="275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56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9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58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5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44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794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5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34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8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7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765F-AC2D-42AA-A0E5-12A28983CCA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1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1FD765F-AC2D-42AA-A0E5-12A28983CCA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2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1FD765F-AC2D-42AA-A0E5-12A28983CCA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850391B-80ED-4717-85D7-F181637FE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htsa.gov/risky-driving/drunk-driving#age-5056" TargetMode="External"/><Relationship Id="rId3" Type="http://schemas.openxmlformats.org/officeDocument/2006/relationships/hyperlink" Target="https://www.uber.com/blog/los-angeles/uber-la-officially-launched/" TargetMode="External"/><Relationship Id="rId7" Type="http://schemas.openxmlformats.org/officeDocument/2006/relationships/hyperlink" Target="https://en.wikipedia.org/wiki/DUI_laws_in_California" TargetMode="External"/><Relationship Id="rId2" Type="http://schemas.openxmlformats.org/officeDocument/2006/relationships/hyperlink" Target="https://en.wikipedia.org/wiki/Ub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ransportation_network_company" TargetMode="External"/><Relationship Id="rId11" Type="http://schemas.openxmlformats.org/officeDocument/2006/relationships/hyperlink" Target="https://catalog.data.gov/dataset/impaired-driving-death-rate-by-age-and-gender-2012-all-states-587fd" TargetMode="External"/><Relationship Id="rId5" Type="http://schemas.openxmlformats.org/officeDocument/2006/relationships/hyperlink" Target="https://www.forbes.com/sites/briansolomon/2017/01/05/lyft-rides-tripled-last-year-but-remains-far-behind-uber/#7c1a1789199e" TargetMode="External"/><Relationship Id="rId10" Type="http://schemas.openxmlformats.org/officeDocument/2006/relationships/hyperlink" Target="https://www.edhat.com/news/dui-suspected-in-rollover-accident" TargetMode="External"/><Relationship Id="rId4" Type="http://schemas.openxmlformats.org/officeDocument/2006/relationships/hyperlink" Target="https://s3.amazonaws.com/uber-static/comms/PDF/Uber_Driver-Partners_Hall_Kreuger_2015.pdf" TargetMode="External"/><Relationship Id="rId9" Type="http://schemas.openxmlformats.org/officeDocument/2006/relationships/hyperlink" Target="https://mrcheckpoint.com/can-i-get-a-dui-removed-from-my-record-in-california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en.wikipedia.org/wiki/Ub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4983970" cy="2971051"/>
          </a:xfrm>
        </p:spPr>
        <p:txBody>
          <a:bodyPr/>
          <a:lstStyle/>
          <a:p>
            <a:pPr algn="ctr"/>
            <a:r>
              <a:rPr lang="en-US" dirty="0"/>
              <a:t>Do TNCs </a:t>
            </a:r>
            <a:br>
              <a:rPr lang="en-US" dirty="0"/>
            </a:br>
            <a:r>
              <a:rPr lang="en-US" dirty="0"/>
              <a:t>affect</a:t>
            </a:r>
            <a:br>
              <a:rPr lang="en-US" dirty="0"/>
            </a:br>
            <a:r>
              <a:rPr lang="en-US" dirty="0"/>
              <a:t>DUI Deaths?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1" y="5280846"/>
            <a:ext cx="4983970" cy="794833"/>
          </a:xfrm>
        </p:spPr>
        <p:txBody>
          <a:bodyPr>
            <a:normAutofit/>
          </a:bodyPr>
          <a:lstStyle/>
          <a:p>
            <a:r>
              <a:rPr lang="en-US" dirty="0"/>
              <a:t>By Drew Russell, </a:t>
            </a:r>
            <a:r>
              <a:rPr lang="en-US" dirty="0" err="1"/>
              <a:t>Mayssa</a:t>
            </a:r>
            <a:r>
              <a:rPr lang="en-US" dirty="0"/>
              <a:t> Maring, Aaron Kim</a:t>
            </a:r>
          </a:p>
          <a:p>
            <a:pPr algn="ctr"/>
            <a:r>
              <a:rPr lang="en-US" dirty="0"/>
              <a:t>The [2] Amigos</a:t>
            </a:r>
          </a:p>
        </p:txBody>
      </p:sp>
      <p:pic>
        <p:nvPicPr>
          <p:cNvPr id="4" name="Picture 4" descr="Image result for transportation network compa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168" y="277109"/>
            <a:ext cx="4994290" cy="315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638" y="3725880"/>
            <a:ext cx="4998820" cy="281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7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9EB6E8-5713-46B3-9518-2323FFBFED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5262" r="9091" b="15401"/>
          <a:stretch/>
        </p:blipFill>
        <p:spPr>
          <a:xfrm>
            <a:off x="20" y="-10150"/>
            <a:ext cx="12191980" cy="6857990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r>
              <a:rPr lang="en-US" dirty="0"/>
              <a:t>Our Data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r>
              <a:rPr lang="en-US" dirty="0"/>
              <a:t>Export CSVs into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Begin determining the data we wanted to analyze</a:t>
            </a:r>
          </a:p>
          <a:p>
            <a:r>
              <a:rPr lang="en-US" dirty="0"/>
              <a:t>Cleaned the data</a:t>
            </a:r>
          </a:p>
          <a:p>
            <a:r>
              <a:rPr lang="en-US" dirty="0"/>
              <a:t>Created tables with the relevant data</a:t>
            </a:r>
          </a:p>
          <a:p>
            <a:r>
              <a:rPr lang="en-US" dirty="0"/>
              <a:t>Plotted charts with the data</a:t>
            </a:r>
          </a:p>
          <a:p>
            <a:r>
              <a:rPr lang="en-US" dirty="0"/>
              <a:t>Analyzed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43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DUI Deaths by State (2012)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Used to compare Gender by States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Men in North Dakota had the highest rate of deaths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Men in Utah had the lowest rate of deaths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Women in Montana had the highest rate of deaths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Women in West Virginia had the lowest rate of deaths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84" y="929274"/>
            <a:ext cx="7227637" cy="542072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90448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DUI Deaths by State (2014)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Used to compare Gender by States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Men in Wyoming had the highest rate of deaths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Men in New York had the lowest rate of deaths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Women in Montana had the highest rate of deaths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Women in New York had the lowest rate of deaths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4" y="858154"/>
            <a:ext cx="7268276" cy="545120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44688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DUI Deaths by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Men have much higher rates of deaths in both years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10% decrease in deaths for Males in 2014</a:t>
            </a:r>
          </a:p>
          <a:p>
            <a:r>
              <a:rPr lang="en-US" sz="1600" dirty="0">
                <a:solidFill>
                  <a:srgbClr val="FFFFFF"/>
                </a:solidFill>
              </a:rPr>
              <a:t>Little to no change in deaths for Women in 2014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Men account for 84% of all DUI deaths in 2012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83% in 2014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644" y="764357"/>
            <a:ext cx="7105717" cy="532928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06279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DUI Deaths by State (2012)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Ages 21-34 had the highest rates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Highest in Montana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Lowest in Massachusetts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Ages 0-20 had the lowest rates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Highest in South Carolina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Lowest in New York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Ages 35+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Highest in North Dakota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Lowest in New Mexico</a:t>
            </a:r>
          </a:p>
          <a:p>
            <a:pPr lvl="1"/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2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964" y="779597"/>
            <a:ext cx="7065077" cy="529880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10586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DUI Deaths by State (2012)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Ages 21-34 had the highest rates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Highest in Montana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Lowest in Massachusetts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Ages 0-20 had the lowest rates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Highest in South Carolina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Lowest in New York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Ages 35+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Highest in North Dakota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Lowest in New Mexico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11" y="713557"/>
            <a:ext cx="7241183" cy="543088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16376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DUI Deaths by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14% reduction of deaths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For Ages 21-34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Generation most impacted by TNCs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53% reduction of deaths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For Ages 0-20</a:t>
            </a:r>
          </a:p>
          <a:p>
            <a:r>
              <a:rPr lang="en-US" sz="1600" dirty="0">
                <a:solidFill>
                  <a:srgbClr val="FFFFFF"/>
                </a:solidFill>
              </a:rPr>
              <a:t>Small reduction of deaths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For Ages 35+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151" y="823836"/>
            <a:ext cx="6956703" cy="521752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75561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sz="2000" dirty="0"/>
              <a:t>Men have higher rates of DUI deaths than women</a:t>
            </a:r>
          </a:p>
          <a:p>
            <a:pPr lvl="1"/>
            <a:r>
              <a:rPr lang="en-US" sz="1800" dirty="0"/>
              <a:t>However little correlation between Female DUI deaths and TNCs</a:t>
            </a:r>
          </a:p>
          <a:p>
            <a:r>
              <a:rPr lang="en-US" sz="2000" dirty="0"/>
              <a:t>Ages 21-34 had the highest rates as well as the highest correlation</a:t>
            </a:r>
          </a:p>
          <a:p>
            <a:pPr lvl="1"/>
            <a:r>
              <a:rPr lang="en-US" sz="1800" dirty="0"/>
              <a:t>Status of state rates remained the same</a:t>
            </a:r>
          </a:p>
          <a:p>
            <a:r>
              <a:rPr lang="en-US" sz="2000" dirty="0"/>
              <a:t>Overall, correlation between DUI deaths and TNCs</a:t>
            </a:r>
          </a:p>
          <a:p>
            <a:pPr lvl="1"/>
            <a:r>
              <a:rPr lang="en-US" sz="1800" dirty="0"/>
              <a:t>Introduction of Uber/Lyft in 2012 caused a slight reduction in deaths</a:t>
            </a:r>
          </a:p>
        </p:txBody>
      </p:sp>
    </p:spTree>
    <p:extLst>
      <p:ext uri="{BB962C8B-B14F-4D97-AF65-F5344CB8AC3E}">
        <p14:creationId xmlns:p14="http://schemas.microsoft.com/office/powerpoint/2010/main" val="143206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EF6B6-5BF0-4C4A-8832-F2AAC7DC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Post Mortem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B681-09B6-4F59-A2DA-A3125C7E4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Unable to find APIs with the data we needed</a:t>
            </a:r>
          </a:p>
          <a:p>
            <a:r>
              <a:rPr lang="en-US" dirty="0"/>
              <a:t>Difficulty finding the best way to separate the data for analysis</a:t>
            </a:r>
          </a:p>
          <a:p>
            <a:r>
              <a:rPr lang="en-US" dirty="0"/>
              <a:t>Issues having our graphs represent our data the way we wanted</a:t>
            </a:r>
          </a:p>
          <a:p>
            <a:r>
              <a:rPr lang="en-US" dirty="0"/>
              <a:t>Beneficial to analyze later years as popularity of TNCs increased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91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1393"/>
          </a:xfrm>
        </p:spPr>
        <p:txBody>
          <a:bodyPr anchor="t"/>
          <a:lstStyle/>
          <a:p>
            <a:r>
              <a:rPr lang="en-US" sz="1400" dirty="0">
                <a:hlinkClick r:id="rId2"/>
              </a:rPr>
              <a:t>https://en.wikipedia.org/wiki/Uber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https://www.uber.com/blog/los-angeles/uber-la-officially-launched/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s3.amazonaws.com/uber-static/comms/PDF/Uber_Driver-Partners_Hall_Kreuger_2015.pdf</a:t>
            </a:r>
            <a:endParaRPr lang="en-US" sz="1400" dirty="0" smtClean="0"/>
          </a:p>
          <a:p>
            <a:r>
              <a:rPr lang="en-US" sz="1400" dirty="0">
                <a:hlinkClick r:id="rId5"/>
              </a:rPr>
              <a:t>https://www.forbes.com/sites/briansolomon/2017/01/05/lyft-rides-tripled-last-year-but-remains-far-behind-uber/#7c1a1789199e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https://en.wikipedia.org/wiki/Transportation_network_company</a:t>
            </a:r>
            <a:endParaRPr lang="en-US" sz="1400" dirty="0"/>
          </a:p>
          <a:p>
            <a:r>
              <a:rPr lang="en-US" sz="1400" dirty="0">
                <a:hlinkClick r:id="rId7"/>
              </a:rPr>
              <a:t>https://en.wikipedia.org/wiki/DUI_laws_in_California</a:t>
            </a:r>
            <a:endParaRPr lang="en-US" sz="1400" dirty="0">
              <a:hlinkClick r:id="rId8"/>
            </a:endParaRPr>
          </a:p>
          <a:p>
            <a:r>
              <a:rPr lang="en-US" sz="1400" dirty="0">
                <a:hlinkClick r:id="rId8"/>
              </a:rPr>
              <a:t>https://www.nhtsa.gov/risky-driving/drunk-driving#age-5056</a:t>
            </a:r>
            <a:endParaRPr lang="en-US" sz="1400" dirty="0"/>
          </a:p>
          <a:p>
            <a:r>
              <a:rPr lang="en-US" sz="1400" dirty="0">
                <a:hlinkClick r:id="rId9"/>
              </a:rPr>
              <a:t>https://mrcheckpoint.com/can-i-get-a-dui-removed-from-my-record-in-california/</a:t>
            </a:r>
            <a:endParaRPr lang="en-US" sz="1400" dirty="0"/>
          </a:p>
          <a:p>
            <a:r>
              <a:rPr lang="en-US" sz="1400" dirty="0">
                <a:hlinkClick r:id="rId10"/>
              </a:rPr>
              <a:t>https://www.edhat.com/news/dui-suspected-in-rollover-accident</a:t>
            </a:r>
            <a:endParaRPr lang="en-US" sz="1400" dirty="0"/>
          </a:p>
          <a:p>
            <a:r>
              <a:rPr lang="en-US" sz="1400" dirty="0">
                <a:hlinkClick r:id="rId11"/>
              </a:rPr>
              <a:t>https://catalog.data.gov/dataset/impaired-driving-death-rate-by-age-and-gender-2012-all-states-587fd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9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Transportation Network Company (TNC)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058386" cy="4328142"/>
          </a:xfrm>
        </p:spPr>
        <p:txBody>
          <a:bodyPr anchor="t">
            <a:normAutofit/>
          </a:bodyPr>
          <a:lstStyle/>
          <a:p>
            <a:r>
              <a:rPr lang="en-US" sz="2000" dirty="0"/>
              <a:t>Also known as mobility service provider (MSP) or ride-hailing service</a:t>
            </a:r>
          </a:p>
          <a:p>
            <a:r>
              <a:rPr lang="en-US" sz="2000" dirty="0"/>
              <a:t>Defined as a company that uses an online-enabled platform to connect passengers with drivers using their personal, non-commercial vehicles</a:t>
            </a:r>
          </a:p>
          <a:p>
            <a:r>
              <a:rPr lang="en-US" dirty="0"/>
              <a:t>Provide service to areas that do not have taxis normally available</a:t>
            </a:r>
          </a:p>
          <a:p>
            <a:r>
              <a:rPr lang="en-US" dirty="0"/>
              <a:t>Charging lower rates than taxicabs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414" y="2093000"/>
            <a:ext cx="5827362" cy="1902063"/>
          </a:xfrm>
          <a:prstGeom prst="rect">
            <a:avLst/>
          </a:prstGeom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11" y="4053914"/>
            <a:ext cx="4993029" cy="249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21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357644" cy="4336455"/>
          </a:xfrm>
        </p:spPr>
        <p:txBody>
          <a:bodyPr anchor="t">
            <a:normAutofit/>
          </a:bodyPr>
          <a:lstStyle/>
          <a:p>
            <a:r>
              <a:rPr lang="en-US" dirty="0"/>
              <a:t>Lyft was launched in 2012 in San Francisco by Logan Green and John Zimmer as a service of </a:t>
            </a:r>
            <a:r>
              <a:rPr lang="en-US" dirty="0" err="1"/>
              <a:t>Zimride</a:t>
            </a:r>
            <a:r>
              <a:rPr lang="en-US" dirty="0"/>
              <a:t>, a ridesharing company the two founded in 2007 </a:t>
            </a:r>
            <a:endParaRPr lang="en-US" dirty="0" smtClean="0"/>
          </a:p>
          <a:p>
            <a:r>
              <a:rPr lang="en-US" dirty="0" smtClean="0"/>
              <a:t>Revenue of $</a:t>
            </a:r>
            <a:r>
              <a:rPr lang="en-US" dirty="0"/>
              <a:t>2.157 </a:t>
            </a:r>
            <a:r>
              <a:rPr lang="en-US" dirty="0" smtClean="0"/>
              <a:t>billion as of 2018</a:t>
            </a:r>
            <a:endParaRPr lang="en-US" dirty="0"/>
          </a:p>
        </p:txBody>
      </p:sp>
      <p:pic>
        <p:nvPicPr>
          <p:cNvPr id="3074" name="Picture 2" descr="Image result for ly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806" y="2724554"/>
            <a:ext cx="5159837" cy="288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56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Lyft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925383" cy="3636511"/>
          </a:xfrm>
        </p:spPr>
        <p:txBody>
          <a:bodyPr anchor="t"/>
          <a:lstStyle/>
          <a:p>
            <a:r>
              <a:rPr lang="en-US" dirty="0"/>
              <a:t>By 2013, Lyft was providing 30,000 rides a week</a:t>
            </a:r>
          </a:p>
          <a:p>
            <a:r>
              <a:rPr lang="en-US" dirty="0" smtClean="0"/>
              <a:t>By the end of 2013</a:t>
            </a:r>
            <a:r>
              <a:rPr lang="en-US" dirty="0"/>
              <a:t>, it hits </a:t>
            </a:r>
            <a:r>
              <a:rPr lang="en-US" dirty="0" smtClean="0"/>
              <a:t>2.7 million completed rides</a:t>
            </a:r>
            <a:endParaRPr lang="en-US" dirty="0"/>
          </a:p>
          <a:p>
            <a:r>
              <a:rPr lang="en-US" dirty="0"/>
              <a:t>April 2014, Lyft had become available in 60 U.S. </a:t>
            </a:r>
            <a:r>
              <a:rPr lang="en-US" dirty="0" smtClean="0"/>
              <a:t>cities</a:t>
            </a:r>
          </a:p>
          <a:p>
            <a:r>
              <a:rPr lang="en-US" dirty="0" smtClean="0"/>
              <a:t>By the end of 2014, they hit 18.1 </a:t>
            </a:r>
            <a:r>
              <a:rPr lang="en-US" dirty="0"/>
              <a:t>million </a:t>
            </a:r>
            <a:r>
              <a:rPr lang="en-US" dirty="0" smtClean="0"/>
              <a:t>completed rides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lyft ride growth vs uber 20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023" y="2359831"/>
            <a:ext cx="5865436" cy="361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72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191390" cy="4274766"/>
          </a:xfrm>
        </p:spPr>
        <p:txBody>
          <a:bodyPr anchor="t">
            <a:normAutofit/>
          </a:bodyPr>
          <a:lstStyle/>
          <a:p>
            <a:r>
              <a:rPr lang="en-US" dirty="0"/>
              <a:t>Uber was founded in 2009 as </a:t>
            </a:r>
            <a:r>
              <a:rPr lang="en-US" dirty="0" err="1"/>
              <a:t>UberCab</a:t>
            </a:r>
            <a:r>
              <a:rPr lang="en-US" dirty="0"/>
              <a:t> by Garrett Camp and Travis Kalanick</a:t>
            </a:r>
          </a:p>
          <a:p>
            <a:r>
              <a:rPr lang="en-US" dirty="0" smtClean="0"/>
              <a:t>Revenue of $</a:t>
            </a:r>
            <a:r>
              <a:rPr lang="en-US" dirty="0"/>
              <a:t>11.3 billion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Uber ventures:</a:t>
            </a:r>
          </a:p>
          <a:p>
            <a:pPr lvl="1"/>
            <a:r>
              <a:rPr lang="en-US" sz="1800" dirty="0"/>
              <a:t>Self-driving technology</a:t>
            </a:r>
          </a:p>
          <a:p>
            <a:pPr lvl="1"/>
            <a:r>
              <a:rPr lang="en-US" sz="1800" dirty="0"/>
              <a:t>Uber Air</a:t>
            </a:r>
          </a:p>
          <a:p>
            <a:pPr lvl="1"/>
            <a:r>
              <a:rPr lang="en-US" sz="1800" dirty="0"/>
              <a:t>Uber Eats</a:t>
            </a:r>
          </a:p>
          <a:p>
            <a:pPr lvl="1"/>
            <a:r>
              <a:rPr lang="en-US" sz="1800" dirty="0" err="1"/>
              <a:t>UberGo</a:t>
            </a:r>
            <a:r>
              <a:rPr lang="en-US" sz="1800" dirty="0"/>
              <a:t>, rides in a hatchback</a:t>
            </a:r>
          </a:p>
          <a:p>
            <a:endParaRPr lang="en-US" dirty="0">
              <a:hlinkClick r:id="rId2"/>
            </a:endParaRPr>
          </a:p>
        </p:txBody>
      </p:sp>
      <p:pic>
        <p:nvPicPr>
          <p:cNvPr id="2052" name="Picture 4" descr="Image result for ub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277" y="2784763"/>
            <a:ext cx="5842661" cy="306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52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958633" cy="3636511"/>
          </a:xfrm>
        </p:spPr>
        <p:txBody>
          <a:bodyPr anchor="t"/>
          <a:lstStyle/>
          <a:p>
            <a:r>
              <a:rPr lang="en-US" dirty="0"/>
              <a:t>In July 2012, the company introduced </a:t>
            </a:r>
            <a:r>
              <a:rPr lang="en-US" dirty="0" err="1"/>
              <a:t>UberX</a:t>
            </a:r>
            <a:r>
              <a:rPr lang="en-US" dirty="0"/>
              <a:t>, using non-luxury vehicles</a:t>
            </a:r>
          </a:p>
          <a:p>
            <a:r>
              <a:rPr lang="en-US" dirty="0"/>
              <a:t>By early 2013, the service was operating in 35 cities as well as allowed drivers to use their personal vehicles</a:t>
            </a:r>
          </a:p>
          <a:p>
            <a:r>
              <a:rPr lang="en-US" dirty="0"/>
              <a:t>From a base of near zero in mid-2012, more than 160,000 drivers actively partnered with Uber at the end of 2014 in the United States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97" y="2222287"/>
            <a:ext cx="5412523" cy="430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9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390895" cy="44362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Driving under the influence (DUI) occurs when a person operates a motor vehicle while intoxicated</a:t>
            </a:r>
          </a:p>
          <a:p>
            <a:r>
              <a:rPr lang="en-US" dirty="0"/>
              <a:t>Minors  - blood alcohol levels of 0.01 or higher</a:t>
            </a:r>
          </a:p>
          <a:p>
            <a:r>
              <a:rPr lang="en-US" dirty="0"/>
              <a:t>CDL license holders - blood alcohol levels of 0.04 or </a:t>
            </a:r>
            <a:r>
              <a:rPr lang="en-US" dirty="0" smtClean="0"/>
              <a:t>higher</a:t>
            </a:r>
            <a:endParaRPr lang="en-US" dirty="0"/>
          </a:p>
          <a:p>
            <a:r>
              <a:rPr lang="en-US" dirty="0"/>
              <a:t>Men are most likely to be involved in this type of crash, with 4 male drunk drivers for every female drunk </a:t>
            </a:r>
            <a:r>
              <a:rPr lang="en-US" dirty="0" smtClean="0"/>
              <a:t>driver</a:t>
            </a:r>
            <a:endParaRPr lang="en-US" dirty="0"/>
          </a:p>
          <a:p>
            <a:r>
              <a:rPr lang="en-US" dirty="0"/>
              <a:t>The highest percentage of drunk drivers were 21- to 24-year-olds, at 27 percent, followed by 25- to 34-year-olds, at 26 percent.</a:t>
            </a:r>
          </a:p>
        </p:txBody>
      </p:sp>
      <p:pic>
        <p:nvPicPr>
          <p:cNvPr id="1026" name="Picture 2" descr="Image result for du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104" y="2585258"/>
            <a:ext cx="5433906" cy="359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41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02DD-8DDA-4929-AF48-2C1BF4E3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20029-97AC-4693-BFB1-21E0FD76F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Was there an immediate impact on DUI deaths with the introduction of TNCs?</a:t>
            </a:r>
          </a:p>
          <a:p>
            <a:pPr lvl="1"/>
            <a:r>
              <a:rPr lang="en-US" sz="1800" dirty="0"/>
              <a:t>Which gender has the highest death rates, and which had the highest impact?</a:t>
            </a:r>
          </a:p>
          <a:p>
            <a:pPr lvl="1"/>
            <a:r>
              <a:rPr lang="en-US" sz="1800" dirty="0"/>
              <a:t>Which age group has the highest death rates, and which had the highest impact?</a:t>
            </a:r>
          </a:p>
        </p:txBody>
      </p:sp>
    </p:spTree>
    <p:extLst>
      <p:ext uri="{BB962C8B-B14F-4D97-AF65-F5344CB8AC3E}">
        <p14:creationId xmlns:p14="http://schemas.microsoft.com/office/powerpoint/2010/main" val="3427756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504" y="1814931"/>
            <a:ext cx="10554574" cy="3636511"/>
          </a:xfrm>
        </p:spPr>
        <p:txBody>
          <a:bodyPr/>
          <a:lstStyle/>
          <a:p>
            <a:r>
              <a:rPr lang="en-US" dirty="0"/>
              <a:t>Impaired Driving Death Rate </a:t>
            </a:r>
          </a:p>
          <a:p>
            <a:pPr lvl="1"/>
            <a:r>
              <a:rPr lang="en-US" dirty="0"/>
              <a:t>By Age</a:t>
            </a:r>
          </a:p>
          <a:p>
            <a:pPr lvl="1"/>
            <a:r>
              <a:rPr lang="en-US" dirty="0"/>
              <a:t>By Gender</a:t>
            </a:r>
          </a:p>
          <a:p>
            <a:pPr lvl="1"/>
            <a:r>
              <a:rPr lang="en-US" dirty="0"/>
              <a:t>By State</a:t>
            </a:r>
          </a:p>
          <a:p>
            <a:pPr lvl="1"/>
            <a:r>
              <a:rPr lang="en-US" dirty="0"/>
              <a:t>2012-2014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DDF00-89AB-4CAA-94B3-77595E6E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402" y="3428999"/>
            <a:ext cx="7564608" cy="181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53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674</Words>
  <Application>Microsoft Office PowerPoint</Application>
  <PresentationFormat>Widescreen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2</vt:lpstr>
      <vt:lpstr>Quotable</vt:lpstr>
      <vt:lpstr>Do TNCs  affect DUI Deaths?</vt:lpstr>
      <vt:lpstr>Transportation Network Company (TNC)</vt:lpstr>
      <vt:lpstr>Lyft</vt:lpstr>
      <vt:lpstr>Lyft</vt:lpstr>
      <vt:lpstr>Uber</vt:lpstr>
      <vt:lpstr>Uber</vt:lpstr>
      <vt:lpstr>DUI</vt:lpstr>
      <vt:lpstr>Questions</vt:lpstr>
      <vt:lpstr>Our Data</vt:lpstr>
      <vt:lpstr>Our Data Process</vt:lpstr>
      <vt:lpstr>DUI Deaths by State (2012)</vt:lpstr>
      <vt:lpstr>DUI Deaths by State (2014)</vt:lpstr>
      <vt:lpstr>DUI Deaths by Year</vt:lpstr>
      <vt:lpstr>DUI Deaths by State (2012)</vt:lpstr>
      <vt:lpstr>DUI Deaths by State (2012)</vt:lpstr>
      <vt:lpstr>DUI Deaths by Year</vt:lpstr>
      <vt:lpstr>Discussion</vt:lpstr>
      <vt:lpstr>Post Mortem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TNCs  affect DUI Deaths?</dc:title>
  <dc:creator>Mareva Maring</dc:creator>
  <cp:lastModifiedBy>Aaron Kim</cp:lastModifiedBy>
  <cp:revision>22</cp:revision>
  <dcterms:created xsi:type="dcterms:W3CDTF">2019-04-06T19:03:17Z</dcterms:created>
  <dcterms:modified xsi:type="dcterms:W3CDTF">2019-04-08T02:44:32Z</dcterms:modified>
</cp:coreProperties>
</file>