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61" r:id="rId2"/>
    <p:sldId id="367" r:id="rId3"/>
    <p:sldId id="368" r:id="rId4"/>
    <p:sldId id="370" r:id="rId5"/>
    <p:sldId id="36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24517"/>
    <a:srgbClr val="BB9E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53" autoAdjust="0"/>
    <p:restoredTop sz="94719" autoAdjust="0"/>
  </p:normalViewPr>
  <p:slideViewPr>
    <p:cSldViewPr>
      <p:cViewPr varScale="1">
        <p:scale>
          <a:sx n="114" d="100"/>
          <a:sy n="114" d="100"/>
        </p:scale>
        <p:origin x="192" y="304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3852" y="78"/>
      </p:cViewPr>
      <p:guideLst/>
    </p:cSldViewPr>
  </p:notes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11/2/21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11/2/21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11/2/21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11/2/21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47243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11/2/21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11/2/21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11/2/21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11/2/21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11/2/21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11/2/21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11/2/21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s://www.instructables.com/Blood-Pressure-Monitor/" TargetMode="External"/><Relationship Id="rId7" Type="http://schemas.openxmlformats.org/officeDocument/2006/relationships/image" Target="../media/image5.png"/><Relationship Id="rId2" Type="http://schemas.openxmlformats.org/officeDocument/2006/relationships/hyperlink" Target="https://github.com/makerportal/python-pressure-ca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amazon.com/dp/B078KLTH1R/ref=sspa_dk_detail_0?psc=1&amp;pd_rd_i=B078KLTH1R&amp;pd_rd_w=9UXSi&amp;pf_rd_p=54ed5474-54a8-4c7f-a88a-45f748d18166&amp;pd_rd_wg=IbqlS&amp;pf_rd_r=KYBPW48YCXYGVPKK6NA1&amp;pd_rd_r=25da3b5a-f9fa-4aa8-a4a1-b88296d48c5a&amp;spLa=ZW5jcnlwdGVkUXVhbGlmaWVyPUEzMktJN1RCRjJEUUwwJmVuY3J5cHRlZElkPUEwNzkzMTMzMks0OFVYWUxGOTMzVSZlbmNyeXB0ZWRBZElkPUEwNDI1NzQ1SzBYRTJHWjQyWUs1JndpZGdldE5hbWU9c3BfZGV0YWlsX3RoZW1hdGljJmFjdGlvbj1jbGlja1JlZGlyZWN0JmRvTm90TG9nQ2xpY2s9dHJ1ZQ==" TargetMode="External"/><Relationship Id="rId3" Type="http://schemas.openxmlformats.org/officeDocument/2006/relationships/hyperlink" Target="https://www.amazon.com/AIMELIAE-Micro-Vacuum-Pressure-Medical/dp/B074T95GGX/ref=sr_1_3?dchild=1&amp;keywords=micro+medical+air+pump&amp;qid=1633015002&amp;sr=8-3" TargetMode="External"/><Relationship Id="rId7" Type="http://schemas.openxmlformats.org/officeDocument/2006/relationships/hyperlink" Target="https://www.amazon.com/Alongza-Portable-Charger-10000mAh-External/dp/B082X53VDL/ref=sr_1_7_sspa?dchild=1&amp;keywords=usb+5v+battery+pack&amp;qid=1633571428&amp;s=electronics&amp;sr=1-7-spons&amp;psc=1&amp;smid=AOBSJPHIY36KM&amp;spLa=ZW5jcnlwdGVkUXVhbGlmaWVyPUFNTFBUM1NFOVFONkYmZW5jcnlwdGVkSWQ9QTA4MDg0MjIxTkE2OVE4RjlFQU9aJmVuY3J5cHRlZEFkSWQ9QTAxMTE3MTAzVlpYRFk3Q1FXTjMxJndpZGdldE5hbWU9c3BfbXRmJmFjdGlvbj1jbGlja1JlZGlyZWN0JmRvTm90TG9nQ2xpY2s9dHJ1ZQ==" TargetMode="External"/><Relationship Id="rId2" Type="http://schemas.openxmlformats.org/officeDocument/2006/relationships/hyperlink" Target="https://www.amazon.com/dp/B01FS37XP8/ref=sspa_dk_detail_2?psc=1&amp;pd_rd_i=B01FS37XP8&amp;pd_rd_w=4ZS6h&amp;pf_rd_p=54ed5474-54a8-4c7f-a88a-45f748d18166&amp;pd_rd_wg=YQcD2&amp;pf_rd_r=4GBXG9QY2KKFR7F6XFG5&amp;pd_rd_r=55caf45b-314e-4762-b9b2-753a843734fd&amp;spLa=ZW5jcnlwdGVkUXVhbGlmaWVyPUFBNksxV045WDJCUVUmZW5jcnlwdGVkSWQ9QTA4MjU0ODJRVkpEUldJRU5PWEomZW5jcnlwdGVkQWRJZD1BMDA3MDUyMVBGVUNPQTNMRDVRJndpZGdldE5hbWU9c3BfZGV0YWlsX3RoZW1hdGljJmFjdGlvbj1jbGlja1JlZGlyZWN0JmRvTm90TG9nQ2xpY2s9dHJ1ZQ==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mazon.com/Feelers-High-Strength-Silicone-Silicon-Winemaking/dp/B08L81LM5B/ref=sr_1_2_sspa?dchild=1&amp;keywords=2mm%2BID%2Btubing%2B4mm&amp;qid=1633102049&amp;s=industrial&amp;sr=1-2-spons&amp;spLa=ZW5jcnlwdGVkUXVhbGlmaWVyPUEzSE9MTDc2V0tBU0pBJmVuY3J5cHRlZElkPUEwNTU5OTU5M1RZSFFJQzVDSzNCUyZlbmNyeXB0ZWRBZElkPUEwMTIxNDM3M0hSUDI5MzhUTFhCRyZ3aWRnZXROYW1lPXNwX2F0ZiZhY3Rpb249Y2xpY2tSZWRpcmVjdCZkb05vdExvZ0NsaWNrPXRydWU&amp;th=1" TargetMode="External"/><Relationship Id="rId5" Type="http://schemas.openxmlformats.org/officeDocument/2006/relationships/hyperlink" Target="https://www.mouser.com/ProductDetail/Honeywell/ABPDANN001PGAA5?qs=pAQS8nDEJVqzw9x6mmP6Eg%3D%3D" TargetMode="External"/><Relationship Id="rId4" Type="http://schemas.openxmlformats.org/officeDocument/2006/relationships/hyperlink" Target="https://www.amazon.com/uxcell-Miniature-Solenoid-Normally-Closed/dp/B07WR8S4S1/ref=sr_1_5?dchild=1&amp;keywords=5v+gas+solenoid+valve&amp;qid=1633098333&amp;refinements=p_85%3A2470955011&amp;rnid=2470954011&amp;rps=1&amp;s=industrial&amp;sr=1-5#descriptionAndDetail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790303"/>
            <a:ext cx="9907555" cy="3086101"/>
          </a:xfrm>
        </p:spPr>
        <p:txBody>
          <a:bodyPr>
            <a:normAutofit/>
          </a:bodyPr>
          <a:lstStyle/>
          <a:p>
            <a:r>
              <a:rPr lang="en-US" sz="6000" dirty="0"/>
              <a:t>ENGI 301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1120636"/>
          </a:xfrm>
        </p:spPr>
        <p:txBody>
          <a:bodyPr/>
          <a:lstStyle/>
          <a:p>
            <a:r>
              <a:rPr lang="en-US" dirty="0"/>
              <a:t>10/05/13</a:t>
            </a:r>
          </a:p>
          <a:p>
            <a:r>
              <a:rPr lang="en-US" dirty="0"/>
              <a:t>Alex Lammers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18419C-7579-5F4F-A6A1-38FA083299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5574" y="1076592"/>
            <a:ext cx="2019300" cy="130951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E10FDBB-4CD3-2940-9641-48607E3A4FE3}"/>
              </a:ext>
            </a:extLst>
          </p:cNvPr>
          <p:cNvSpPr/>
          <p:nvPr/>
        </p:nvSpPr>
        <p:spPr>
          <a:xfrm>
            <a:off x="8671774" y="2386111"/>
            <a:ext cx="1866900" cy="1309519"/>
          </a:xfrm>
          <a:prstGeom prst="rect">
            <a:avLst/>
          </a:prstGeom>
          <a:solidFill>
            <a:srgbClr val="BB9E6B"/>
          </a:solidFill>
          <a:ln w="44450">
            <a:solidFill>
              <a:srgbClr val="7245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724517"/>
              </a:solidFill>
            </a:endParaRPr>
          </a:p>
          <a:p>
            <a:pPr algn="ctr"/>
            <a:r>
              <a:rPr lang="en-US" b="1" dirty="0">
                <a:solidFill>
                  <a:srgbClr val="724517"/>
                </a:solidFill>
              </a:rPr>
              <a:t>Stress Level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52B79F-90AF-6A4E-9B77-456AFD45AA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6900" y="925203"/>
            <a:ext cx="1653576" cy="197952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686FCFC-A39E-CF44-B188-6BC3465C5FBF}"/>
              </a:ext>
            </a:extLst>
          </p:cNvPr>
          <p:cNvSpPr/>
          <p:nvPr/>
        </p:nvSpPr>
        <p:spPr>
          <a:xfrm>
            <a:off x="5528524" y="2386111"/>
            <a:ext cx="1950327" cy="1309519"/>
          </a:xfrm>
          <a:prstGeom prst="rect">
            <a:avLst/>
          </a:prstGeom>
          <a:solidFill>
            <a:srgbClr val="BB9E6B"/>
          </a:solidFill>
          <a:ln w="44450">
            <a:solidFill>
              <a:srgbClr val="7245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724517"/>
              </a:solidFill>
            </a:endParaRPr>
          </a:p>
          <a:p>
            <a:pPr algn="ctr"/>
            <a:r>
              <a:rPr lang="en-US" b="1" dirty="0">
                <a:solidFill>
                  <a:srgbClr val="724517"/>
                </a:solidFill>
              </a:rPr>
              <a:t>Stress Level </a:t>
            </a:r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21CBAE4C-F44B-6742-85B6-0B251231E9C0}"/>
              </a:ext>
            </a:extLst>
          </p:cNvPr>
          <p:cNvSpPr/>
          <p:nvPr/>
        </p:nvSpPr>
        <p:spPr>
          <a:xfrm rot="10800000">
            <a:off x="6294137" y="2591010"/>
            <a:ext cx="419100" cy="386943"/>
          </a:xfrm>
          <a:prstGeom prst="downArrow">
            <a:avLst/>
          </a:prstGeom>
          <a:solidFill>
            <a:srgbClr val="724517"/>
          </a:solidFill>
          <a:ln>
            <a:solidFill>
              <a:srgbClr val="7245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52FF9383-005A-D54E-9082-B94997AF189D}"/>
              </a:ext>
            </a:extLst>
          </p:cNvPr>
          <p:cNvSpPr/>
          <p:nvPr/>
        </p:nvSpPr>
        <p:spPr>
          <a:xfrm rot="10800000">
            <a:off x="9395674" y="2591009"/>
            <a:ext cx="419100" cy="386943"/>
          </a:xfrm>
          <a:prstGeom prst="downArrow">
            <a:avLst/>
          </a:prstGeom>
          <a:solidFill>
            <a:srgbClr val="724517"/>
          </a:solidFill>
          <a:ln>
            <a:solidFill>
              <a:srgbClr val="7245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B0E776-BE19-9049-8E9D-9E96B1F3DDCD}"/>
              </a:ext>
            </a:extLst>
          </p:cNvPr>
          <p:cNvSpPr txBox="1"/>
          <p:nvPr/>
        </p:nvSpPr>
        <p:spPr>
          <a:xfrm>
            <a:off x="1293845" y="3953276"/>
            <a:ext cx="887885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b="1" dirty="0">
                <a:latin typeface="+mj-lt"/>
              </a:rPr>
              <a:t>Stress-Level Indicator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148DEFE-0984-8242-865C-E17C95C4B7E4}"/>
              </a:ext>
            </a:extLst>
          </p:cNvPr>
          <p:cNvCxnSpPr/>
          <p:nvPr/>
        </p:nvCxnSpPr>
        <p:spPr>
          <a:xfrm>
            <a:off x="7776424" y="3110011"/>
            <a:ext cx="609600" cy="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39A49-57C9-4BE3-8B38-E944EB819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8AE04-697D-4784-A672-E28DA6A47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5400"/>
            <a:ext cx="6519124" cy="4724399"/>
          </a:xfrm>
        </p:spPr>
        <p:txBody>
          <a:bodyPr>
            <a:normAutofit/>
          </a:bodyPr>
          <a:lstStyle/>
          <a:p>
            <a:r>
              <a:rPr lang="en-US" dirty="0"/>
              <a:t>Working from home has naturally provided people their separate space to cope with work-related stress.</a:t>
            </a:r>
          </a:p>
          <a:p>
            <a:pPr lvl="1"/>
            <a:r>
              <a:rPr lang="en-US" dirty="0"/>
              <a:t>As people transition back to working in the office, there is a need for a light-hearted way of indicating that you still need your individual space during stressful times.</a:t>
            </a:r>
          </a:p>
          <a:p>
            <a:r>
              <a:rPr lang="en-US" dirty="0"/>
              <a:t>Previous Projects to Draw On </a:t>
            </a:r>
          </a:p>
          <a:p>
            <a:pPr lvl="1"/>
            <a:r>
              <a:rPr lang="en-US" dirty="0">
                <a:hlinkClick r:id="rId2"/>
              </a:rPr>
              <a:t>Python Pressure Transducer Calibration with Manometer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Blood Pressure Monitor</a:t>
            </a:r>
            <a:endParaRPr lang="en-US" dirty="0"/>
          </a:p>
          <a:p>
            <a:r>
              <a:rPr lang="en-US" dirty="0"/>
              <a:t>Additions to Previous Projects </a:t>
            </a:r>
          </a:p>
          <a:p>
            <a:pPr lvl="1"/>
            <a:r>
              <a:rPr lang="en-US" dirty="0"/>
              <a:t>Holding a constant pressure through solenoid valve activation</a:t>
            </a:r>
          </a:p>
          <a:p>
            <a:pPr lvl="1"/>
            <a:r>
              <a:rPr lang="en-US" dirty="0"/>
              <a:t>Calculating pressure based voltage signals from analog pressure sensor.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63F8DCC-A0DD-7241-8B1D-F8D15150BAAB}"/>
              </a:ext>
            </a:extLst>
          </p:cNvPr>
          <p:cNvGrpSpPr/>
          <p:nvPr/>
        </p:nvGrpSpPr>
        <p:grpSpPr>
          <a:xfrm>
            <a:off x="8767675" y="469404"/>
            <a:ext cx="1790700" cy="2322543"/>
            <a:chOff x="9753598" y="457028"/>
            <a:chExt cx="2019300" cy="261903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F31FA7A-F3E0-E048-8600-8AE30F0DCE6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753598" y="457028"/>
              <a:ext cx="2019300" cy="130952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29A5946-A6F8-F641-B86D-C43CC2E9AC81}"/>
                </a:ext>
              </a:extLst>
            </p:cNvPr>
            <p:cNvSpPr/>
            <p:nvPr/>
          </p:nvSpPr>
          <p:spPr>
            <a:xfrm>
              <a:off x="9829800" y="1766547"/>
              <a:ext cx="1866900" cy="1309519"/>
            </a:xfrm>
            <a:prstGeom prst="rect">
              <a:avLst/>
            </a:prstGeom>
            <a:solidFill>
              <a:srgbClr val="BB9E6B"/>
            </a:solidFill>
            <a:ln w="44450">
              <a:solidFill>
                <a:srgbClr val="7245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rgbClr val="724517"/>
                </a:solidFill>
              </a:endParaRPr>
            </a:p>
            <a:p>
              <a:pPr algn="ctr"/>
              <a:r>
                <a:rPr lang="en-US" b="1" dirty="0">
                  <a:solidFill>
                    <a:srgbClr val="724517"/>
                  </a:solidFill>
                </a:rPr>
                <a:t>Stress Level </a:t>
              </a:r>
            </a:p>
          </p:txBody>
        </p:sp>
        <p:sp>
          <p:nvSpPr>
            <p:cNvPr id="13" name="Down Arrow 12">
              <a:extLst>
                <a:ext uri="{FF2B5EF4-FFF2-40B4-BE49-F238E27FC236}">
                  <a16:creationId xmlns:a16="http://schemas.microsoft.com/office/drawing/2014/main" id="{A1026630-4351-904A-951A-6D76C0B2FBB9}"/>
                </a:ext>
              </a:extLst>
            </p:cNvPr>
            <p:cNvSpPr/>
            <p:nvPr/>
          </p:nvSpPr>
          <p:spPr>
            <a:xfrm rot="10800000">
              <a:off x="10553700" y="1971445"/>
              <a:ext cx="419100" cy="386943"/>
            </a:xfrm>
            <a:prstGeom prst="downArrow">
              <a:avLst/>
            </a:prstGeom>
            <a:solidFill>
              <a:srgbClr val="724517"/>
            </a:solidFill>
            <a:ln>
              <a:solidFill>
                <a:srgbClr val="7245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CDE148AB-A581-2744-8178-2BD33B37B39A}"/>
              </a:ext>
            </a:extLst>
          </p:cNvPr>
          <p:cNvSpPr txBox="1"/>
          <p:nvPr/>
        </p:nvSpPr>
        <p:spPr>
          <a:xfrm>
            <a:off x="7899954" y="3041090"/>
            <a:ext cx="610262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Main Components: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Solenoid valve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Air pump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Pressure Sensor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Blood Pressure Cuff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2E20F24-4F61-2C46-B95F-4021CF1DBA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58375" y="5295900"/>
            <a:ext cx="772881" cy="60751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3AA2AA3-00B4-4640-93C2-61DD5C4DE3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65017" y="4381500"/>
            <a:ext cx="779910" cy="75356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398880F-4B95-FD4F-AAA4-4A21812478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9493787" y="4082659"/>
            <a:ext cx="649492" cy="59768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F038B58-7DC7-2346-A0BA-785AC9BA77D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60950" y="3422793"/>
            <a:ext cx="608133" cy="64135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E60CC1B-4621-E447-AE69-3A0823C189B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558375" y="3432051"/>
            <a:ext cx="608133" cy="64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53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B93E4-AB7E-4F3D-B6C5-4ED4B78FA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Block Diagram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9927A3-0B26-A54D-956E-2A562A267F80}"/>
              </a:ext>
            </a:extLst>
          </p:cNvPr>
          <p:cNvSpPr txBox="1"/>
          <p:nvPr/>
        </p:nvSpPr>
        <p:spPr>
          <a:xfrm>
            <a:off x="228600" y="1343899"/>
            <a:ext cx="2514600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Operating Procedure</a:t>
            </a:r>
          </a:p>
          <a:p>
            <a:endParaRPr lang="en-US" sz="1400" b="1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User pushes button initiating start of air pump, pressure sensor measures pressure, LCD displays funny messages based on pressure readings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User pushes button again to pause inflation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User presses button again, solenoid opens, cuff fully decompresses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FB3A51-3B97-0E4F-B8D3-13F9497068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1028700"/>
            <a:ext cx="9111147" cy="510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82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848533-3997-5645-B057-C6FA978F1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7542" y="533400"/>
            <a:ext cx="7987558" cy="61537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62DFEA3-93A8-4943-9F3A-4798FB13F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Block Diagram</a:t>
            </a:r>
          </a:p>
        </p:txBody>
      </p:sp>
    </p:spTree>
    <p:extLst>
      <p:ext uri="{BB962C8B-B14F-4D97-AF65-F5344CB8AC3E}">
        <p14:creationId xmlns:p14="http://schemas.microsoft.com/office/powerpoint/2010/main" val="4204615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1467B-51C2-4E0B-B52A-83BD9F0EB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/ Budget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0B47F4B-CB02-4D02-BE84-F6BC57D0FE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469948"/>
              </p:ext>
            </p:extLst>
          </p:nvPr>
        </p:nvGraphicFramePr>
        <p:xfrm>
          <a:off x="609600" y="1295400"/>
          <a:ext cx="10972800" cy="49580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837714">
                  <a:extLst>
                    <a:ext uri="{9D8B030D-6E8A-4147-A177-3AD203B41FA5}">
                      <a16:colId xmlns:a16="http://schemas.microsoft.com/office/drawing/2014/main" val="3675253430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1372058784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3565830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Need to Buy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800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Lotfancy Large 9-17" D Ring Cuff Replacement</a:t>
                      </a: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order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3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AIMELIAE 1PCS DC 3V Micro Vacuum Air Pump Mini Air Pressure Pump Medical Pump 30KPa 0.28L</a:t>
                      </a: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order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126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/>
                        </a:rPr>
                        <a:t>uxcell Miniature Solenoid Valve 2 Way Normally Closed DC4.5V 0.5A Air Solenoid Valve, 2pcs</a:t>
                      </a: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order</a:t>
                      </a:r>
                    </a:p>
                    <a:p>
                      <a:r>
                        <a:rPr lang="en-US" dirty="0"/>
                        <a:t>(2 pieces)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493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u="sng" dirty="0">
                          <a:hlinkClick r:id="rId5"/>
                        </a:rPr>
                        <a:t>Honeywell Board Mount Pressure Sensor </a:t>
                      </a:r>
                      <a:r>
                        <a:rPr lang="en-US" sz="1800" b="0" i="0" u="sng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/>
                        </a:rPr>
                        <a:t>ABPDANN001PGAA5</a:t>
                      </a:r>
                      <a:endParaRPr lang="en-US" sz="1800" b="0" i="0" u="sng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order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840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6"/>
                        </a:rPr>
                        <a:t>Feelers 2mm ID x 4mm OD High-Strength Silicone Tubing Thick Food Grade High Temp Pure Silicon Tube High Temp Home Brewing Winemaking Silicone Hose Tubing, 9.84ft Length</a:t>
                      </a: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order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356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7"/>
                        </a:rPr>
                        <a:t>5000mAh 5V External Battery Power Pack 0.22lb</a:t>
                      </a: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order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1505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8"/>
                        </a:rPr>
                        <a:t>Flippy Kitten Eye Popping Cat - Squishy Squeeze Toy for Stress Reduction</a:t>
                      </a: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order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4489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Total: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70840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14D83A9-DC5C-4096-911C-81CC580B01BE}"/>
              </a:ext>
            </a:extLst>
          </p:cNvPr>
          <p:cNvSpPr txBox="1"/>
          <p:nvPr/>
        </p:nvSpPr>
        <p:spPr>
          <a:xfrm>
            <a:off x="366097" y="6362700"/>
            <a:ext cx="11521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Need all components to be purchased by instructor listed; additional components may be purchased by student </a:t>
            </a:r>
          </a:p>
        </p:txBody>
      </p:sp>
    </p:spTree>
    <p:extLst>
      <p:ext uri="{BB962C8B-B14F-4D97-AF65-F5344CB8AC3E}">
        <p14:creationId xmlns:p14="http://schemas.microsoft.com/office/powerpoint/2010/main" val="1131248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Custom 3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000000"/>
      </a:hlink>
      <a:folHlink>
        <a:srgbClr val="9F6715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25939</TotalTime>
  <Words>312</Words>
  <Application>Microsoft Macintosh PowerPoint</Application>
  <PresentationFormat>Widescreen</PresentationFormat>
  <Paragraphs>67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Arial</vt:lpstr>
      <vt:lpstr>Diamond Grid 16x9</vt:lpstr>
      <vt:lpstr>ENGI 301 </vt:lpstr>
      <vt:lpstr>Background Information</vt:lpstr>
      <vt:lpstr>System Block Diagram</vt:lpstr>
      <vt:lpstr>Power Block Diagram</vt:lpstr>
      <vt:lpstr>Components / Budget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Erik Welsh</dc:creator>
  <cp:lastModifiedBy>Alex Lammers</cp:lastModifiedBy>
  <cp:revision>406</cp:revision>
  <dcterms:created xsi:type="dcterms:W3CDTF">2018-01-09T20:24:50Z</dcterms:created>
  <dcterms:modified xsi:type="dcterms:W3CDTF">2021-11-09T04:26:30Z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