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4517"/>
    <a:srgbClr val="BB9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4" autoAdjust="0"/>
    <p:restoredTop sz="94718" autoAdjust="0"/>
  </p:normalViewPr>
  <p:slideViewPr>
    <p:cSldViewPr>
      <p:cViewPr>
        <p:scale>
          <a:sx n="110" d="100"/>
          <a:sy n="110" d="100"/>
        </p:scale>
        <p:origin x="208" y="3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10/6/21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10/6/21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10/6/21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10/6/21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10/6/21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instructables.com/Blood-Pressure-Monitor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github.com/makerportal/python-pressure-c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dp/B078KLTH1R/ref=sspa_dk_detail_0?psc=1&amp;pd_rd_i=B078KLTH1R&amp;pd_rd_w=9UXSi&amp;pf_rd_p=54ed5474-54a8-4c7f-a88a-45f748d18166&amp;pd_rd_wg=IbqlS&amp;pf_rd_r=KYBPW48YCXYGVPKK6NA1&amp;pd_rd_r=25da3b5a-f9fa-4aa8-a4a1-b88296d48c5a&amp;spLa=ZW5jcnlwdGVkUXVhbGlmaWVyPUEzMktJN1RCRjJEUUwwJmVuY3J5cHRlZElkPUEwNzkzMTMzMks0OFVYWUxGOTMzVSZlbmNyeXB0ZWRBZElkPUEwNDI1NzQ1SzBYRTJHWjQyWUs1JndpZGdldE5hbWU9c3BfZGV0YWlsX3RoZW1hdGljJmFjdGlvbj1jbGlja1JlZGlyZWN0JmRvTm90TG9nQ2xpY2s9dHJ1ZQ==" TargetMode="External"/><Relationship Id="rId3" Type="http://schemas.openxmlformats.org/officeDocument/2006/relationships/hyperlink" Target="https://www.amazon.com/AIMELIAE-Micro-Vacuum-Pressure-Medical/dp/B074T95GGX/ref=sr_1_3?dchild=1&amp;keywords=micro+medical+air+pump&amp;qid=1633015002&amp;sr=8-3" TargetMode="External"/><Relationship Id="rId7" Type="http://schemas.openxmlformats.org/officeDocument/2006/relationships/hyperlink" Target="https://www.amazon.com/Alongza-Portable-Charger-10000mAh-External/dp/B082X53VDL/ref=sr_1_7_sspa?dchild=1&amp;keywords=usb+5v+battery+pack&amp;qid=1633571428&amp;s=electronics&amp;sr=1-7-spons&amp;psc=1&amp;smid=AOBSJPHIY36KM&amp;spLa=ZW5jcnlwdGVkUXVhbGlmaWVyPUFNTFBUM1NFOVFONkYmZW5jcnlwdGVkSWQ9QTA4MDg0MjIxTkE2OVE4RjlFQU9aJmVuY3J5cHRlZEFkSWQ9QTAxMTE3MTAzVlpYRFk3Q1FXTjMxJndpZGdldE5hbWU9c3BfbXRmJmFjdGlvbj1jbGlja1JlZGlyZWN0JmRvTm90TG9nQ2xpY2s9dHJ1ZQ==" TargetMode="External"/><Relationship Id="rId2" Type="http://schemas.openxmlformats.org/officeDocument/2006/relationships/hyperlink" Target="https://www.amazon.com/dp/B01FS37XP8/ref=sspa_dk_detail_2?psc=1&amp;pd_rd_i=B01FS37XP8&amp;pd_rd_w=4ZS6h&amp;pf_rd_p=54ed5474-54a8-4c7f-a88a-45f748d18166&amp;pd_rd_wg=YQcD2&amp;pf_rd_r=4GBXG9QY2KKFR7F6XFG5&amp;pd_rd_r=55caf45b-314e-4762-b9b2-753a843734fd&amp;spLa=ZW5jcnlwdGVkUXVhbGlmaWVyPUFBNksxV045WDJCUVUmZW5jcnlwdGVkSWQ9QTA4MjU0ODJRVkpEUldJRU5PWEomZW5jcnlwdGVkQWRJZD1BMDA3MDUyMVBGVUNPQTNMRDVRJndpZGdldE5hbWU9c3BfZGV0YWlsX3RoZW1hdGljJmFjdGlvbj1jbGlja1JlZGlyZWN0JmRvTm90TG9nQ2xpY2s9dHJ1ZQ==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Feelers-High-Strength-Silicone-Silicon-Winemaking/dp/B08L81LM5B/ref=sr_1_2_sspa?dchild=1&amp;keywords=2mm%2BID%2Btubing%2B4mm&amp;qid=1633102049&amp;s=industrial&amp;sr=1-2-spons&amp;spLa=ZW5jcnlwdGVkUXVhbGlmaWVyPUEzSE9MTDc2V0tBU0pBJmVuY3J5cHRlZElkPUEwNTU5OTU5M1RZSFFJQzVDSzNCUyZlbmNyeXB0ZWRBZElkPUEwMTIxNDM3M0hSUDI5MzhUTFhCRyZ3aWRnZXROYW1lPXNwX2F0ZiZhY3Rpb249Y2xpY2tSZWRpcmVjdCZkb05vdExvZ0NsaWNrPXRydWU&amp;th=1" TargetMode="External"/><Relationship Id="rId5" Type="http://schemas.openxmlformats.org/officeDocument/2006/relationships/hyperlink" Target="https://www.mouser.com/ProductDetail/Honeywell/ABPDANN001PGAA5?qs=pAQS8nDEJVqzw9x6mmP6Eg%3D%3D" TargetMode="External"/><Relationship Id="rId4" Type="http://schemas.openxmlformats.org/officeDocument/2006/relationships/hyperlink" Target="https://www.amazon.com/uxcell-Miniature-Solenoid-Normally-Closed/dp/B07WR8S4S1/ref=sr_1_5?dchild=1&amp;keywords=5v+gas+solenoid+valve&amp;qid=1633098333&amp;refinements=p_85%3A2470955011&amp;rnid=2470954011&amp;rps=1&amp;s=industrial&amp;sr=1-5#descriptionAndDetai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790303"/>
            <a:ext cx="9907555" cy="3086101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10/05/13</a:t>
            </a:r>
          </a:p>
          <a:p>
            <a:r>
              <a:rPr lang="en-US" dirty="0"/>
              <a:t>Alex Lammers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8419C-7579-5F4F-A6A1-38FA08329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574" y="1076592"/>
            <a:ext cx="2019300" cy="13095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10FDBB-4CD3-2940-9641-48607E3A4FE3}"/>
              </a:ext>
            </a:extLst>
          </p:cNvPr>
          <p:cNvSpPr/>
          <p:nvPr/>
        </p:nvSpPr>
        <p:spPr>
          <a:xfrm>
            <a:off x="8671774" y="2386111"/>
            <a:ext cx="1866900" cy="1309519"/>
          </a:xfrm>
          <a:prstGeom prst="rect">
            <a:avLst/>
          </a:prstGeom>
          <a:solidFill>
            <a:srgbClr val="BB9E6B"/>
          </a:solidFill>
          <a:ln w="44450">
            <a:solidFill>
              <a:srgbClr val="724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24517"/>
              </a:solidFill>
            </a:endParaRPr>
          </a:p>
          <a:p>
            <a:pPr algn="ctr"/>
            <a:r>
              <a:rPr lang="en-US" b="1" dirty="0">
                <a:solidFill>
                  <a:srgbClr val="724517"/>
                </a:solidFill>
              </a:rPr>
              <a:t>Stress Level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52B79F-90AF-6A4E-9B77-456AFD45A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925203"/>
            <a:ext cx="1653576" cy="19795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86FCFC-A39E-CF44-B188-6BC3465C5FBF}"/>
              </a:ext>
            </a:extLst>
          </p:cNvPr>
          <p:cNvSpPr/>
          <p:nvPr/>
        </p:nvSpPr>
        <p:spPr>
          <a:xfrm>
            <a:off x="5528524" y="2386111"/>
            <a:ext cx="1950327" cy="1309519"/>
          </a:xfrm>
          <a:prstGeom prst="rect">
            <a:avLst/>
          </a:prstGeom>
          <a:solidFill>
            <a:srgbClr val="BB9E6B"/>
          </a:solidFill>
          <a:ln w="44450">
            <a:solidFill>
              <a:srgbClr val="724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24517"/>
              </a:solidFill>
            </a:endParaRPr>
          </a:p>
          <a:p>
            <a:pPr algn="ctr"/>
            <a:r>
              <a:rPr lang="en-US" b="1" dirty="0">
                <a:solidFill>
                  <a:srgbClr val="724517"/>
                </a:solidFill>
              </a:rPr>
              <a:t>Stress Level 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21CBAE4C-F44B-6742-85B6-0B251231E9C0}"/>
              </a:ext>
            </a:extLst>
          </p:cNvPr>
          <p:cNvSpPr/>
          <p:nvPr/>
        </p:nvSpPr>
        <p:spPr>
          <a:xfrm rot="10800000">
            <a:off x="6294137" y="2591010"/>
            <a:ext cx="419100" cy="386943"/>
          </a:xfrm>
          <a:prstGeom prst="downArrow">
            <a:avLst/>
          </a:prstGeom>
          <a:solidFill>
            <a:srgbClr val="724517"/>
          </a:solidFill>
          <a:ln>
            <a:solidFill>
              <a:srgbClr val="724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2FF9383-005A-D54E-9082-B94997AF189D}"/>
              </a:ext>
            </a:extLst>
          </p:cNvPr>
          <p:cNvSpPr/>
          <p:nvPr/>
        </p:nvSpPr>
        <p:spPr>
          <a:xfrm rot="10800000">
            <a:off x="9395674" y="2591009"/>
            <a:ext cx="419100" cy="386943"/>
          </a:xfrm>
          <a:prstGeom prst="downArrow">
            <a:avLst/>
          </a:prstGeom>
          <a:solidFill>
            <a:srgbClr val="724517"/>
          </a:solidFill>
          <a:ln>
            <a:solidFill>
              <a:srgbClr val="7245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0E776-BE19-9049-8E9D-9E96B1F3DDCD}"/>
              </a:ext>
            </a:extLst>
          </p:cNvPr>
          <p:cNvSpPr txBox="1"/>
          <p:nvPr/>
        </p:nvSpPr>
        <p:spPr>
          <a:xfrm>
            <a:off x="1293845" y="3953276"/>
            <a:ext cx="88788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+mj-lt"/>
              </a:rPr>
              <a:t>Stress-Level Indicator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48DEFE-0984-8242-865C-E17C95C4B7E4}"/>
              </a:ext>
            </a:extLst>
          </p:cNvPr>
          <p:cNvCxnSpPr/>
          <p:nvPr/>
        </p:nvCxnSpPr>
        <p:spPr>
          <a:xfrm>
            <a:off x="7776424" y="3110011"/>
            <a:ext cx="60960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6519124" cy="4724399"/>
          </a:xfrm>
        </p:spPr>
        <p:txBody>
          <a:bodyPr>
            <a:normAutofit/>
          </a:bodyPr>
          <a:lstStyle/>
          <a:p>
            <a:r>
              <a:rPr lang="en-US" dirty="0"/>
              <a:t>Working from home has naturally provided people their separate space to cope with work-related stress.</a:t>
            </a:r>
          </a:p>
          <a:p>
            <a:pPr lvl="1"/>
            <a:r>
              <a:rPr lang="en-US" dirty="0"/>
              <a:t>As people transition back to working in the office, there is a need for a light-hearted way of indicating that you still need your individual space during stressful times.</a:t>
            </a:r>
          </a:p>
          <a:p>
            <a:r>
              <a:rPr lang="en-US" dirty="0"/>
              <a:t>Previous Projects to Draw On </a:t>
            </a:r>
          </a:p>
          <a:p>
            <a:pPr lvl="1"/>
            <a:r>
              <a:rPr lang="en-US" dirty="0">
                <a:hlinkClick r:id="rId2"/>
              </a:rPr>
              <a:t>Python Pressure Transducer Calibration with Manometer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Blood Pressure Monitor</a:t>
            </a:r>
            <a:endParaRPr lang="en-US" dirty="0"/>
          </a:p>
          <a:p>
            <a:r>
              <a:rPr lang="en-US" dirty="0"/>
              <a:t>Additions to Previous Projects </a:t>
            </a:r>
          </a:p>
          <a:p>
            <a:pPr lvl="1"/>
            <a:r>
              <a:rPr lang="en-US" dirty="0"/>
              <a:t>Holding a constant pressure through solenoid valve activation</a:t>
            </a:r>
          </a:p>
          <a:p>
            <a:pPr lvl="1"/>
            <a:r>
              <a:rPr lang="en-US" dirty="0"/>
              <a:t>Rescaling operational amplifier for 0-1.8V analog input pin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3F8DCC-A0DD-7241-8B1D-F8D15150BAAB}"/>
              </a:ext>
            </a:extLst>
          </p:cNvPr>
          <p:cNvGrpSpPr/>
          <p:nvPr/>
        </p:nvGrpSpPr>
        <p:grpSpPr>
          <a:xfrm>
            <a:off x="8767675" y="469404"/>
            <a:ext cx="1790700" cy="2322543"/>
            <a:chOff x="9753598" y="457028"/>
            <a:chExt cx="2019300" cy="26190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31FA7A-F3E0-E048-8600-8AE30F0DC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53598" y="457028"/>
              <a:ext cx="2019300" cy="130952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9A5946-A6F8-F641-B86D-C43CC2E9AC81}"/>
                </a:ext>
              </a:extLst>
            </p:cNvPr>
            <p:cNvSpPr/>
            <p:nvPr/>
          </p:nvSpPr>
          <p:spPr>
            <a:xfrm>
              <a:off x="9829800" y="1766547"/>
              <a:ext cx="1866900" cy="1309519"/>
            </a:xfrm>
            <a:prstGeom prst="rect">
              <a:avLst/>
            </a:prstGeom>
            <a:solidFill>
              <a:srgbClr val="BB9E6B"/>
            </a:solidFill>
            <a:ln w="44450">
              <a:solidFill>
                <a:srgbClr val="7245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724517"/>
                </a:solidFill>
              </a:endParaRPr>
            </a:p>
            <a:p>
              <a:pPr algn="ctr"/>
              <a:r>
                <a:rPr lang="en-US" b="1" dirty="0">
                  <a:solidFill>
                    <a:srgbClr val="724517"/>
                  </a:solidFill>
                </a:rPr>
                <a:t>Stress Level </a:t>
              </a: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A1026630-4351-904A-951A-6D76C0B2FBB9}"/>
                </a:ext>
              </a:extLst>
            </p:cNvPr>
            <p:cNvSpPr/>
            <p:nvPr/>
          </p:nvSpPr>
          <p:spPr>
            <a:xfrm rot="10800000">
              <a:off x="10553700" y="1971445"/>
              <a:ext cx="419100" cy="386943"/>
            </a:xfrm>
            <a:prstGeom prst="downArrow">
              <a:avLst/>
            </a:prstGeom>
            <a:solidFill>
              <a:srgbClr val="724517"/>
            </a:solidFill>
            <a:ln>
              <a:solidFill>
                <a:srgbClr val="7245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DE148AB-A581-2744-8178-2BD33B37B39A}"/>
              </a:ext>
            </a:extLst>
          </p:cNvPr>
          <p:cNvSpPr txBox="1"/>
          <p:nvPr/>
        </p:nvSpPr>
        <p:spPr>
          <a:xfrm>
            <a:off x="7899954" y="3041090"/>
            <a:ext cx="61026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Main Components: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Solenoid valve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 pump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Pressure Sensor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Blood Pressure Cuff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E20F24-4F61-2C46-B95F-4021CF1DB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8375" y="5295900"/>
            <a:ext cx="772881" cy="60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AA2AA3-00B4-4640-93C2-61DD5C4DE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5017" y="4381500"/>
            <a:ext cx="779910" cy="7535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98880F-4B95-FD4F-AAA4-4A2181247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9493787" y="4082659"/>
            <a:ext cx="649492" cy="5976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038B58-7DC7-2346-A0BA-785AC9BA77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0950" y="3422793"/>
            <a:ext cx="608133" cy="6413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E60CC1B-4621-E447-AE69-3A0823C189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8375" y="3432051"/>
            <a:ext cx="608133" cy="64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3DBB97-9968-2640-B574-B5138AF9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297" y="1143001"/>
            <a:ext cx="9182100" cy="50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927A3-0B26-A54D-956E-2A562A267F80}"/>
              </a:ext>
            </a:extLst>
          </p:cNvPr>
          <p:cNvSpPr txBox="1"/>
          <p:nvPr/>
        </p:nvSpPr>
        <p:spPr>
          <a:xfrm>
            <a:off x="228600" y="1343899"/>
            <a:ext cx="25146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Operating Procedure</a:t>
            </a:r>
          </a:p>
          <a:p>
            <a:endParaRPr lang="en-US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User turns potentiometer until LCD displays desired pressure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User pushes button initiating start of air pump, 1</a:t>
            </a:r>
            <a:r>
              <a:rPr lang="en-US" sz="1400" baseline="30000" dirty="0"/>
              <a:t>st</a:t>
            </a:r>
            <a:r>
              <a:rPr lang="en-US" sz="1400" dirty="0"/>
              <a:t> solenoid opens, LCD display continuously displays pressure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Pressure sensor detects desired pressure, 1</a:t>
            </a:r>
            <a:r>
              <a:rPr lang="en-US" sz="1400" baseline="30000" dirty="0"/>
              <a:t>st</a:t>
            </a:r>
            <a:r>
              <a:rPr lang="en-US" sz="1400" dirty="0"/>
              <a:t> solenoid closes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User presses button again, 2</a:t>
            </a:r>
            <a:r>
              <a:rPr lang="en-US" sz="1400" baseline="30000" dirty="0"/>
              <a:t>nd</a:t>
            </a:r>
            <a:r>
              <a:rPr lang="en-US" sz="1400" dirty="0"/>
              <a:t> solenoid opens, cuff fully decompresses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58F17C-51EE-0F49-B47E-B874D27F2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47700"/>
            <a:ext cx="7668081" cy="58377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69948"/>
              </p:ext>
            </p:extLst>
          </p:nvPr>
        </p:nvGraphicFramePr>
        <p:xfrm>
          <a:off x="609600" y="1295400"/>
          <a:ext cx="10972800" cy="4958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Lotfancy Large 9-17" D Ring Cuff Replacement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AIMELIAE 1PCS DC 3V Micro Vacuum Air Pump Mini Air Pressure Pump Medical Pump 30KPa 0.28L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uxcell Miniature Solenoid Valve 2 Way Normally Closed DC4.5V 0.5A Air Solenoid Valve, 2pcs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order</a:t>
                      </a:r>
                    </a:p>
                    <a:p>
                      <a:r>
                        <a:rPr lang="en-US" dirty="0"/>
                        <a:t>(2 pieces)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u="sng" dirty="0">
                          <a:hlinkClick r:id="rId5"/>
                        </a:rPr>
                        <a:t>Honeywell Board Mount Pressure Sensor </a:t>
                      </a:r>
                      <a:r>
                        <a:rPr lang="en-US" sz="18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ABPDANN001PGAA5</a:t>
                      </a:r>
                      <a:endParaRPr lang="en-US" sz="1800" b="0" i="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Feelers 2mm ID x 4mm OD High-Strength Silicone Tubing Thick Food Grade High Temp Pure Silicon Tube High Temp Home Brewing Winemaking Silicone Hose Tubing, 9.84ft Length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5000mAh 5V External Battery Power Pack 0.22lb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50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Flippy Kitten Eye Popping Cat - Squishy Squeeze Toy for Stress Reduction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4D83A9-DC5C-4096-911C-81CC580B01BE}"/>
              </a:ext>
            </a:extLst>
          </p:cNvPr>
          <p:cNvSpPr txBox="1"/>
          <p:nvPr/>
        </p:nvSpPr>
        <p:spPr>
          <a:xfrm>
            <a:off x="366097" y="6362700"/>
            <a:ext cx="115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all components to be purchased by instructor listed; additional components may be purchased by student 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17234</TotalTime>
  <Words>317</Words>
  <Application>Microsoft Macintosh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Alex Lammers</cp:lastModifiedBy>
  <cp:revision>404</cp:revision>
  <dcterms:created xsi:type="dcterms:W3CDTF">2018-01-09T20:24:50Z</dcterms:created>
  <dcterms:modified xsi:type="dcterms:W3CDTF">2021-10-08T00:07:22Z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