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b9fa9f4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b7b9fa9f4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a5f07b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f7a5f07be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7a5f07be5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5acad82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ef5acad82d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f5acad82d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a5f07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f7a5f07b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7a5f07be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46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16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75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017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45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 amt="77000"/>
          </a:blip>
          <a:srcRect t="26486" b="3125"/>
          <a:stretch/>
        </p:blipFill>
        <p:spPr>
          <a:xfrm>
            <a:off x="0" y="524475"/>
            <a:ext cx="9144000" cy="463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400" y="524475"/>
            <a:ext cx="3842400" cy="4634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71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008147" y="3287403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2008147" y="3670550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7786" y="81574"/>
            <a:ext cx="438808" cy="1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28650" y="-1893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sldNum" idx="12"/>
          </p:nvPr>
        </p:nvSpPr>
        <p:spPr>
          <a:xfrm>
            <a:off x="8573928" y="60007"/>
            <a:ext cx="541800" cy="41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marL="0" lvl="5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marL="0" lvl="6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marL="0" lvl="7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marL="0" lvl="8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7463"/>
            <a:ext cx="9143999" cy="4646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3"/>
          <p:cNvCxnSpPr/>
          <p:nvPr/>
        </p:nvCxnSpPr>
        <p:spPr>
          <a:xfrm>
            <a:off x="182425" y="497475"/>
            <a:ext cx="8714100" cy="0"/>
          </a:xfrm>
          <a:prstGeom prst="straightConnector1">
            <a:avLst/>
          </a:prstGeom>
          <a:noFill/>
          <a:ln w="12700" cap="flat" cmpd="sng">
            <a:solidFill>
              <a:srgbClr val="EF6F2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04064" y="859361"/>
            <a:ext cx="27057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661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3252528" y="1424753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246525" y="2039614"/>
            <a:ext cx="5649900" cy="20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4"/>
          </p:nvPr>
        </p:nvSpPr>
        <p:spPr>
          <a:xfrm>
            <a:off x="0" y="4133851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>
            <a:off x="285025" y="497475"/>
            <a:ext cx="8611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204064" y="837833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E56618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3"/>
          </p:nvPr>
        </p:nvSpPr>
        <p:spPr>
          <a:xfrm>
            <a:off x="204064" y="1427163"/>
            <a:ext cx="8692500" cy="2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Content">
  <p:cSld name="Full-Page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>
            <a:off x="228025" y="497475"/>
            <a:ext cx="8668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04064" y="772915"/>
            <a:ext cx="86925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"/>
          <p:cNvCxnSpPr/>
          <p:nvPr/>
        </p:nvCxnSpPr>
        <p:spPr>
          <a:xfrm>
            <a:off x="193825" y="497475"/>
            <a:ext cx="8702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692650" y="773113"/>
            <a:ext cx="42036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204064" y="772915"/>
            <a:ext cx="42093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7"/>
          <p:cNvCxnSpPr/>
          <p:nvPr/>
        </p:nvCxnSpPr>
        <p:spPr>
          <a:xfrm>
            <a:off x="342050" y="497475"/>
            <a:ext cx="8554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98438" y="772351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661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198438" y="1524000"/>
            <a:ext cx="26034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3000375" y="773113"/>
            <a:ext cx="58959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">
  <p:cSld name="Transi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2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8"/>
          <p:cNvCxnSpPr/>
          <p:nvPr/>
        </p:nvCxnSpPr>
        <p:spPr>
          <a:xfrm>
            <a:off x="250825" y="497450"/>
            <a:ext cx="8645700" cy="0"/>
          </a:xfrm>
          <a:prstGeom prst="straightConnector1">
            <a:avLst/>
          </a:prstGeom>
          <a:noFill/>
          <a:ln w="12700" cap="flat" cmpd="sng">
            <a:solidFill>
              <a:srgbClr val="EF6F2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825" y="227613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 End Slide">
  <p:cSld name="Section Header or End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9144000" cy="5295900"/>
          </a:xfrm>
          <a:prstGeom prst="rect">
            <a:avLst/>
          </a:prstGeom>
          <a:solidFill>
            <a:srgbClr val="EF6F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9"/>
          <p:cNvCxnSpPr/>
          <p:nvPr/>
        </p:nvCxnSpPr>
        <p:spPr>
          <a:xfrm>
            <a:off x="239425" y="497450"/>
            <a:ext cx="86571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825" y="227613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t="5259" b="11649"/>
          <a:stretch/>
        </p:blipFill>
        <p:spPr>
          <a:xfrm>
            <a:off x="3566150" y="524450"/>
            <a:ext cx="5577851" cy="46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11400" y="524475"/>
            <a:ext cx="6150900" cy="4634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71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2008147" y="3287403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2008147" y="3670550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7786" y="81574"/>
            <a:ext cx="438808" cy="1724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300700" y="691075"/>
            <a:ext cx="8256000" cy="675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132550" y="4238675"/>
            <a:ext cx="545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EEEE 547/647 AI Explorations</a:t>
            </a:r>
            <a:endParaRPr b="1">
              <a:solidFill>
                <a:srgbClr val="EF6F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Fall 2021</a:t>
            </a:r>
            <a:endParaRPr b="1">
              <a:solidFill>
                <a:srgbClr val="EF6F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Semester Project</a:t>
            </a:r>
            <a:endParaRPr b="1">
              <a:solidFill>
                <a:srgbClr val="EF6F2A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056408" y="211967"/>
            <a:ext cx="9309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7962825" y="4814400"/>
            <a:ext cx="11811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panos@rit.edu</a:t>
            </a:r>
            <a:endParaRPr sz="1200"/>
          </a:p>
        </p:txBody>
      </p:sp>
      <p:sp>
        <p:nvSpPr>
          <p:cNvPr id="12" name="Google Shape;12;p1"/>
          <p:cNvSpPr txBox="1"/>
          <p:nvPr/>
        </p:nvSpPr>
        <p:spPr>
          <a:xfrm>
            <a:off x="0" y="4814400"/>
            <a:ext cx="7962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© 2021 Panos Markopoulos              Slides only for RIT students enrolled in EEEE 484. Do not distribute.</a:t>
            </a:r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3902116" y="4910405"/>
            <a:ext cx="9309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fld id="{00000000-1234-1234-1234-123412341234}" type="slidenum">
              <a:rPr lang="en-US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-11" y="4847394"/>
            <a:ext cx="9144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Project                                           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RIT -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EEEE 547/647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Fall 2021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0"/>
          <p:cNvCxnSpPr/>
          <p:nvPr/>
        </p:nvCxnSpPr>
        <p:spPr>
          <a:xfrm>
            <a:off x="154696" y="4847405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0"/>
          <p:cNvCxnSpPr/>
          <p:nvPr/>
        </p:nvCxnSpPr>
        <p:spPr>
          <a:xfrm>
            <a:off x="198403" y="521621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clipart.com/downpngs/xJhhx_vector-blueprint-robot-vector-freeuse-stock-computer-robotic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researchgate.net/profile/Jesper-Dramsch/publication/342435907/figure/fig3/AS:906156654469121@1593055990865/ReLU-activation-red-and-derivative-blue-for-efficient-gradient-computation.ppm" TargetMode="External"/><Relationship Id="rId4" Type="http://schemas.openxmlformats.org/officeDocument/2006/relationships/hyperlink" Target="https://machinelearningmastery.com/wp-content/uploads/2018/10/Line-Plot-of-Rectified-Linear-Activation-for-Negative-and-Positive-Inputs.p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262475" y="1682150"/>
            <a:ext cx="57462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3000" b="1" dirty="0"/>
              <a:t>Evolving CNN agents to learn from each other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2"/>
          </p:nvPr>
        </p:nvSpPr>
        <p:spPr>
          <a:xfrm>
            <a:off x="262475" y="2628650"/>
            <a:ext cx="57462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b="1" dirty="0"/>
              <a:t>Alex Lamarche </a:t>
            </a:r>
            <a:r>
              <a:rPr lang="en-US" sz="1600" dirty="0"/>
              <a:t>(ajl3545@rit.edu)</a:t>
            </a:r>
            <a:endParaRPr sz="1600"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4"/>
          </p:nvPr>
        </p:nvSpPr>
        <p:spPr>
          <a:xfrm>
            <a:off x="359025" y="750545"/>
            <a:ext cx="8762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3600"/>
              <a:t> EEEE 547/647 AI EXPLORATIONS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982900" y="1739575"/>
            <a:ext cx="317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Questions? </a:t>
            </a:r>
            <a:endParaRPr sz="2800" b="1">
              <a:solidFill>
                <a:srgbClr val="E5661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E5661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Thank you!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A942E-AE3F-4129-B853-D1BC099C8E6F}"/>
              </a:ext>
            </a:extLst>
          </p:cNvPr>
          <p:cNvSpPr txBox="1"/>
          <p:nvPr/>
        </p:nvSpPr>
        <p:spPr>
          <a:xfrm>
            <a:off x="83592" y="4206910"/>
            <a:ext cx="90129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Robot image : </a:t>
            </a:r>
            <a:r>
              <a:rPr lang="en-US" sz="900" dirty="0">
                <a:hlinkClick r:id="rId3"/>
              </a:rPr>
              <a:t>https://www.pinclipart.com/downpngs/xJhhx_vector-blueprint-robot-vector-freeuse-stock-computer-robotics/</a:t>
            </a:r>
            <a:endParaRPr lang="en-US" sz="900" dirty="0"/>
          </a:p>
          <a:p>
            <a:r>
              <a:rPr lang="en-US" sz="900" dirty="0"/>
              <a:t>ReLU : </a:t>
            </a:r>
            <a:r>
              <a:rPr lang="en-US" sz="900" dirty="0">
                <a:hlinkClick r:id="rId4"/>
              </a:rPr>
              <a:t>https://machinelearningmastery.com/wp-content/uploads/2018/10/Line-Plot-of-Rectified-Linear-Activation-for-Negative-and-Positive-Inputs.png</a:t>
            </a:r>
            <a:endParaRPr lang="en-US" sz="900" dirty="0"/>
          </a:p>
          <a:p>
            <a:r>
              <a:rPr lang="en-US" sz="900" dirty="0">
                <a:hlinkClick r:id="rId5"/>
              </a:rPr>
              <a:t>https://www.researchgate.net/profile/Jesper-Dramsch/publication/342435907/figure/fig3/AS:906156654469121@1593055990865/ReLU-activation-red-and-derivative-blue-for-efficient-gradient-computation.ppm</a:t>
            </a:r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E774430-9732-4918-93B4-D598ED591696}"/>
              </a:ext>
            </a:extLst>
          </p:cNvPr>
          <p:cNvSpPr/>
          <p:nvPr/>
        </p:nvSpPr>
        <p:spPr>
          <a:xfrm>
            <a:off x="5596242" y="2951784"/>
            <a:ext cx="2968172" cy="1083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C58EF7-3123-48AD-AB1C-184F36315E40}"/>
              </a:ext>
            </a:extLst>
          </p:cNvPr>
          <p:cNvSpPr/>
          <p:nvPr/>
        </p:nvSpPr>
        <p:spPr>
          <a:xfrm>
            <a:off x="5584312" y="1491669"/>
            <a:ext cx="2968172" cy="1083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932F3-B414-406D-9ABB-EC371FCA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43" y="1618695"/>
            <a:ext cx="2409008" cy="237056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14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Topic</a:t>
            </a:r>
            <a:endParaRPr sz="2800" b="1" dirty="0">
              <a:solidFill>
                <a:srgbClr val="E56618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42404" y="517927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Evolving CNN agents to learn from each other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AE797-6FA7-477C-A704-50CB6649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58" y="3613646"/>
            <a:ext cx="600012" cy="689636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82BDE61-AF01-4ED6-A45C-6658054490B4}"/>
              </a:ext>
            </a:extLst>
          </p:cNvPr>
          <p:cNvSpPr/>
          <p:nvPr/>
        </p:nvSpPr>
        <p:spPr>
          <a:xfrm>
            <a:off x="839208" y="1364795"/>
            <a:ext cx="881270" cy="507801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A7E3C-0A9B-482C-931B-AC6F9234588D}"/>
              </a:ext>
            </a:extLst>
          </p:cNvPr>
          <p:cNvSpPr txBox="1"/>
          <p:nvPr/>
        </p:nvSpPr>
        <p:spPr>
          <a:xfrm>
            <a:off x="967097" y="1357085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“7”</a:t>
            </a:r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5AD1864-3E5F-4CC5-920F-DFEA53E1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3" y="1928821"/>
            <a:ext cx="600012" cy="689636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23D8D2AC-A716-4CB5-98C6-E4D226E26EDF}"/>
              </a:ext>
            </a:extLst>
          </p:cNvPr>
          <p:cNvSpPr/>
          <p:nvPr/>
        </p:nvSpPr>
        <p:spPr>
          <a:xfrm>
            <a:off x="839208" y="2985523"/>
            <a:ext cx="881270" cy="507801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AFB44-C2E9-444D-9F39-5212E377BC72}"/>
              </a:ext>
            </a:extLst>
          </p:cNvPr>
          <p:cNvSpPr txBox="1"/>
          <p:nvPr/>
        </p:nvSpPr>
        <p:spPr>
          <a:xfrm>
            <a:off x="967097" y="299204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“1”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B0209-1180-4360-BE47-D650EC21C6E3}"/>
              </a:ext>
            </a:extLst>
          </p:cNvPr>
          <p:cNvSpPr txBox="1"/>
          <p:nvPr/>
        </p:nvSpPr>
        <p:spPr>
          <a:xfrm>
            <a:off x="693773" y="255742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989BD8-F0BC-472A-8AE8-39C06193DDB1}"/>
              </a:ext>
            </a:extLst>
          </p:cNvPr>
          <p:cNvSpPr txBox="1"/>
          <p:nvPr/>
        </p:nvSpPr>
        <p:spPr>
          <a:xfrm>
            <a:off x="676719" y="42537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A7CC60-447F-4AD8-85C2-0EA868F2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835" y="1640161"/>
            <a:ext cx="600012" cy="6896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5566C8-2B54-4855-A5C0-31EB5F7565AD}"/>
              </a:ext>
            </a:extLst>
          </p:cNvPr>
          <p:cNvSpPr txBox="1"/>
          <p:nvPr/>
        </p:nvSpPr>
        <p:spPr>
          <a:xfrm>
            <a:off x="6241395" y="226876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79E5BB-6516-42CC-9413-1E36AADF2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562" y="1635682"/>
            <a:ext cx="600012" cy="6896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395D09-5710-415F-A5A8-F46707E535DE}"/>
              </a:ext>
            </a:extLst>
          </p:cNvPr>
          <p:cNvSpPr txBox="1"/>
          <p:nvPr/>
        </p:nvSpPr>
        <p:spPr>
          <a:xfrm>
            <a:off x="7572823" y="22757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A3619-79DB-4EDD-83ED-39A2DCEB8739}"/>
              </a:ext>
            </a:extLst>
          </p:cNvPr>
          <p:cNvSpPr txBox="1"/>
          <p:nvPr/>
        </p:nvSpPr>
        <p:spPr>
          <a:xfrm>
            <a:off x="6923967" y="18490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B9E5C5-E966-49CE-AB35-56F10353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67" y="3206345"/>
            <a:ext cx="312723" cy="3594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DF383D-DA20-46F7-BBC5-568859BADA37}"/>
              </a:ext>
            </a:extLst>
          </p:cNvPr>
          <p:cNvSpPr txBox="1"/>
          <p:nvPr/>
        </p:nvSpPr>
        <p:spPr>
          <a:xfrm>
            <a:off x="6927883" y="36017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8257B0-9605-44FF-A059-4FF4E534FA18}"/>
              </a:ext>
            </a:extLst>
          </p:cNvPr>
          <p:cNvSpPr txBox="1"/>
          <p:nvPr/>
        </p:nvSpPr>
        <p:spPr>
          <a:xfrm>
            <a:off x="6923967" y="26290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83E94-0874-4883-BF61-22ADFA5B0F7E}"/>
              </a:ext>
            </a:extLst>
          </p:cNvPr>
          <p:cNvSpPr txBox="1"/>
          <p:nvPr/>
        </p:nvSpPr>
        <p:spPr>
          <a:xfrm>
            <a:off x="5390096" y="131361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G1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456DA-A689-4B00-8894-DABF390EC2B2}"/>
              </a:ext>
            </a:extLst>
          </p:cNvPr>
          <p:cNvSpPr txBox="1"/>
          <p:nvPr/>
        </p:nvSpPr>
        <p:spPr>
          <a:xfrm>
            <a:off x="4023449" y="2449702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then…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256FF-C066-4644-985D-3E0B2214126F}"/>
              </a:ext>
            </a:extLst>
          </p:cNvPr>
          <p:cNvSpPr txBox="1"/>
          <p:nvPr/>
        </p:nvSpPr>
        <p:spPr>
          <a:xfrm>
            <a:off x="5390096" y="278071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G2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C54AFF9A-E64A-4CC3-B9E0-DE3AA0474D73}"/>
              </a:ext>
            </a:extLst>
          </p:cNvPr>
          <p:cNvSpPr/>
          <p:nvPr/>
        </p:nvSpPr>
        <p:spPr>
          <a:xfrm>
            <a:off x="6445746" y="1328945"/>
            <a:ext cx="565568" cy="32588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7FF89C-9F55-4657-850C-09336F62D1BA}"/>
              </a:ext>
            </a:extLst>
          </p:cNvPr>
          <p:cNvSpPr txBox="1"/>
          <p:nvPr/>
        </p:nvSpPr>
        <p:spPr>
          <a:xfrm>
            <a:off x="6520910" y="1345267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“7”</a:t>
            </a:r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06B4AB9-EFC4-44B0-8108-53FBA1EB6499}"/>
              </a:ext>
            </a:extLst>
          </p:cNvPr>
          <p:cNvSpPr/>
          <p:nvPr/>
        </p:nvSpPr>
        <p:spPr>
          <a:xfrm>
            <a:off x="7810764" y="1366344"/>
            <a:ext cx="565568" cy="32588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11EDF6-78CD-40A9-B70C-05DDD75EBA04}"/>
              </a:ext>
            </a:extLst>
          </p:cNvPr>
          <p:cNvSpPr txBox="1"/>
          <p:nvPr/>
        </p:nvSpPr>
        <p:spPr>
          <a:xfrm>
            <a:off x="7885928" y="1382666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“1”</a:t>
            </a:r>
          </a:p>
        </p:txBody>
      </p:sp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C322C43-F896-487A-BFA7-34AFE5EA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0011" y="2188330"/>
            <a:ext cx="346002" cy="346002"/>
          </a:xfrm>
          <a:prstGeom prst="rect">
            <a:avLst/>
          </a:prstGeom>
        </p:spPr>
      </p:pic>
      <p:pic>
        <p:nvPicPr>
          <p:cNvPr id="46" name="Graphic 45" descr="Badge Tick1 with solid fill">
            <a:extLst>
              <a:ext uri="{FF2B5EF4-FFF2-40B4-BE49-F238E27FC236}">
                <a16:creationId xmlns:a16="http://schemas.microsoft.com/office/drawing/2014/main" id="{CAEFC1C9-E194-4382-B03D-7E03C442E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5868" y="2162598"/>
            <a:ext cx="365527" cy="365527"/>
          </a:xfrm>
          <a:prstGeom prst="rect">
            <a:avLst/>
          </a:prstGeom>
        </p:spPr>
      </p:pic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30257A8B-59B9-42F9-A1F8-9AEB9F9E4D06}"/>
              </a:ext>
            </a:extLst>
          </p:cNvPr>
          <p:cNvSpPr/>
          <p:nvPr/>
        </p:nvSpPr>
        <p:spPr>
          <a:xfrm>
            <a:off x="7181028" y="3016421"/>
            <a:ext cx="362328" cy="20877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08C43A-B307-4391-B6F1-2FF98D91E8D1}"/>
              </a:ext>
            </a:extLst>
          </p:cNvPr>
          <p:cNvSpPr txBox="1"/>
          <p:nvPr/>
        </p:nvSpPr>
        <p:spPr>
          <a:xfrm>
            <a:off x="7219637" y="2964434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A85AC-F779-4CA1-B1F7-0941DAE09FD1}"/>
              </a:ext>
            </a:extLst>
          </p:cNvPr>
          <p:cNvSpPr txBox="1"/>
          <p:nvPr/>
        </p:nvSpPr>
        <p:spPr>
          <a:xfrm>
            <a:off x="3459461" y="144941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G1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Team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76100" y="576250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Solo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B8CD9-AD98-48C7-91F5-5A5B58C6A41C}"/>
              </a:ext>
            </a:extLst>
          </p:cNvPr>
          <p:cNvSpPr txBox="1"/>
          <p:nvPr/>
        </p:nvSpPr>
        <p:spPr>
          <a:xfrm>
            <a:off x="176100" y="1379100"/>
            <a:ext cx="5199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Alexander Lamarche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Experience level: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SOIS Undergraduate Software Eng. Mix - currently in final year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Strengths: </a:t>
            </a:r>
            <a:r>
              <a:rPr lang="en-US" dirty="0"/>
              <a:t>building software architectures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Weaknesses: </a:t>
            </a:r>
            <a:r>
              <a:rPr lang="en-US" dirty="0"/>
              <a:t>mathematical modeling of systems (reason for project)</a:t>
            </a:r>
            <a:endParaRPr lang="en-US" b="1" dirty="0"/>
          </a:p>
        </p:txBody>
      </p:sp>
      <p:pic>
        <p:nvPicPr>
          <p:cNvPr id="7" name="Picture 6" descr="A picture containing person, outdoor, standing, crowd&#10;&#10;Description automatically generated">
            <a:extLst>
              <a:ext uri="{FF2B5EF4-FFF2-40B4-BE49-F238E27FC236}">
                <a16:creationId xmlns:a16="http://schemas.microsoft.com/office/drawing/2014/main" id="{A9D2B22D-D29F-4356-BE45-F455A749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60" y="625483"/>
            <a:ext cx="2627844" cy="39417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Outline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76100" y="576250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What I currently have vs. What needs to be done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CFFD3-FC9E-4BB7-A52D-5F8A01AA7585}"/>
              </a:ext>
            </a:extLst>
          </p:cNvPr>
          <p:cNvSpPr txBox="1"/>
          <p:nvPr/>
        </p:nvSpPr>
        <p:spPr>
          <a:xfrm>
            <a:off x="409872" y="1274629"/>
            <a:ext cx="2670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genes?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/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423B0-C158-420F-A608-9DDA8228931E}"/>
              </a:ext>
            </a:extLst>
          </p:cNvPr>
          <p:cNvSpPr txBox="1"/>
          <p:nvPr/>
        </p:nvSpPr>
        <p:spPr>
          <a:xfrm>
            <a:off x="409873" y="2647629"/>
            <a:ext cx="26703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genetic modification?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and subtracting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kernel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Swapping activations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Swapping Pools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7456A00-6B60-4148-AFE4-2412A3B4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88" y="1768541"/>
            <a:ext cx="2915057" cy="2981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5E00C-F67D-4EF3-A839-0266A1360444}"/>
              </a:ext>
            </a:extLst>
          </p:cNvPr>
          <p:cNvSpPr txBox="1"/>
          <p:nvPr/>
        </p:nvSpPr>
        <p:spPr>
          <a:xfrm>
            <a:off x="4254406" y="146076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main.py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56AE9CC-CF9F-4584-840B-C387EAF3B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04" y="138078"/>
            <a:ext cx="2885906" cy="4612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1D5BD1-DFBA-4F51-ADDE-BCF14151DDC3}"/>
              </a:ext>
            </a:extLst>
          </p:cNvPr>
          <p:cNvSpPr txBox="1"/>
          <p:nvPr/>
        </p:nvSpPr>
        <p:spPr>
          <a:xfrm>
            <a:off x="4924041" y="45648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A43C48F4-B70A-43C0-ADA2-3A946FAA2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8" t="6543" r="16330" b="5794"/>
          <a:stretch/>
        </p:blipFill>
        <p:spPr>
          <a:xfrm>
            <a:off x="5459896" y="1167019"/>
            <a:ext cx="3154018" cy="3007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9629DFC-5F81-41DE-BE59-0396292CDA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1" t="5320" r="16417" b="5641"/>
          <a:stretch/>
        </p:blipFill>
        <p:spPr>
          <a:xfrm>
            <a:off x="2244991" y="1167019"/>
            <a:ext cx="3105271" cy="3007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picture containing text, black, tiled&#10;&#10;Description automatically generated">
            <a:extLst>
              <a:ext uri="{FF2B5EF4-FFF2-40B4-BE49-F238E27FC236}">
                <a16:creationId xmlns:a16="http://schemas.microsoft.com/office/drawing/2014/main" id="{C3218863-F476-46E3-9467-EEE2F000B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5" y="1947323"/>
            <a:ext cx="2159886" cy="16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E359693-2F37-49A9-8820-E448AAEE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22" y="557651"/>
            <a:ext cx="2678044" cy="2008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08973CB-1394-4390-8877-F79261DD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367" y="563217"/>
            <a:ext cx="2678044" cy="20085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C63A8E-6FE0-499D-987A-CD5108D86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726" y="2807303"/>
            <a:ext cx="2678044" cy="2008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1CFC011-841F-4AFD-829F-7132E17D6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993" y="2807303"/>
            <a:ext cx="2678044" cy="20085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C2BB3-2837-4D2A-B7A4-60A6D100872A}"/>
                  </a:ext>
                </a:extLst>
              </p:cNvPr>
              <p:cNvSpPr txBox="1"/>
              <p:nvPr/>
            </p:nvSpPr>
            <p:spPr>
              <a:xfrm>
                <a:off x="136925" y="1323819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C2BB3-2837-4D2A-B7A4-60A6D100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5" y="1323819"/>
                <a:ext cx="1353196" cy="569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0B8B7E0-D825-4BA0-A0F1-62210BE7FDB1}"/>
              </a:ext>
            </a:extLst>
          </p:cNvPr>
          <p:cNvSpPr txBox="1"/>
          <p:nvPr/>
        </p:nvSpPr>
        <p:spPr>
          <a:xfrm>
            <a:off x="36" y="117325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614DE-B751-4D33-8C81-986B3249DA75}"/>
              </a:ext>
            </a:extLst>
          </p:cNvPr>
          <p:cNvSpPr txBox="1"/>
          <p:nvPr/>
        </p:nvSpPr>
        <p:spPr>
          <a:xfrm>
            <a:off x="1369257" y="117325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04473-7546-4D3D-8492-2177298F4258}"/>
              </a:ext>
            </a:extLst>
          </p:cNvPr>
          <p:cNvSpPr txBox="1"/>
          <p:nvPr/>
        </p:nvSpPr>
        <p:spPr>
          <a:xfrm>
            <a:off x="36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170CE-3998-4684-A7CE-2DC606587749}"/>
              </a:ext>
            </a:extLst>
          </p:cNvPr>
          <p:cNvSpPr txBox="1"/>
          <p:nvPr/>
        </p:nvSpPr>
        <p:spPr>
          <a:xfrm>
            <a:off x="1369257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44633-6ECD-4CE0-8C25-504DA27A0F61}"/>
                  </a:ext>
                </a:extLst>
              </p:cNvPr>
              <p:cNvSpPr txBox="1"/>
              <p:nvPr/>
            </p:nvSpPr>
            <p:spPr>
              <a:xfrm>
                <a:off x="7349260" y="3564624"/>
                <a:ext cx="1353196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−2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−2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44633-6ECD-4CE0-8C25-504DA27A0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60" y="3564624"/>
                <a:ext cx="1353196" cy="588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6693689-B388-41B8-9FB8-7634931B589B}"/>
              </a:ext>
            </a:extLst>
          </p:cNvPr>
          <p:cNvSpPr txBox="1"/>
          <p:nvPr/>
        </p:nvSpPr>
        <p:spPr>
          <a:xfrm>
            <a:off x="7212371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F5F6A-93D0-4891-B95A-0178AF81946A}"/>
              </a:ext>
            </a:extLst>
          </p:cNvPr>
          <p:cNvSpPr txBox="1"/>
          <p:nvPr/>
        </p:nvSpPr>
        <p:spPr>
          <a:xfrm>
            <a:off x="8581592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10351-764B-4C07-BFB9-C8D1A565E517}"/>
              </a:ext>
            </a:extLst>
          </p:cNvPr>
          <p:cNvSpPr txBox="1"/>
          <p:nvPr/>
        </p:nvSpPr>
        <p:spPr>
          <a:xfrm>
            <a:off x="7212371" y="120617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967E07-542F-46B3-9649-1BC12F487817}"/>
              </a:ext>
            </a:extLst>
          </p:cNvPr>
          <p:cNvSpPr txBox="1"/>
          <p:nvPr/>
        </p:nvSpPr>
        <p:spPr>
          <a:xfrm>
            <a:off x="8581592" y="120617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237A98-8EE0-4624-9D9A-3DE525DB168B}"/>
                  </a:ext>
                </a:extLst>
              </p:cNvPr>
              <p:cNvSpPr txBox="1"/>
              <p:nvPr/>
            </p:nvSpPr>
            <p:spPr>
              <a:xfrm>
                <a:off x="7349260" y="1365403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237A98-8EE0-4624-9D9A-3DE525DB1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60" y="1365403"/>
                <a:ext cx="1353196" cy="569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83492F-EC5E-415F-AFAF-158354CB9657}"/>
                  </a:ext>
                </a:extLst>
              </p:cNvPr>
              <p:cNvSpPr txBox="1"/>
              <p:nvPr/>
            </p:nvSpPr>
            <p:spPr>
              <a:xfrm>
                <a:off x="135916" y="3564624"/>
                <a:ext cx="1353196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83492F-EC5E-415F-AFAF-158354CB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6" y="3564624"/>
                <a:ext cx="1353196" cy="588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55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A58F924-6C49-44AB-B750-EE087928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4" y="849754"/>
            <a:ext cx="3319785" cy="2489839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7181CC2-7071-4132-BF40-71312CFA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07" y="849753"/>
            <a:ext cx="3319785" cy="248983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CDB24B1-FF63-47CD-BD5F-FC0221494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53" y="849753"/>
            <a:ext cx="3319785" cy="248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EB1A54-6DD1-4ACF-8D4D-48D755285FE4}"/>
                  </a:ext>
                </a:extLst>
              </p:cNvPr>
              <p:cNvSpPr txBox="1"/>
              <p:nvPr/>
            </p:nvSpPr>
            <p:spPr>
              <a:xfrm>
                <a:off x="3842392" y="3674874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EB1A54-6DD1-4ACF-8D4D-48D75528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92" y="3674874"/>
                <a:ext cx="1353196" cy="569771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922E0EF-EF95-49BF-872F-30E5309B4AD7}"/>
              </a:ext>
            </a:extLst>
          </p:cNvPr>
          <p:cNvSpPr txBox="1"/>
          <p:nvPr/>
        </p:nvSpPr>
        <p:spPr>
          <a:xfrm>
            <a:off x="3705503" y="352430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1BD38-C0DA-4B95-9804-076BBC9AA43E}"/>
              </a:ext>
            </a:extLst>
          </p:cNvPr>
          <p:cNvSpPr txBox="1"/>
          <p:nvPr/>
        </p:nvSpPr>
        <p:spPr>
          <a:xfrm>
            <a:off x="5074724" y="352430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87296-B42E-4505-977F-30B57BF00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365" y="3339592"/>
            <a:ext cx="1461053" cy="10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394690-E486-4C97-88E5-80875B75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8" y="743735"/>
            <a:ext cx="3319785" cy="2489839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F26AEEE-DA22-4B95-AA59-0010E2E7C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34" y="743734"/>
            <a:ext cx="3319787" cy="248984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76960BA-5DC6-4A16-8E89-429C531BB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107" y="743735"/>
            <a:ext cx="3319785" cy="2489839"/>
          </a:xfrm>
          <a:prstGeom prst="rect">
            <a:avLst/>
          </a:prstGeom>
        </p:spPr>
      </p:pic>
      <p:pic>
        <p:nvPicPr>
          <p:cNvPr id="1026" name="Picture 2" descr="ReLU activation (red) and derivative (blue) for efficient gradient... |  Download Scientific Diagram">
            <a:extLst>
              <a:ext uri="{FF2B5EF4-FFF2-40B4-BE49-F238E27FC236}">
                <a16:creationId xmlns:a16="http://schemas.microsoft.com/office/drawing/2014/main" id="{81E6F1F1-8559-4E1F-AF80-0102BA78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00" y="3233574"/>
            <a:ext cx="2295734" cy="135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5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394690-E486-4C97-88E5-80875B75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8" y="1247314"/>
            <a:ext cx="3319785" cy="248983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EE3101F-DF53-4700-BAEF-69D10DB8D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436" y="1247314"/>
            <a:ext cx="3319784" cy="248983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330B060-1DE1-488D-AF8A-6EB9398FE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807" y="1247315"/>
            <a:ext cx="3319784" cy="24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7634"/>
      </p:ext>
    </p:extLst>
  </p:cSld>
  <p:clrMapOvr>
    <a:masterClrMapping/>
  </p:clrMapOvr>
</p:sld>
</file>

<file path=ppt/theme/theme1.xml><?xml version="1.0" encoding="utf-8"?>
<a:theme xmlns:a="http://schemas.openxmlformats.org/drawingml/2006/main" name="RIT-P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F6F2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T-P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F6F2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241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Gothic</vt:lpstr>
      <vt:lpstr>Arial</vt:lpstr>
      <vt:lpstr>Calibri</vt:lpstr>
      <vt:lpstr>Cambria Math</vt:lpstr>
      <vt:lpstr>Courier New</vt:lpstr>
      <vt:lpstr>Georgia</vt:lpstr>
      <vt:lpstr>Times New Roman</vt:lpstr>
      <vt:lpstr>RIT-PM</vt:lpstr>
      <vt:lpstr>RIT-PM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Lamarche</cp:lastModifiedBy>
  <cp:revision>20</cp:revision>
  <dcterms:modified xsi:type="dcterms:W3CDTF">2021-11-22T03:45:39Z</dcterms:modified>
</cp:coreProperties>
</file>