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  <p:sldMasterId id="2147483659" r:id="rId2"/>
  </p:sldMasterIdLst>
  <p:notesMasterIdLst>
    <p:notesMasterId r:id="rId14"/>
  </p:notesMasterIdLst>
  <p:sldIdLst>
    <p:sldId id="256" r:id="rId3"/>
    <p:sldId id="266" r:id="rId4"/>
    <p:sldId id="257" r:id="rId5"/>
    <p:sldId id="258" r:id="rId6"/>
    <p:sldId id="259" r:id="rId7"/>
    <p:sldId id="261" r:id="rId8"/>
    <p:sldId id="262" r:id="rId9"/>
    <p:sldId id="263" r:id="rId10"/>
    <p:sldId id="265" r:id="rId11"/>
    <p:sldId id="264" r:id="rId12"/>
    <p:sldId id="260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b7b9fa9f48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b7b9fa9f48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7a5f07be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f7a5f07be5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f7a5f07be5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14500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7a5f07be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f7a5f07be5_0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f7a5f07be5_0_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f5acad82d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gef5acad82d_0_1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gef5acad82d_0_17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891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f5acad82d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gef5acad82d_0_1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gef5acad82d_0_17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7a5f07be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gf7a5f07be5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gf7a5f07be5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7a5f07be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f7a5f07be5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f7a5f07be5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7a5f07be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f7a5f07be5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f7a5f07be5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4465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7a5f07be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f7a5f07be5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f7a5f07be5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11690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7a5f07be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f7a5f07be5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f7a5f07be5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87523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7a5f07be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f7a5f07be5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f7a5f07be5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0172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2"/>
          <p:cNvPicPr preferRelativeResize="0"/>
          <p:nvPr/>
        </p:nvPicPr>
        <p:blipFill rotWithShape="1">
          <a:blip r:embed="rId2">
            <a:alphaModFix amt="77000"/>
          </a:blip>
          <a:srcRect t="26486" b="3125"/>
          <a:stretch/>
        </p:blipFill>
        <p:spPr>
          <a:xfrm>
            <a:off x="0" y="524475"/>
            <a:ext cx="9144000" cy="4634751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11400" y="524475"/>
            <a:ext cx="3842400" cy="4634700"/>
          </a:xfrm>
          <a:prstGeom prst="rect">
            <a:avLst/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0" y="-41273"/>
            <a:ext cx="9144000" cy="383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" name="Google Shape;1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66871" y="93473"/>
            <a:ext cx="521208" cy="16294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/>
          <p:nvPr/>
        </p:nvSpPr>
        <p:spPr>
          <a:xfrm>
            <a:off x="0" y="-41273"/>
            <a:ext cx="9144000" cy="383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1"/>
          </p:nvPr>
        </p:nvSpPr>
        <p:spPr>
          <a:xfrm>
            <a:off x="2008147" y="3287403"/>
            <a:ext cx="5793000" cy="3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body" idx="2"/>
          </p:nvPr>
        </p:nvSpPr>
        <p:spPr>
          <a:xfrm>
            <a:off x="2008147" y="3670550"/>
            <a:ext cx="5793000" cy="4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body" idx="3"/>
          </p:nvPr>
        </p:nvSpPr>
        <p:spPr>
          <a:xfrm>
            <a:off x="0" y="4149565"/>
            <a:ext cx="9144000" cy="10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  <a:defRPr sz="3200" b="0" i="1" u="none" strike="noStrike" cap="none">
                <a:solidFill>
                  <a:srgbClr val="FF0000"/>
                </a:solidFill>
                <a:latin typeface="MS Gothic"/>
                <a:ea typeface="MS Gothic"/>
                <a:cs typeface="MS Gothic"/>
                <a:sym typeface="MS Gothic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body" idx="4"/>
          </p:nvPr>
        </p:nvSpPr>
        <p:spPr>
          <a:xfrm>
            <a:off x="754540" y="956788"/>
            <a:ext cx="7613700" cy="23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3" name="Google Shape;23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47786" y="81574"/>
            <a:ext cx="438808" cy="1724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 type="obj">
  <p:cSld name="OBJEC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>
            <a:spLocks noGrp="1"/>
          </p:cNvSpPr>
          <p:nvPr>
            <p:ph type="title"/>
          </p:nvPr>
        </p:nvSpPr>
        <p:spPr>
          <a:xfrm>
            <a:off x="628650" y="-18931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Char char="●"/>
              <a:defRPr sz="1100"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  <a:defRPr sz="110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1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  <a:defRPr sz="11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6" name="Google Shape;86;p12"/>
          <p:cNvSpPr>
            <a:spLocks noGrp="1"/>
          </p:cNvSpPr>
          <p:nvPr>
            <p:ph type="sldNum" idx="12"/>
          </p:nvPr>
        </p:nvSpPr>
        <p:spPr>
          <a:xfrm>
            <a:off x="8573928" y="60007"/>
            <a:ext cx="541800" cy="411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1pPr>
            <a:lvl2pPr marL="0" lvl="1" indent="0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2pPr>
            <a:lvl3pPr marL="0" lvl="2" indent="0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3pPr>
            <a:lvl4pPr marL="0" lvl="3" indent="0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4pPr>
            <a:lvl5pPr marL="0" lvl="4" indent="0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5pPr>
            <a:lvl6pPr marL="0" lvl="5" indent="0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6pPr>
            <a:lvl7pPr marL="0" lvl="6" indent="0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7pPr>
            <a:lvl8pPr marL="0" lvl="7" indent="0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8pPr>
            <a:lvl9pPr marL="0" lvl="8" indent="0" algn="ctr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verview">
  <p:cSld name="Overview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97463"/>
            <a:ext cx="9143999" cy="46460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" name="Google Shape;26;p3"/>
          <p:cNvCxnSpPr/>
          <p:nvPr/>
        </p:nvCxnSpPr>
        <p:spPr>
          <a:xfrm>
            <a:off x="182425" y="497475"/>
            <a:ext cx="8714100" cy="0"/>
          </a:xfrm>
          <a:prstGeom prst="straightConnector1">
            <a:avLst/>
          </a:prstGeom>
          <a:noFill/>
          <a:ln w="12700" cap="flat" cmpd="sng">
            <a:solidFill>
              <a:srgbClr val="EF6F2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204064" y="859361"/>
            <a:ext cx="2705700" cy="3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E56618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E5661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body" idx="2"/>
          </p:nvPr>
        </p:nvSpPr>
        <p:spPr>
          <a:xfrm>
            <a:off x="3252528" y="1424753"/>
            <a:ext cx="5643900" cy="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3"/>
          </p:nvPr>
        </p:nvSpPr>
        <p:spPr>
          <a:xfrm>
            <a:off x="3246525" y="2039614"/>
            <a:ext cx="5649900" cy="20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body" idx="4"/>
          </p:nvPr>
        </p:nvSpPr>
        <p:spPr>
          <a:xfrm>
            <a:off x="0" y="4133851"/>
            <a:ext cx="9144000" cy="10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  <a:defRPr sz="3200" b="0" i="1" u="none" strike="noStrike" cap="none">
                <a:solidFill>
                  <a:srgbClr val="FF0000"/>
                </a:solidFill>
                <a:latin typeface="MS Gothic"/>
                <a:ea typeface="MS Gothic"/>
                <a:cs typeface="MS Gothic"/>
                <a:sym typeface="MS Gothic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Google Shape;32;p4"/>
          <p:cNvCxnSpPr/>
          <p:nvPr/>
        </p:nvCxnSpPr>
        <p:spPr>
          <a:xfrm>
            <a:off x="285025" y="497475"/>
            <a:ext cx="86115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0" y="4133850"/>
            <a:ext cx="9144000" cy="10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  <a:defRPr sz="3200" b="0" i="1" u="none" strike="noStrike" cap="none">
                <a:solidFill>
                  <a:srgbClr val="FF0000"/>
                </a:solidFill>
                <a:latin typeface="MS Gothic"/>
                <a:ea typeface="MS Gothic"/>
                <a:cs typeface="MS Gothic"/>
                <a:sym typeface="MS Gothic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2"/>
          </p:nvPr>
        </p:nvSpPr>
        <p:spPr>
          <a:xfrm>
            <a:off x="204064" y="837833"/>
            <a:ext cx="8692500" cy="5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560"/>
              </a:spcBef>
              <a:spcAft>
                <a:spcPts val="0"/>
              </a:spcAft>
              <a:buClr>
                <a:srgbClr val="E56618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E5661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3"/>
          </p:nvPr>
        </p:nvSpPr>
        <p:spPr>
          <a:xfrm>
            <a:off x="204064" y="1427163"/>
            <a:ext cx="8692500" cy="26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-Page Content">
  <p:cSld name="Full-Page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5"/>
          <p:cNvCxnSpPr/>
          <p:nvPr/>
        </p:nvCxnSpPr>
        <p:spPr>
          <a:xfrm>
            <a:off x="228025" y="497475"/>
            <a:ext cx="86685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0" y="4133850"/>
            <a:ext cx="9144000" cy="10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  <a:defRPr sz="3200" b="0" i="1" u="none" strike="noStrike" cap="none">
                <a:solidFill>
                  <a:srgbClr val="FF0000"/>
                </a:solidFill>
                <a:latin typeface="MS Gothic"/>
                <a:ea typeface="MS Gothic"/>
                <a:cs typeface="MS Gothic"/>
                <a:sym typeface="MS Gothic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2"/>
          </p:nvPr>
        </p:nvSpPr>
        <p:spPr>
          <a:xfrm>
            <a:off x="204064" y="772915"/>
            <a:ext cx="8692500" cy="33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Google Shape;41;p6"/>
          <p:cNvCxnSpPr/>
          <p:nvPr/>
        </p:nvCxnSpPr>
        <p:spPr>
          <a:xfrm>
            <a:off x="193825" y="497475"/>
            <a:ext cx="87027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0" y="4133850"/>
            <a:ext cx="9144000" cy="10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  <a:defRPr sz="3200" b="0" i="1" u="none" strike="noStrike" cap="none">
                <a:solidFill>
                  <a:srgbClr val="FF0000"/>
                </a:solidFill>
                <a:latin typeface="MS Gothic"/>
                <a:ea typeface="MS Gothic"/>
                <a:cs typeface="MS Gothic"/>
                <a:sym typeface="MS Gothic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692650" y="773113"/>
            <a:ext cx="4203600" cy="33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204064" y="772915"/>
            <a:ext cx="4209300" cy="33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Google Shape;46;p7"/>
          <p:cNvCxnSpPr/>
          <p:nvPr/>
        </p:nvCxnSpPr>
        <p:spPr>
          <a:xfrm>
            <a:off x="342050" y="497475"/>
            <a:ext cx="85545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0" y="4133850"/>
            <a:ext cx="9144000" cy="10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  <a:defRPr sz="3200" b="0" i="1" u="none" strike="noStrike" cap="none">
                <a:solidFill>
                  <a:srgbClr val="FF0000"/>
                </a:solidFill>
                <a:latin typeface="MS Gothic"/>
                <a:ea typeface="MS Gothic"/>
                <a:cs typeface="MS Gothic"/>
                <a:sym typeface="MS Gothic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198438" y="772351"/>
            <a:ext cx="2603400" cy="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E56618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E5661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198438" y="1524000"/>
            <a:ext cx="2603400" cy="26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4"/>
          </p:nvPr>
        </p:nvSpPr>
        <p:spPr>
          <a:xfrm>
            <a:off x="3000375" y="773113"/>
            <a:ext cx="5895900" cy="33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ransition">
  <p:cSld name="Transi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219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" name="Google Shape;53;p8"/>
          <p:cNvCxnSpPr/>
          <p:nvPr/>
        </p:nvCxnSpPr>
        <p:spPr>
          <a:xfrm>
            <a:off x="250825" y="497450"/>
            <a:ext cx="8645700" cy="0"/>
          </a:xfrm>
          <a:prstGeom prst="straightConnector1">
            <a:avLst/>
          </a:prstGeom>
          <a:noFill/>
          <a:ln w="12700" cap="flat" cmpd="sng">
            <a:solidFill>
              <a:srgbClr val="EF6F2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" name="Google Shape;54;p8"/>
          <p:cNvSpPr txBox="1">
            <a:spLocks noGrp="1"/>
          </p:cNvSpPr>
          <p:nvPr>
            <p:ph type="body" idx="1"/>
          </p:nvPr>
        </p:nvSpPr>
        <p:spPr>
          <a:xfrm>
            <a:off x="0" y="4133850"/>
            <a:ext cx="9144000" cy="10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  <a:defRPr sz="3200" b="0" i="1" u="none" strike="noStrike" cap="none">
                <a:solidFill>
                  <a:srgbClr val="FF0000"/>
                </a:solidFill>
                <a:latin typeface="MS Gothic"/>
                <a:ea typeface="MS Gothic"/>
                <a:cs typeface="MS Gothic"/>
                <a:sym typeface="MS Gothic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2"/>
          </p:nvPr>
        </p:nvSpPr>
        <p:spPr>
          <a:xfrm>
            <a:off x="204064" y="2990850"/>
            <a:ext cx="8692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6" name="Google Shape;56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8825" y="227613"/>
            <a:ext cx="417143" cy="1639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or End Slide">
  <p:cSld name="Section Header or End Slid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0" y="0"/>
            <a:ext cx="9144000" cy="5295900"/>
          </a:xfrm>
          <a:prstGeom prst="rect">
            <a:avLst/>
          </a:prstGeom>
          <a:solidFill>
            <a:srgbClr val="EF6F2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" name="Google Shape;59;p9"/>
          <p:cNvCxnSpPr/>
          <p:nvPr/>
        </p:nvCxnSpPr>
        <p:spPr>
          <a:xfrm>
            <a:off x="239425" y="497450"/>
            <a:ext cx="86571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204064" y="3194050"/>
            <a:ext cx="8692500" cy="9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0" y="4133850"/>
            <a:ext cx="9144000" cy="10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  <a:defRPr sz="3200" b="0" i="1" u="none" strike="noStrike" cap="none">
                <a:solidFill>
                  <a:srgbClr val="FF0000"/>
                </a:solidFill>
                <a:latin typeface="MS Gothic"/>
                <a:ea typeface="MS Gothic"/>
                <a:cs typeface="MS Gothic"/>
                <a:sym typeface="MS Gothic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62" name="Google Shape;6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8825" y="227613"/>
            <a:ext cx="417143" cy="1639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1"/>
          <p:cNvPicPr preferRelativeResize="0"/>
          <p:nvPr/>
        </p:nvPicPr>
        <p:blipFill rotWithShape="1">
          <a:blip r:embed="rId2">
            <a:alphaModFix/>
          </a:blip>
          <a:srcRect t="5259" b="11649"/>
          <a:stretch/>
        </p:blipFill>
        <p:spPr>
          <a:xfrm>
            <a:off x="3566150" y="524450"/>
            <a:ext cx="5577851" cy="463474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1"/>
          <p:cNvSpPr/>
          <p:nvPr/>
        </p:nvSpPr>
        <p:spPr>
          <a:xfrm>
            <a:off x="11400" y="524475"/>
            <a:ext cx="6150900" cy="4634700"/>
          </a:xfrm>
          <a:prstGeom prst="rect">
            <a:avLst/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1"/>
          <p:cNvSpPr/>
          <p:nvPr/>
        </p:nvSpPr>
        <p:spPr>
          <a:xfrm>
            <a:off x="0" y="-41273"/>
            <a:ext cx="9144000" cy="383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66871" y="93473"/>
            <a:ext cx="521208" cy="16294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1"/>
          <p:cNvSpPr/>
          <p:nvPr/>
        </p:nvSpPr>
        <p:spPr>
          <a:xfrm>
            <a:off x="0" y="-41273"/>
            <a:ext cx="9144000" cy="383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2008147" y="3287403"/>
            <a:ext cx="5793000" cy="3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body" idx="2"/>
          </p:nvPr>
        </p:nvSpPr>
        <p:spPr>
          <a:xfrm>
            <a:off x="2008147" y="3670550"/>
            <a:ext cx="5793000" cy="4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3"/>
          </p:nvPr>
        </p:nvSpPr>
        <p:spPr>
          <a:xfrm>
            <a:off x="0" y="4149565"/>
            <a:ext cx="9144000" cy="10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  <a:defRPr sz="3200" b="0" i="1" u="none" strike="noStrike" cap="none">
                <a:solidFill>
                  <a:srgbClr val="FF0000"/>
                </a:solidFill>
                <a:latin typeface="MS Gothic"/>
                <a:ea typeface="MS Gothic"/>
                <a:cs typeface="MS Gothic"/>
                <a:sym typeface="MS Gothic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4"/>
          </p:nvPr>
        </p:nvSpPr>
        <p:spPr>
          <a:xfrm>
            <a:off x="754540" y="956788"/>
            <a:ext cx="7613700" cy="23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78" name="Google Shape;78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47786" y="81574"/>
            <a:ext cx="438808" cy="172458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1"/>
          <p:cNvSpPr/>
          <p:nvPr/>
        </p:nvSpPr>
        <p:spPr>
          <a:xfrm>
            <a:off x="300700" y="691075"/>
            <a:ext cx="8256000" cy="6753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 txBox="1"/>
          <p:nvPr/>
        </p:nvSpPr>
        <p:spPr>
          <a:xfrm>
            <a:off x="132550" y="4238675"/>
            <a:ext cx="54522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EF6F2A"/>
                </a:solidFill>
              </a:rPr>
              <a:t>EEEE 547/647 AI Explorations</a:t>
            </a:r>
            <a:endParaRPr b="1">
              <a:solidFill>
                <a:srgbClr val="EF6F2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EF6F2A"/>
                </a:solidFill>
              </a:rPr>
              <a:t>Fall 2021</a:t>
            </a:r>
            <a:endParaRPr b="1">
              <a:solidFill>
                <a:srgbClr val="EF6F2A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EF6F2A"/>
                </a:solidFill>
              </a:rPr>
              <a:t>Semester Project</a:t>
            </a:r>
            <a:endParaRPr b="1">
              <a:solidFill>
                <a:srgbClr val="EF6F2A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8056408" y="211967"/>
            <a:ext cx="930900" cy="2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|  </a:t>
            </a:r>
            <a:fld id="{00000000-1234-1234-1234-123412341234}" type="slidenum">
              <a:rPr lang="en-US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7962825" y="4814400"/>
            <a:ext cx="11811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panos@rit.edu</a:t>
            </a:r>
            <a:endParaRPr sz="1200"/>
          </a:p>
        </p:txBody>
      </p:sp>
      <p:sp>
        <p:nvSpPr>
          <p:cNvPr id="12" name="Google Shape;12;p1"/>
          <p:cNvSpPr txBox="1"/>
          <p:nvPr/>
        </p:nvSpPr>
        <p:spPr>
          <a:xfrm>
            <a:off x="0" y="4814400"/>
            <a:ext cx="7962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© 2021 Panos Markopoulos              Slides only for RIT students enrolled in EEEE 484. Do not distribute.</a:t>
            </a:r>
            <a:endParaRPr sz="12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/>
        </p:nvSpPr>
        <p:spPr>
          <a:xfrm>
            <a:off x="3902116" y="4910405"/>
            <a:ext cx="930900" cy="2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fld id="{00000000-1234-1234-1234-123412341234}" type="slidenum">
              <a:rPr lang="en-US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10"/>
          <p:cNvSpPr txBox="1"/>
          <p:nvPr/>
        </p:nvSpPr>
        <p:spPr>
          <a:xfrm>
            <a:off x="-11" y="4847394"/>
            <a:ext cx="91440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Semester Project                                            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                </a:t>
            </a: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 RIT - 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EEEE 547/647</a:t>
            </a: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 Fall 2021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6" name="Google Shape;66;p10"/>
          <p:cNvCxnSpPr/>
          <p:nvPr/>
        </p:nvCxnSpPr>
        <p:spPr>
          <a:xfrm>
            <a:off x="154696" y="4847405"/>
            <a:ext cx="8777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" name="Google Shape;67;p10"/>
          <p:cNvCxnSpPr/>
          <p:nvPr/>
        </p:nvCxnSpPr>
        <p:spPr>
          <a:xfrm>
            <a:off x="198403" y="521621"/>
            <a:ext cx="8777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nclipart.com/downpngs/xJhhx_vector-blueprint-robot-vector-freeuse-stock-computer-robotics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images-na.ssl-images-amazon.com/images/I/41OZTG+1b3L._SX321_BO1,204,203,200_.jpg" TargetMode="External"/><Relationship Id="rId5" Type="http://schemas.openxmlformats.org/officeDocument/2006/relationships/hyperlink" Target="https://www.researchgate.net/profile/Jesper-Dramsch/publication/342435907/figure/fig3/AS:906156654469121@1593055990865/ReLU-activation-red-and-derivative-blue-for-efficient-gradient-computation.ppm" TargetMode="External"/><Relationship Id="rId4" Type="http://schemas.openxmlformats.org/officeDocument/2006/relationships/hyperlink" Target="https://machinelearningmastery.com/wp-content/uploads/2018/10/Line-Plot-of-Rectified-Linear-Activation-for-Negative-and-Positive-Inputs.p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2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5.png"/><Relationship Id="rId4" Type="http://schemas.openxmlformats.org/officeDocument/2006/relationships/image" Target="../media/image20.pn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>
            <a:spLocks noGrp="1"/>
          </p:cNvSpPr>
          <p:nvPr>
            <p:ph type="body" idx="1"/>
          </p:nvPr>
        </p:nvSpPr>
        <p:spPr>
          <a:xfrm>
            <a:off x="262475" y="1682150"/>
            <a:ext cx="5746200" cy="9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3000" b="1" dirty="0"/>
              <a:t>Evolving CNN agents to learn from each other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body" idx="2"/>
          </p:nvPr>
        </p:nvSpPr>
        <p:spPr>
          <a:xfrm>
            <a:off x="262475" y="2628650"/>
            <a:ext cx="5746200" cy="9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1600" b="1" dirty="0"/>
              <a:t>Alex Lamarche </a:t>
            </a:r>
            <a:r>
              <a:rPr lang="en-US" sz="1600" dirty="0"/>
              <a:t>(ajl3545@rit.edu)</a:t>
            </a:r>
            <a:endParaRPr sz="1600" dirty="0"/>
          </a:p>
        </p:txBody>
      </p:sp>
      <p:sp>
        <p:nvSpPr>
          <p:cNvPr id="93" name="Google Shape;93;p13"/>
          <p:cNvSpPr txBox="1">
            <a:spLocks noGrp="1"/>
          </p:cNvSpPr>
          <p:nvPr>
            <p:ph type="body" idx="4"/>
          </p:nvPr>
        </p:nvSpPr>
        <p:spPr>
          <a:xfrm>
            <a:off x="359025" y="750545"/>
            <a:ext cx="87627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US" sz="3600"/>
              <a:t> EEEE 547/647 AI EXPLORATIONS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/>
        </p:nvSpPr>
        <p:spPr>
          <a:xfrm>
            <a:off x="0" y="0"/>
            <a:ext cx="7644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E56618"/>
                </a:solidFill>
              </a:rPr>
              <a:t>Demo results cont.</a:t>
            </a:r>
            <a:endParaRPr sz="2800" b="1" dirty="0">
              <a:solidFill>
                <a:srgbClr val="E56618"/>
              </a:solidFill>
            </a:endParaRP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3D394690-E486-4C97-88E5-80875B75F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78" y="1247314"/>
            <a:ext cx="3319785" cy="2489839"/>
          </a:xfrm>
          <a:prstGeom prst="rect">
            <a:avLst/>
          </a:prstGeom>
        </p:spPr>
      </p:pic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0EE3101F-DF53-4700-BAEF-69D10DB8D0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5436" y="1247314"/>
            <a:ext cx="3319784" cy="2489839"/>
          </a:xfrm>
          <a:prstGeom prst="rect">
            <a:avLst/>
          </a:prstGeom>
        </p:spPr>
      </p:pic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0330B060-1DE1-488D-AF8A-6EB9398FE9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2807" y="1247315"/>
            <a:ext cx="3319784" cy="248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047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/>
        </p:nvSpPr>
        <p:spPr>
          <a:xfrm>
            <a:off x="2982900" y="1739575"/>
            <a:ext cx="31782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E56618"/>
                </a:solidFill>
              </a:rPr>
              <a:t>Questions? </a:t>
            </a:r>
            <a:endParaRPr sz="2800" b="1">
              <a:solidFill>
                <a:srgbClr val="E5661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E5661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E56618"/>
                </a:solidFill>
              </a:rPr>
              <a:t>Thank you!</a:t>
            </a:r>
            <a:endParaRPr sz="2800" b="1">
              <a:solidFill>
                <a:srgbClr val="E56618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0A942E-AE3F-4129-B853-D1BC099C8E6F}"/>
              </a:ext>
            </a:extLst>
          </p:cNvPr>
          <p:cNvSpPr txBox="1"/>
          <p:nvPr/>
        </p:nvSpPr>
        <p:spPr>
          <a:xfrm>
            <a:off x="65502" y="4081671"/>
            <a:ext cx="901299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Robot image : </a:t>
            </a:r>
            <a:r>
              <a:rPr lang="en-US" sz="900" dirty="0">
                <a:hlinkClick r:id="rId3"/>
              </a:rPr>
              <a:t>https://www.pinclipart.com/downpngs/xJhhx_vector-blueprint-robot-vector-freeuse-stock-computer-robotics/</a:t>
            </a:r>
            <a:endParaRPr lang="en-US" sz="900" dirty="0"/>
          </a:p>
          <a:p>
            <a:r>
              <a:rPr lang="en-US" sz="900" dirty="0"/>
              <a:t>ReLU : </a:t>
            </a:r>
            <a:r>
              <a:rPr lang="en-US" sz="900" dirty="0">
                <a:hlinkClick r:id="rId4"/>
              </a:rPr>
              <a:t>https://machinelearningmastery.com/wp-content/uploads/2018/10/Line-Plot-of-Rectified-Linear-Activation-for-Negative-and-Positive-Inputs.png</a:t>
            </a:r>
            <a:endParaRPr lang="en-US" sz="900" dirty="0"/>
          </a:p>
          <a:p>
            <a:r>
              <a:rPr lang="en-US" sz="900" dirty="0">
                <a:hlinkClick r:id="rId5"/>
              </a:rPr>
              <a:t>https://www.researchgate.net/profile/Jesper-Dramsch/publication/342435907/figure/fig3/AS:906156654469121@1593055990865/ReLU-activation-red-and-derivative-blue-for-efficient-gradient-computation.ppm</a:t>
            </a:r>
            <a:endParaRPr lang="en-US" sz="900" dirty="0"/>
          </a:p>
          <a:p>
            <a:r>
              <a:rPr lang="en-US" sz="900" dirty="0"/>
              <a:t>Book image : </a:t>
            </a:r>
            <a:r>
              <a:rPr lang="en-US" sz="900" dirty="0">
                <a:hlinkClick r:id="rId6"/>
              </a:rPr>
              <a:t>https://images-na.ssl-images-amazon.com/images/I/41OZTG+1b3L._SX321_BO1,204,203,200_.jpg</a:t>
            </a:r>
            <a:endParaRPr lang="en-US" sz="900" dirty="0"/>
          </a:p>
          <a:p>
            <a:endParaRPr lang="en-US" sz="900" dirty="0"/>
          </a:p>
          <a:p>
            <a:endParaRPr lang="en-US" sz="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/>
        </p:nvSpPr>
        <p:spPr>
          <a:xfrm>
            <a:off x="0" y="0"/>
            <a:ext cx="7644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E56618"/>
                </a:solidFill>
              </a:rPr>
              <a:t>Book</a:t>
            </a:r>
            <a:endParaRPr sz="2800" b="1" dirty="0">
              <a:solidFill>
                <a:srgbClr val="E56618"/>
              </a:solidFill>
            </a:endParaRPr>
          </a:p>
        </p:txBody>
      </p:sp>
      <p:pic>
        <p:nvPicPr>
          <p:cNvPr id="1026" name="Picture 2" descr="A Thousand Brains: A New Theory of Intelligence: Hawkins, Jeff, Dawkins,  Richard: 9781541675810: Amazon.com: Books">
            <a:extLst>
              <a:ext uri="{FF2B5EF4-FFF2-40B4-BE49-F238E27FC236}">
                <a16:creationId xmlns:a16="http://schemas.microsoft.com/office/drawing/2014/main" id="{9D656770-E05D-452F-A6B7-6FBE2022E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560" y="712565"/>
            <a:ext cx="2406880" cy="3718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908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3E774430-9732-4918-93B4-D598ED591696}"/>
              </a:ext>
            </a:extLst>
          </p:cNvPr>
          <p:cNvSpPr/>
          <p:nvPr/>
        </p:nvSpPr>
        <p:spPr>
          <a:xfrm>
            <a:off x="5596242" y="2951784"/>
            <a:ext cx="2968172" cy="1083080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EC58EF7-3123-48AD-AB1C-184F36315E40}"/>
              </a:ext>
            </a:extLst>
          </p:cNvPr>
          <p:cNvSpPr/>
          <p:nvPr/>
        </p:nvSpPr>
        <p:spPr>
          <a:xfrm>
            <a:off x="5584312" y="1491669"/>
            <a:ext cx="2968172" cy="1083080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C932F3-B414-406D-9ABB-EC371FCA3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843" y="1618695"/>
            <a:ext cx="2409008" cy="2370566"/>
          </a:xfrm>
          <a:prstGeom prst="rect">
            <a:avLst/>
          </a:prstGeom>
          <a:solidFill>
            <a:srgbClr val="000000">
              <a:shade val="95000"/>
            </a:srgbClr>
          </a:solidFill>
          <a:ln w="31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99" name="Google Shape;99;p14"/>
          <p:cNvSpPr txBox="1"/>
          <p:nvPr/>
        </p:nvSpPr>
        <p:spPr>
          <a:xfrm>
            <a:off x="0" y="0"/>
            <a:ext cx="7644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E56618"/>
                </a:solidFill>
              </a:rPr>
              <a:t>Topic</a:t>
            </a:r>
            <a:endParaRPr sz="2800" b="1" dirty="0">
              <a:solidFill>
                <a:srgbClr val="E56618"/>
              </a:solidFill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242404" y="517927"/>
            <a:ext cx="8894700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</a:rPr>
              <a:t>Evolving CNN agents to learn from each other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3B3AE797-6FA7-477C-A704-50CB664936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458" y="3613646"/>
            <a:ext cx="600012" cy="689636"/>
          </a:xfrm>
          <a:prstGeom prst="rect">
            <a:avLst/>
          </a:prstGeom>
        </p:spPr>
      </p:pic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882BDE61-AF01-4ED6-A45C-6658054490B4}"/>
              </a:ext>
            </a:extLst>
          </p:cNvPr>
          <p:cNvSpPr/>
          <p:nvPr/>
        </p:nvSpPr>
        <p:spPr>
          <a:xfrm>
            <a:off x="839208" y="1364795"/>
            <a:ext cx="881270" cy="507801"/>
          </a:xfrm>
          <a:prstGeom prst="wedgeEllipse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3A7E3C-0A9B-482C-931B-AC6F9234588D}"/>
              </a:ext>
            </a:extLst>
          </p:cNvPr>
          <p:cNvSpPr txBox="1"/>
          <p:nvPr/>
        </p:nvSpPr>
        <p:spPr>
          <a:xfrm>
            <a:off x="967097" y="1357085"/>
            <a:ext cx="625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“7”</a:t>
            </a:r>
          </a:p>
        </p:txBody>
      </p:sp>
      <p:pic>
        <p:nvPicPr>
          <p:cNvPr id="17" name="Picture 16" descr="Shape&#10;&#10;Description automatically generated with medium confidence">
            <a:extLst>
              <a:ext uri="{FF2B5EF4-FFF2-40B4-BE49-F238E27FC236}">
                <a16:creationId xmlns:a16="http://schemas.microsoft.com/office/drawing/2014/main" id="{D5AD1864-3E5F-4CC5-920F-DFEA53E17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213" y="1928821"/>
            <a:ext cx="600012" cy="689636"/>
          </a:xfrm>
          <a:prstGeom prst="rect">
            <a:avLst/>
          </a:prstGeom>
        </p:spPr>
      </p:pic>
      <p:sp>
        <p:nvSpPr>
          <p:cNvPr id="18" name="Speech Bubble: Oval 17">
            <a:extLst>
              <a:ext uri="{FF2B5EF4-FFF2-40B4-BE49-F238E27FC236}">
                <a16:creationId xmlns:a16="http://schemas.microsoft.com/office/drawing/2014/main" id="{23D8D2AC-A716-4CB5-98C6-E4D226E26EDF}"/>
              </a:ext>
            </a:extLst>
          </p:cNvPr>
          <p:cNvSpPr/>
          <p:nvPr/>
        </p:nvSpPr>
        <p:spPr>
          <a:xfrm>
            <a:off x="839208" y="2985523"/>
            <a:ext cx="881270" cy="507801"/>
          </a:xfrm>
          <a:prstGeom prst="wedgeEllipse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3AFB44-C2E9-444D-9F39-5212E377BC72}"/>
              </a:ext>
            </a:extLst>
          </p:cNvPr>
          <p:cNvSpPr txBox="1"/>
          <p:nvPr/>
        </p:nvSpPr>
        <p:spPr>
          <a:xfrm>
            <a:off x="967097" y="2992041"/>
            <a:ext cx="625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“1”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7B0209-1180-4360-BE47-D650EC21C6E3}"/>
              </a:ext>
            </a:extLst>
          </p:cNvPr>
          <p:cNvSpPr txBox="1"/>
          <p:nvPr/>
        </p:nvSpPr>
        <p:spPr>
          <a:xfrm>
            <a:off x="693773" y="2557424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989BD8-F0BC-472A-8AE8-39C06193DDB1}"/>
              </a:ext>
            </a:extLst>
          </p:cNvPr>
          <p:cNvSpPr txBox="1"/>
          <p:nvPr/>
        </p:nvSpPr>
        <p:spPr>
          <a:xfrm>
            <a:off x="676719" y="4253713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pic>
        <p:nvPicPr>
          <p:cNvPr id="23" name="Picture 22" descr="Shape&#10;&#10;Description automatically generated with medium confidence">
            <a:extLst>
              <a:ext uri="{FF2B5EF4-FFF2-40B4-BE49-F238E27FC236}">
                <a16:creationId xmlns:a16="http://schemas.microsoft.com/office/drawing/2014/main" id="{D2A7CC60-447F-4AD8-85C2-0EA868F2FF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3835" y="1640161"/>
            <a:ext cx="600012" cy="68963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05566C8-2B54-4855-A5C0-31EB5F7565AD}"/>
              </a:ext>
            </a:extLst>
          </p:cNvPr>
          <p:cNvSpPr txBox="1"/>
          <p:nvPr/>
        </p:nvSpPr>
        <p:spPr>
          <a:xfrm>
            <a:off x="6241395" y="2268764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pic>
        <p:nvPicPr>
          <p:cNvPr id="25" name="Picture 24" descr="Shape&#10;&#10;Description automatically generated with medium confidence">
            <a:extLst>
              <a:ext uri="{FF2B5EF4-FFF2-40B4-BE49-F238E27FC236}">
                <a16:creationId xmlns:a16="http://schemas.microsoft.com/office/drawing/2014/main" id="{4279E5BB-6516-42CC-9413-1E36AADF21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9562" y="1635682"/>
            <a:ext cx="600012" cy="68963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8395D09-5710-415F-A5A8-F46707E535DE}"/>
              </a:ext>
            </a:extLst>
          </p:cNvPr>
          <p:cNvSpPr txBox="1"/>
          <p:nvPr/>
        </p:nvSpPr>
        <p:spPr>
          <a:xfrm>
            <a:off x="7572823" y="2275749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AA3619-79DB-4EDD-83ED-39A2DCEB8739}"/>
              </a:ext>
            </a:extLst>
          </p:cNvPr>
          <p:cNvSpPr txBox="1"/>
          <p:nvPr/>
        </p:nvSpPr>
        <p:spPr>
          <a:xfrm>
            <a:off x="6923967" y="1849070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pic>
        <p:nvPicPr>
          <p:cNvPr id="28" name="Picture 27" descr="Shape&#10;&#10;Description automatically generated with medium confidence">
            <a:extLst>
              <a:ext uri="{FF2B5EF4-FFF2-40B4-BE49-F238E27FC236}">
                <a16:creationId xmlns:a16="http://schemas.microsoft.com/office/drawing/2014/main" id="{96B9E5C5-E966-49CE-AB35-56F1035373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3967" y="3206345"/>
            <a:ext cx="312723" cy="35943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7DF383D-DA20-46F7-BBC5-568859BADA37}"/>
              </a:ext>
            </a:extLst>
          </p:cNvPr>
          <p:cNvSpPr txBox="1"/>
          <p:nvPr/>
        </p:nvSpPr>
        <p:spPr>
          <a:xfrm>
            <a:off x="6927883" y="3601793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8257B0-9605-44FF-A059-4FF4E534FA18}"/>
              </a:ext>
            </a:extLst>
          </p:cNvPr>
          <p:cNvSpPr txBox="1"/>
          <p:nvPr/>
        </p:nvSpPr>
        <p:spPr>
          <a:xfrm>
            <a:off x="6923967" y="2629039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F83E94-0874-4883-BF61-22ADFA5B0F7E}"/>
              </a:ext>
            </a:extLst>
          </p:cNvPr>
          <p:cNvSpPr txBox="1"/>
          <p:nvPr/>
        </p:nvSpPr>
        <p:spPr>
          <a:xfrm>
            <a:off x="5390096" y="1313615"/>
            <a:ext cx="45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highlight>
                  <a:srgbClr val="000000"/>
                </a:highlight>
              </a:rPr>
              <a:t>G1</a:t>
            </a:r>
            <a:endParaRPr lang="en-US" sz="280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E6456DA-A689-4B00-8894-DABF390EC2B2}"/>
              </a:ext>
            </a:extLst>
          </p:cNvPr>
          <p:cNvSpPr txBox="1"/>
          <p:nvPr/>
        </p:nvSpPr>
        <p:spPr>
          <a:xfrm>
            <a:off x="4023449" y="2449702"/>
            <a:ext cx="1244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then…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CF256FF-C066-4644-985D-3E0B2214126F}"/>
              </a:ext>
            </a:extLst>
          </p:cNvPr>
          <p:cNvSpPr txBox="1"/>
          <p:nvPr/>
        </p:nvSpPr>
        <p:spPr>
          <a:xfrm>
            <a:off x="5390096" y="2780715"/>
            <a:ext cx="45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highlight>
                  <a:srgbClr val="000000"/>
                </a:highlight>
              </a:rPr>
              <a:t>G2</a:t>
            </a:r>
            <a:endParaRPr lang="en-US" sz="280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39" name="Speech Bubble: Oval 38">
            <a:extLst>
              <a:ext uri="{FF2B5EF4-FFF2-40B4-BE49-F238E27FC236}">
                <a16:creationId xmlns:a16="http://schemas.microsoft.com/office/drawing/2014/main" id="{C54AFF9A-E64A-4CC3-B9E0-DE3AA0474D73}"/>
              </a:ext>
            </a:extLst>
          </p:cNvPr>
          <p:cNvSpPr/>
          <p:nvPr/>
        </p:nvSpPr>
        <p:spPr>
          <a:xfrm>
            <a:off x="6445746" y="1328945"/>
            <a:ext cx="565568" cy="325889"/>
          </a:xfrm>
          <a:prstGeom prst="wedgeEllipse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87FF89C-9F55-4657-850C-09336F62D1BA}"/>
              </a:ext>
            </a:extLst>
          </p:cNvPr>
          <p:cNvSpPr txBox="1"/>
          <p:nvPr/>
        </p:nvSpPr>
        <p:spPr>
          <a:xfrm>
            <a:off x="6520910" y="1345267"/>
            <a:ext cx="458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“7”</a:t>
            </a:r>
          </a:p>
        </p:txBody>
      </p:sp>
      <p:sp>
        <p:nvSpPr>
          <p:cNvPr id="43" name="Speech Bubble: Oval 42">
            <a:extLst>
              <a:ext uri="{FF2B5EF4-FFF2-40B4-BE49-F238E27FC236}">
                <a16:creationId xmlns:a16="http://schemas.microsoft.com/office/drawing/2014/main" id="{606B4AB9-EFC4-44B0-8108-53FBA1EB6499}"/>
              </a:ext>
            </a:extLst>
          </p:cNvPr>
          <p:cNvSpPr/>
          <p:nvPr/>
        </p:nvSpPr>
        <p:spPr>
          <a:xfrm>
            <a:off x="7810764" y="1366344"/>
            <a:ext cx="565568" cy="325889"/>
          </a:xfrm>
          <a:prstGeom prst="wedgeEllipse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511EDF6-78CD-40A9-B70C-05DDD75EBA04}"/>
              </a:ext>
            </a:extLst>
          </p:cNvPr>
          <p:cNvSpPr txBox="1"/>
          <p:nvPr/>
        </p:nvSpPr>
        <p:spPr>
          <a:xfrm>
            <a:off x="7885928" y="1382666"/>
            <a:ext cx="458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“1”</a:t>
            </a:r>
          </a:p>
        </p:txBody>
      </p:sp>
      <p:pic>
        <p:nvPicPr>
          <p:cNvPr id="35" name="Graphic 34" descr="Badge Cross with solid fill">
            <a:extLst>
              <a:ext uri="{FF2B5EF4-FFF2-40B4-BE49-F238E27FC236}">
                <a16:creationId xmlns:a16="http://schemas.microsoft.com/office/drawing/2014/main" id="{3C322C43-F896-487A-BFA7-34AFE5EA0F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20011" y="2188330"/>
            <a:ext cx="346002" cy="346002"/>
          </a:xfrm>
          <a:prstGeom prst="rect">
            <a:avLst/>
          </a:prstGeom>
        </p:spPr>
      </p:pic>
      <p:pic>
        <p:nvPicPr>
          <p:cNvPr id="46" name="Graphic 45" descr="Badge Tick1 with solid fill">
            <a:extLst>
              <a:ext uri="{FF2B5EF4-FFF2-40B4-BE49-F238E27FC236}">
                <a16:creationId xmlns:a16="http://schemas.microsoft.com/office/drawing/2014/main" id="{CAEFC1C9-E194-4382-B03D-7E03C442E2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75868" y="2162598"/>
            <a:ext cx="365527" cy="365527"/>
          </a:xfrm>
          <a:prstGeom prst="rect">
            <a:avLst/>
          </a:prstGeom>
        </p:spPr>
      </p:pic>
      <p:sp>
        <p:nvSpPr>
          <p:cNvPr id="49" name="Speech Bubble: Oval 48">
            <a:extLst>
              <a:ext uri="{FF2B5EF4-FFF2-40B4-BE49-F238E27FC236}">
                <a16:creationId xmlns:a16="http://schemas.microsoft.com/office/drawing/2014/main" id="{30257A8B-59B9-42F9-A1F8-9AEB9F9E4D06}"/>
              </a:ext>
            </a:extLst>
          </p:cNvPr>
          <p:cNvSpPr/>
          <p:nvPr/>
        </p:nvSpPr>
        <p:spPr>
          <a:xfrm>
            <a:off x="7181028" y="3016421"/>
            <a:ext cx="362328" cy="208779"/>
          </a:xfrm>
          <a:prstGeom prst="wedgeEllipseCallo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808C43A-B307-4391-B6F1-2FF98D91E8D1}"/>
              </a:ext>
            </a:extLst>
          </p:cNvPr>
          <p:cNvSpPr txBox="1"/>
          <p:nvPr/>
        </p:nvSpPr>
        <p:spPr>
          <a:xfrm>
            <a:off x="7219637" y="2964434"/>
            <a:ext cx="458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BCA85AC-F779-4CA1-B1F7-0941DAE09FD1}"/>
              </a:ext>
            </a:extLst>
          </p:cNvPr>
          <p:cNvSpPr txBox="1"/>
          <p:nvPr/>
        </p:nvSpPr>
        <p:spPr>
          <a:xfrm>
            <a:off x="3459461" y="1449418"/>
            <a:ext cx="45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highlight>
                  <a:srgbClr val="000000"/>
                </a:highlight>
              </a:rPr>
              <a:t>G1</a:t>
            </a:r>
            <a:endParaRPr lang="en-US" sz="280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/>
        </p:nvSpPr>
        <p:spPr>
          <a:xfrm>
            <a:off x="0" y="0"/>
            <a:ext cx="7644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E56618"/>
                </a:solidFill>
              </a:rPr>
              <a:t>Team</a:t>
            </a:r>
            <a:endParaRPr sz="2800" b="1">
              <a:solidFill>
                <a:srgbClr val="E56618"/>
              </a:solidFill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176100" y="576250"/>
            <a:ext cx="8894700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</a:rPr>
              <a:t>Solo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4B8CD9-AD98-48C7-91F5-5A5B58C6A41C}"/>
              </a:ext>
            </a:extLst>
          </p:cNvPr>
          <p:cNvSpPr txBox="1"/>
          <p:nvPr/>
        </p:nvSpPr>
        <p:spPr>
          <a:xfrm>
            <a:off x="176100" y="1379100"/>
            <a:ext cx="519976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Alexander Lamarche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Experience level: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SOIS Undergraduate Software Eng. Mix - currently in final year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Strengths: </a:t>
            </a:r>
            <a:r>
              <a:rPr lang="en-US" dirty="0"/>
              <a:t>building software architectures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Weaknesses: </a:t>
            </a:r>
            <a:r>
              <a:rPr lang="en-US" dirty="0"/>
              <a:t>mathematical modeling of systems (reason for project)</a:t>
            </a:r>
            <a:endParaRPr lang="en-US" b="1" dirty="0"/>
          </a:p>
        </p:txBody>
      </p:sp>
      <p:pic>
        <p:nvPicPr>
          <p:cNvPr id="7" name="Picture 6" descr="A picture containing person, outdoor, standing, crowd&#10;&#10;Description automatically generated">
            <a:extLst>
              <a:ext uri="{FF2B5EF4-FFF2-40B4-BE49-F238E27FC236}">
                <a16:creationId xmlns:a16="http://schemas.microsoft.com/office/drawing/2014/main" id="{A9D2B22D-D29F-4356-BE45-F455A749E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0060" y="625483"/>
            <a:ext cx="2627844" cy="394176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/>
        </p:nvSpPr>
        <p:spPr>
          <a:xfrm>
            <a:off x="0" y="0"/>
            <a:ext cx="7644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E56618"/>
                </a:solidFill>
              </a:rPr>
              <a:t>Outline</a:t>
            </a:r>
            <a:endParaRPr sz="2800" b="1">
              <a:solidFill>
                <a:srgbClr val="E56618"/>
              </a:solidFill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176100" y="576250"/>
            <a:ext cx="8894700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</a:rPr>
              <a:t>What I currently have vs. What needs to be done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6CFFD3-FC9E-4BB7-A52D-5F8A01AA7585}"/>
              </a:ext>
            </a:extLst>
          </p:cNvPr>
          <p:cNvSpPr txBox="1"/>
          <p:nvPr/>
        </p:nvSpPr>
        <p:spPr>
          <a:xfrm>
            <a:off x="409872" y="1274629"/>
            <a:ext cx="26703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are genes?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Filter / kernel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Activations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4423B0-C158-420F-A608-9DDA8228931E}"/>
              </a:ext>
            </a:extLst>
          </p:cNvPr>
          <p:cNvSpPr txBox="1"/>
          <p:nvPr/>
        </p:nvSpPr>
        <p:spPr>
          <a:xfrm>
            <a:off x="409873" y="2647629"/>
            <a:ext cx="267031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genetic modification?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Adding and subtracting 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Modifying kernel weights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Swapping activations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Swapping Pools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D7456A00-6B60-4148-AFE4-2412A3B42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9888" y="1768541"/>
            <a:ext cx="2915057" cy="29817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245E00C-F67D-4EF3-A839-0266A1360444}"/>
              </a:ext>
            </a:extLst>
          </p:cNvPr>
          <p:cNvSpPr txBox="1"/>
          <p:nvPr/>
        </p:nvSpPr>
        <p:spPr>
          <a:xfrm>
            <a:off x="4254406" y="1460764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main.py</a:t>
            </a:r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156AE9CC-CF9F-4584-840B-C387EAF3BB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404" y="138078"/>
            <a:ext cx="2885906" cy="461220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21D5BD1-DFBA-4F51-ADDE-BCF14151DDC3}"/>
              </a:ext>
            </a:extLst>
          </p:cNvPr>
          <p:cNvSpPr txBox="1"/>
          <p:nvPr/>
        </p:nvSpPr>
        <p:spPr>
          <a:xfrm>
            <a:off x="4924041" y="45648"/>
            <a:ext cx="1369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convolution.py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/>
        </p:nvSpPr>
        <p:spPr>
          <a:xfrm>
            <a:off x="0" y="0"/>
            <a:ext cx="7644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E56618"/>
                </a:solidFill>
              </a:rPr>
              <a:t>Demo results</a:t>
            </a:r>
            <a:endParaRPr sz="2800" b="1" dirty="0">
              <a:solidFill>
                <a:srgbClr val="E56618"/>
              </a:solidFill>
            </a:endParaRPr>
          </a:p>
        </p:txBody>
      </p:sp>
      <p:pic>
        <p:nvPicPr>
          <p:cNvPr id="3" name="Picture 2" descr="Chart&#10;&#10;Description automatically generated with low confidence">
            <a:extLst>
              <a:ext uri="{FF2B5EF4-FFF2-40B4-BE49-F238E27FC236}">
                <a16:creationId xmlns:a16="http://schemas.microsoft.com/office/drawing/2014/main" id="{A43C48F4-B70A-43C0-ADA2-3A946FAA2A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718" t="6543" r="16330" b="5794"/>
          <a:stretch/>
        </p:blipFill>
        <p:spPr>
          <a:xfrm>
            <a:off x="5459896" y="1167019"/>
            <a:ext cx="3154018" cy="300741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79629DFC-5F81-41DE-BE59-0396292CDA6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631" t="5320" r="16417" b="5641"/>
          <a:stretch/>
        </p:blipFill>
        <p:spPr>
          <a:xfrm>
            <a:off x="2244991" y="1167019"/>
            <a:ext cx="3105271" cy="300741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7" name="Picture 6" descr="A picture containing text, black, tiled&#10;&#10;Description automatically generated">
            <a:extLst>
              <a:ext uri="{FF2B5EF4-FFF2-40B4-BE49-F238E27FC236}">
                <a16:creationId xmlns:a16="http://schemas.microsoft.com/office/drawing/2014/main" id="{C3218863-F476-46E3-9467-EEE2F000B4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05" y="1947323"/>
            <a:ext cx="2159886" cy="161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049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/>
        </p:nvSpPr>
        <p:spPr>
          <a:xfrm>
            <a:off x="0" y="0"/>
            <a:ext cx="7644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E56618"/>
                </a:solidFill>
              </a:rPr>
              <a:t>Demo results cont.</a:t>
            </a:r>
            <a:endParaRPr sz="2800" b="1" dirty="0">
              <a:solidFill>
                <a:srgbClr val="E56618"/>
              </a:solidFill>
            </a:endParaRP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DE359693-2F37-49A9-8820-E448AAEE3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222" y="557651"/>
            <a:ext cx="2678044" cy="200853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C08973CB-1394-4390-8877-F79261DD46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2367" y="563217"/>
            <a:ext cx="2678044" cy="200853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0" name="Picture 9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FC63A8E-6FE0-499D-987A-CD5108D86F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8726" y="2807303"/>
            <a:ext cx="2678044" cy="200853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41CFC011-841F-4AFD-829F-7132E17D62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8993" y="2807303"/>
            <a:ext cx="2678044" cy="200853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19C2BB3-2837-4D2A-B7A4-60A6D100872A}"/>
                  </a:ext>
                </a:extLst>
              </p:cNvPr>
              <p:cNvSpPr txBox="1"/>
              <p:nvPr/>
            </p:nvSpPr>
            <p:spPr>
              <a:xfrm>
                <a:off x="136925" y="1323819"/>
                <a:ext cx="1353196" cy="5697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2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2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 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0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−1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19C2BB3-2837-4D2A-B7A4-60A6D1008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925" y="1323819"/>
                <a:ext cx="1353196" cy="56977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A0B8B7E0-D825-4BA0-A0F1-62210BE7FDB1}"/>
              </a:ext>
            </a:extLst>
          </p:cNvPr>
          <p:cNvSpPr txBox="1"/>
          <p:nvPr/>
        </p:nvSpPr>
        <p:spPr>
          <a:xfrm>
            <a:off x="36" y="1173251"/>
            <a:ext cx="4930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[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7614DE-B751-4D33-8C81-986B3249DA75}"/>
              </a:ext>
            </a:extLst>
          </p:cNvPr>
          <p:cNvSpPr txBox="1"/>
          <p:nvPr/>
        </p:nvSpPr>
        <p:spPr>
          <a:xfrm>
            <a:off x="1369257" y="1173251"/>
            <a:ext cx="4930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204473-7546-4D3D-8492-2177298F4258}"/>
              </a:ext>
            </a:extLst>
          </p:cNvPr>
          <p:cNvSpPr txBox="1"/>
          <p:nvPr/>
        </p:nvSpPr>
        <p:spPr>
          <a:xfrm>
            <a:off x="36" y="3414056"/>
            <a:ext cx="4930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[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3170CE-3998-4684-A7CE-2DC606587749}"/>
              </a:ext>
            </a:extLst>
          </p:cNvPr>
          <p:cNvSpPr txBox="1"/>
          <p:nvPr/>
        </p:nvSpPr>
        <p:spPr>
          <a:xfrm>
            <a:off x="1369257" y="3414056"/>
            <a:ext cx="4930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4344633-6ECD-4CE0-8C25-504DA27A0F61}"/>
                  </a:ext>
                </a:extLst>
              </p:cNvPr>
              <p:cNvSpPr txBox="1"/>
              <p:nvPr/>
            </p:nvSpPr>
            <p:spPr>
              <a:xfrm>
                <a:off x="7349260" y="3564624"/>
                <a:ext cx="1353196" cy="5883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−2  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2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1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−2  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2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4344633-6ECD-4CE0-8C25-504DA27A0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260" y="3564624"/>
                <a:ext cx="1353196" cy="58836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B6693689-B388-41B8-9FB8-7634931B589B}"/>
              </a:ext>
            </a:extLst>
          </p:cNvPr>
          <p:cNvSpPr txBox="1"/>
          <p:nvPr/>
        </p:nvSpPr>
        <p:spPr>
          <a:xfrm>
            <a:off x="7212371" y="3414056"/>
            <a:ext cx="4930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[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AF5F6A-93D0-4891-B95A-0178AF81946A}"/>
              </a:ext>
            </a:extLst>
          </p:cNvPr>
          <p:cNvSpPr txBox="1"/>
          <p:nvPr/>
        </p:nvSpPr>
        <p:spPr>
          <a:xfrm>
            <a:off x="8581592" y="3414056"/>
            <a:ext cx="4930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610351-764B-4C07-BFB9-C8D1A565E517}"/>
              </a:ext>
            </a:extLst>
          </p:cNvPr>
          <p:cNvSpPr txBox="1"/>
          <p:nvPr/>
        </p:nvSpPr>
        <p:spPr>
          <a:xfrm>
            <a:off x="7212371" y="1206171"/>
            <a:ext cx="4930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[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967E07-542F-46B3-9649-1BC12F487817}"/>
              </a:ext>
            </a:extLst>
          </p:cNvPr>
          <p:cNvSpPr txBox="1"/>
          <p:nvPr/>
        </p:nvSpPr>
        <p:spPr>
          <a:xfrm>
            <a:off x="8581592" y="1206171"/>
            <a:ext cx="4930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F237A98-8EE0-4624-9D9A-3DE525DB168B}"/>
                  </a:ext>
                </a:extLst>
              </p:cNvPr>
              <p:cNvSpPr txBox="1"/>
              <p:nvPr/>
            </p:nvSpPr>
            <p:spPr>
              <a:xfrm>
                <a:off x="7349260" y="1365403"/>
                <a:ext cx="1353196" cy="5697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−2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 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0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 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2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1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F237A98-8EE0-4624-9D9A-3DE525DB16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260" y="1365403"/>
                <a:ext cx="1353196" cy="56977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483492F-EC5E-415F-AFAF-158354CB9657}"/>
                  </a:ext>
                </a:extLst>
              </p:cNvPr>
              <p:cNvSpPr txBox="1"/>
              <p:nvPr/>
            </p:nvSpPr>
            <p:spPr>
              <a:xfrm>
                <a:off x="135916" y="3564624"/>
                <a:ext cx="1353196" cy="5883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2  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2  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483492F-EC5E-415F-AFAF-158354CB96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16" y="3564624"/>
                <a:ext cx="1353196" cy="58836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0551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/>
        </p:nvSpPr>
        <p:spPr>
          <a:xfrm>
            <a:off x="0" y="0"/>
            <a:ext cx="7644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E56618"/>
                </a:solidFill>
              </a:rPr>
              <a:t>Demo results cont.</a:t>
            </a:r>
            <a:endParaRPr sz="2800" b="1" dirty="0">
              <a:solidFill>
                <a:srgbClr val="E56618"/>
              </a:solidFill>
            </a:endParaRP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BA58F924-6C49-44AB-B750-EE0879284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64" y="849754"/>
            <a:ext cx="3319785" cy="2489839"/>
          </a:xfrm>
          <a:prstGeom prst="rect">
            <a:avLst/>
          </a:prstGeom>
        </p:spPr>
      </p:pic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C7181CC2-7071-4132-BF40-71312CFAB8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2107" y="849753"/>
            <a:ext cx="3319785" cy="2489839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ECDB24B1-FF63-47CD-BD5F-FC0221494F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5153" y="849753"/>
            <a:ext cx="3319785" cy="24898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8EB1A54-6DD1-4ACF-8D4D-48D755285FE4}"/>
                  </a:ext>
                </a:extLst>
              </p:cNvPr>
              <p:cNvSpPr txBox="1"/>
              <p:nvPr/>
            </p:nvSpPr>
            <p:spPr>
              <a:xfrm>
                <a:off x="3842392" y="3674874"/>
                <a:ext cx="1353196" cy="5697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0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5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0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8EB1A54-6DD1-4ACF-8D4D-48D755285F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392" y="3674874"/>
                <a:ext cx="1353196" cy="569771"/>
              </a:xfrm>
              <a:prstGeom prst="rect">
                <a:avLst/>
              </a:prstGeom>
              <a:blipFill>
                <a:blip r:embed="rId6"/>
                <a:stretch>
                  <a:fillRect b="-1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5922E0EF-EF95-49BF-872F-30E5309B4AD7}"/>
              </a:ext>
            </a:extLst>
          </p:cNvPr>
          <p:cNvSpPr txBox="1"/>
          <p:nvPr/>
        </p:nvSpPr>
        <p:spPr>
          <a:xfrm>
            <a:off x="3705503" y="3524306"/>
            <a:ext cx="4930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[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61BD38-C0DA-4B95-9804-076BBC9AA43E}"/>
              </a:ext>
            </a:extLst>
          </p:cNvPr>
          <p:cNvSpPr txBox="1"/>
          <p:nvPr/>
        </p:nvSpPr>
        <p:spPr>
          <a:xfrm>
            <a:off x="5074724" y="3524306"/>
            <a:ext cx="4930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]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E687296-B42E-4505-977F-30B57BF002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11365" y="3339592"/>
            <a:ext cx="1461053" cy="109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772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/>
        </p:nvSpPr>
        <p:spPr>
          <a:xfrm>
            <a:off x="0" y="0"/>
            <a:ext cx="7644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E56618"/>
                </a:solidFill>
              </a:rPr>
              <a:t>Demo results cont.</a:t>
            </a:r>
            <a:endParaRPr sz="2800" b="1" dirty="0">
              <a:solidFill>
                <a:srgbClr val="E56618"/>
              </a:solidFill>
            </a:endParaRP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3D394690-E486-4C97-88E5-80875B75F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78" y="743735"/>
            <a:ext cx="3319785" cy="2489839"/>
          </a:xfrm>
          <a:prstGeom prst="rect">
            <a:avLst/>
          </a:prstGeom>
        </p:spPr>
      </p:pic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BF26AEEE-DA22-4B95-AA59-0010E2E7C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4034" y="743734"/>
            <a:ext cx="3319787" cy="2489840"/>
          </a:xfrm>
          <a:prstGeom prst="rect">
            <a:avLst/>
          </a:prstGeom>
        </p:spPr>
      </p:pic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576960BA-5DC6-4A16-8E89-429C531BB6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2107" y="743735"/>
            <a:ext cx="3319785" cy="2489839"/>
          </a:xfrm>
          <a:prstGeom prst="rect">
            <a:avLst/>
          </a:prstGeom>
        </p:spPr>
      </p:pic>
      <p:pic>
        <p:nvPicPr>
          <p:cNvPr id="1026" name="Picture 2" descr="ReLU activation (red) and derivative (blue) for efficient gradient... |  Download Scientific Diagram">
            <a:extLst>
              <a:ext uri="{FF2B5EF4-FFF2-40B4-BE49-F238E27FC236}">
                <a16:creationId xmlns:a16="http://schemas.microsoft.com/office/drawing/2014/main" id="{81E6F1F1-8559-4E1F-AF80-0102BA78F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300" y="3233574"/>
            <a:ext cx="2295734" cy="1353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857275"/>
      </p:ext>
    </p:extLst>
  </p:cSld>
  <p:clrMapOvr>
    <a:masterClrMapping/>
  </p:clrMapOvr>
</p:sld>
</file>

<file path=ppt/theme/theme1.xml><?xml version="1.0" encoding="utf-8"?>
<a:theme xmlns:a="http://schemas.openxmlformats.org/drawingml/2006/main" name="RIT-PM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EF6F2A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IT-PM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EF6F2A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267</Words>
  <Application>Microsoft Office PowerPoint</Application>
  <PresentationFormat>On-screen Show (16:9)</PresentationFormat>
  <Paragraphs>88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MS Gothic</vt:lpstr>
      <vt:lpstr>Arial</vt:lpstr>
      <vt:lpstr>Calibri</vt:lpstr>
      <vt:lpstr>Cambria Math</vt:lpstr>
      <vt:lpstr>Courier New</vt:lpstr>
      <vt:lpstr>Georgia</vt:lpstr>
      <vt:lpstr>Times New Roman</vt:lpstr>
      <vt:lpstr>RIT-PM</vt:lpstr>
      <vt:lpstr>RIT-PM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Alex Lamarche</cp:lastModifiedBy>
  <cp:revision>22</cp:revision>
  <dcterms:modified xsi:type="dcterms:W3CDTF">2021-11-22T22:25:34Z</dcterms:modified>
</cp:coreProperties>
</file>