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bold.fntdata"/><Relationship Id="rId6" Type="http://schemas.openxmlformats.org/officeDocument/2006/relationships/slide" Target="slides/slide2.xml"/><Relationship Id="rId18" Type="http://schemas.openxmlformats.org/officeDocument/2006/relationships/font" Target="fonts/FiraCod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bf9f8da77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bf9f8da77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9bf9f8da77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9bf9f8da77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9bf9f8da77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9bf9f8da77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7f9c668d6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7f9c668d6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bf9f8da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bf9f8da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bf9f8da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bf9f8da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a79dadcc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a79dadcc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bf9f8da7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bf9f8da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9bf9f8da7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9bf9f8da7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9bf9f8da77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9bf9f8da77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9bf9f8da7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9bf9f8da7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6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05700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void</a:t>
            </a:r>
            <a:r>
              <a:rPr lang="en" sz="2600"/>
              <a:t> </a:t>
            </a:r>
            <a:r>
              <a:rPr lang="en" sz="2600">
                <a:solidFill>
                  <a:schemeClr val="accent2"/>
                </a:solidFill>
              </a:rPr>
              <a:t>Arduino</a:t>
            </a:r>
            <a:r>
              <a:rPr lang="en" sz="2600">
                <a:solidFill>
                  <a:schemeClr val="accent2"/>
                </a:solidFill>
              </a:rPr>
              <a:t> </a:t>
            </a:r>
            <a:r>
              <a:rPr lang="en" sz="2600">
                <a:solidFill>
                  <a:schemeClr val="accent3"/>
                </a:solidFill>
              </a:rPr>
              <a:t>{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1206425" y="4060200"/>
            <a:ext cx="37230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Mentor: Doc.dr.Elmir Babović</a:t>
            </a:r>
            <a:r>
              <a:rPr lang="en" sz="1400"/>
              <a:t> &gt;</a:t>
            </a:r>
            <a:endParaRPr sz="1400"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Softversko inženjerstvo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2848950" y="1708513"/>
            <a:ext cx="3446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</a:rPr>
              <a:t>[</a:t>
            </a:r>
            <a:r>
              <a:rPr lang="en" sz="3500">
                <a:solidFill>
                  <a:schemeClr val="accent1"/>
                </a:solidFill>
              </a:rPr>
              <a:t>Smart Home</a:t>
            </a:r>
            <a:r>
              <a:rPr lang="en" sz="3500">
                <a:solidFill>
                  <a:schemeClr val="accent6"/>
                </a:solidFill>
              </a:rPr>
              <a:t>] </a:t>
            </a:r>
            <a:endParaRPr sz="3500"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054025" y="1753850"/>
            <a:ext cx="506100" cy="2382850"/>
            <a:chOff x="1413525" y="1759900"/>
            <a:chExt cx="506100" cy="23828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Univerzitet u Zenici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Politehnički fakultet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3" name="Google Shape;463;p25"/>
          <p:cNvSpPr txBox="1"/>
          <p:nvPr>
            <p:ph idx="1" type="subTitle"/>
          </p:nvPr>
        </p:nvSpPr>
        <p:spPr>
          <a:xfrm>
            <a:off x="5762500" y="4060200"/>
            <a:ext cx="31245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Student: Ajla Brdarević &gt;</a:t>
            </a:r>
            <a:endParaRPr sz="1400"/>
          </a:p>
        </p:txBody>
      </p:sp>
      <p:sp>
        <p:nvSpPr>
          <p:cNvPr id="464" name="Google Shape;464;p25"/>
          <p:cNvSpPr txBox="1"/>
          <p:nvPr/>
        </p:nvSpPr>
        <p:spPr>
          <a:xfrm>
            <a:off x="1436100" y="2875875"/>
            <a:ext cx="69489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printf("Diplomski rad - Ugradbeni sistemi");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5"/>
          <p:cNvSpPr txBox="1"/>
          <p:nvPr>
            <p:ph idx="4294967295" type="subTitle"/>
          </p:nvPr>
        </p:nvSpPr>
        <p:spPr>
          <a:xfrm>
            <a:off x="1206425" y="568900"/>
            <a:ext cx="49311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#define Internet_Of_Things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>
            <p:ph type="title"/>
          </p:nvPr>
        </p:nvSpPr>
        <p:spPr>
          <a:xfrm>
            <a:off x="1143250" y="582700"/>
            <a:ext cx="7802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setup()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Smart Home</a:t>
            </a:r>
            <a:r>
              <a:rPr lang="en">
                <a:solidFill>
                  <a:schemeClr val="accent2"/>
                </a:solidFill>
              </a:rPr>
              <a:t>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5" name="Google Shape;635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//Smart Home koncept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6" name="Google Shape;636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7" name="Google Shape;637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38" name="Google Shape;638;p34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39" name="Google Shape;639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40" name="Google Shape;640;p34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1" name="Google Shape;641;p34"/>
          <p:cNvSpPr txBox="1"/>
          <p:nvPr/>
        </p:nvSpPr>
        <p:spPr>
          <a:xfrm>
            <a:off x="2550850" y="1259025"/>
            <a:ext cx="49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Arduino + IoT + Blynk IoT =&gt; Smart Home</a:t>
            </a:r>
            <a:endParaRPr sz="16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1863600" y="1730225"/>
            <a:ext cx="232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Prednosti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5390300" y="1741400"/>
            <a:ext cx="232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Nedostaci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1407225" y="2139625"/>
            <a:ext cx="3642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Daljinsko upravljanje 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Povećanje energetske učinkovitost i ušteda 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Prilagođavanje potrebnih funkcionalnosti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Podrška starijoj generaciji ljudi i osobama sa poteškoćama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Ušteda vremena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4"/>
          <p:cNvSpPr txBox="1"/>
          <p:nvPr/>
        </p:nvSpPr>
        <p:spPr>
          <a:xfrm>
            <a:off x="4930650" y="2130425"/>
            <a:ext cx="3425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Inicijalno ulaganje u nove uređaje 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Ranjivost zbog mogućeg prekida rada interneta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Kompatibilnost svih uređaja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Problemi sa sigurnošću 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Prevelika psihološka ovisnost o tehnologiji 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rgbClr val="FF5858"/>
                </a:solidFill>
              </a:rPr>
              <a:t>loop</a:t>
            </a:r>
            <a:r>
              <a:rPr lang="en"/>
              <a:t>()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Smart Home;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1" name="Google Shape;651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//Implementacija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2" name="Google Shape;652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3" name="Google Shape;653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54" name="Google Shape;654;p35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55" name="Google Shape;655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56" name="Google Shape;656;p35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57" name="Google Shape;6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925" y="1141250"/>
            <a:ext cx="6046363" cy="34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3" name="Google Shape;663;p36"/>
          <p:cNvSpPr txBox="1"/>
          <p:nvPr>
            <p:ph idx="4294967295"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1062925" y="20126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5" name="Google Shape;665;p36"/>
          <p:cNvCxnSpPr/>
          <p:nvPr/>
        </p:nvCxnSpPr>
        <p:spPr>
          <a:xfrm flipH="1">
            <a:off x="1334275" y="1152525"/>
            <a:ext cx="3600" cy="86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36"/>
          <p:cNvSpPr txBox="1"/>
          <p:nvPr>
            <p:ph idx="4294967295" type="subTitle"/>
          </p:nvPr>
        </p:nvSpPr>
        <p:spPr>
          <a:xfrm>
            <a:off x="1569025" y="13652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‘Pitanja?’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2" name="Google Shape;672;p37"/>
          <p:cNvSpPr txBox="1"/>
          <p:nvPr/>
        </p:nvSpPr>
        <p:spPr>
          <a:xfrm>
            <a:off x="1166225" y="647100"/>
            <a:ext cx="6813300" cy="3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#include &lt;stdio.h&gt;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typedef </a:t>
            </a: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struct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int degree;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 LinkedInProfile;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updateLinkedInProfile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(LinkedInProfile *profile) {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int initialDegree = profile-&gt;degree;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printf(profile-&gt;degree ? "Headline: </a:t>
            </a:r>
            <a:r>
              <a:rPr b="1"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</a:t>
            </a:r>
            <a:r>
              <a:rPr b="1"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Bachelor of Software Engineering</a:t>
            </a:r>
            <a:r>
              <a:rPr b="1"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'\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n" : "Error\n");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(initialDegree </a:t>
            </a: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! =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profile-&gt;degree) {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printf("</a:t>
            </a:r>
            <a:r>
              <a:rPr b="1"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Dobijam posao!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\n");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accent2"/>
                </a:solidFill>
              </a:rPr>
              <a:t>Sadržaj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2" name="Google Shape;472;p26"/>
          <p:cNvSpPr txBox="1"/>
          <p:nvPr>
            <p:ph idx="4294967295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26"/>
          <p:cNvSpPr txBox="1"/>
          <p:nvPr>
            <p:ph idx="4294967295" type="subTitle"/>
          </p:nvPr>
        </p:nvSpPr>
        <p:spPr>
          <a:xfrm>
            <a:off x="2332550" y="1775125"/>
            <a:ext cx="6320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#define ARDUINO</a:t>
            </a:r>
            <a:endParaRPr/>
          </a:p>
        </p:txBody>
      </p:sp>
      <p:sp>
        <p:nvSpPr>
          <p:cNvPr id="474" name="Google Shape;474;p26"/>
          <p:cNvSpPr txBox="1"/>
          <p:nvPr>
            <p:ph idx="4294967295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Arduino tehnologija</a:t>
            </a:r>
            <a:endParaRPr/>
          </a:p>
        </p:txBody>
      </p:sp>
      <p:sp>
        <p:nvSpPr>
          <p:cNvPr id="475" name="Google Shape;475;p26"/>
          <p:cNvSpPr txBox="1"/>
          <p:nvPr>
            <p:ph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6" name="Google Shape;476;p26"/>
          <p:cNvSpPr txBox="1"/>
          <p:nvPr>
            <p:ph idx="4294967295" type="subTitle"/>
          </p:nvPr>
        </p:nvSpPr>
        <p:spPr>
          <a:xfrm>
            <a:off x="3722225" y="2755475"/>
            <a:ext cx="49311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#define INTERNET_OF_THINGS </a:t>
            </a:r>
            <a:endParaRPr/>
          </a:p>
        </p:txBody>
      </p:sp>
      <p:sp>
        <p:nvSpPr>
          <p:cNvPr id="477" name="Google Shape;477;p26"/>
          <p:cNvSpPr txBox="1"/>
          <p:nvPr>
            <p:ph idx="429496729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Internet of Things</a:t>
            </a:r>
            <a:endParaRPr/>
          </a:p>
        </p:txBody>
      </p:sp>
      <p:sp>
        <p:nvSpPr>
          <p:cNvPr id="478" name="Google Shape;478;p26"/>
          <p:cNvSpPr txBox="1"/>
          <p:nvPr>
            <p:ph idx="4294967295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9" name="Google Shape;479;p26"/>
          <p:cNvSpPr txBox="1"/>
          <p:nvPr>
            <p:ph idx="4294967295" type="subTitle"/>
          </p:nvPr>
        </p:nvSpPr>
        <p:spPr>
          <a:xfrm>
            <a:off x="5114975" y="38147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Smart Home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#include &lt;implementacija&gt;</a:t>
            </a:r>
            <a:endParaRPr/>
          </a:p>
        </p:txBody>
      </p:sp>
      <p:sp>
        <p:nvSpPr>
          <p:cNvPr id="480" name="Google Shape;480;p26"/>
          <p:cNvSpPr txBox="1"/>
          <p:nvPr>
            <p:ph idx="4294967295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 Home</a:t>
            </a:r>
            <a:endParaRPr/>
          </a:p>
        </p:txBody>
      </p:sp>
      <p:grpSp>
        <p:nvGrpSpPr>
          <p:cNvPr id="481" name="Google Shape;481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2" name="Google Shape;482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3" name="Google Shape;483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setup()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const int </a:t>
            </a:r>
            <a:r>
              <a:rPr lang="en">
                <a:solidFill>
                  <a:schemeClr val="accent2"/>
                </a:solidFill>
              </a:rPr>
              <a:t>Arduino;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9" name="Google Shape;489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//Arduino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0" name="Google Shape;490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1" name="Google Shape;491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Arduino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92" name="Google Shape;492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3" name="Google Shape;493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4" name="Google Shape;494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95" name="Google Shape;4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98" y="2222225"/>
            <a:ext cx="1475925" cy="10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7"/>
          <p:cNvSpPr txBox="1"/>
          <p:nvPr/>
        </p:nvSpPr>
        <p:spPr>
          <a:xfrm>
            <a:off x="3474850" y="15369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01</a:t>
            </a:r>
            <a:endParaRPr sz="2000">
              <a:solidFill>
                <a:srgbClr val="DBA0D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3971350" y="153690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Open-source platforma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8" name="Google Shape;498;p27"/>
          <p:cNvSpPr txBox="1"/>
          <p:nvPr/>
        </p:nvSpPr>
        <p:spPr>
          <a:xfrm>
            <a:off x="3912900" y="22594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7"/>
          <p:cNvSpPr txBox="1"/>
          <p:nvPr/>
        </p:nvSpPr>
        <p:spPr>
          <a:xfrm>
            <a:off x="4409400" y="225945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Softver + Hardver = Arduino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0" name="Google Shape;500;p27"/>
          <p:cNvSpPr txBox="1"/>
          <p:nvPr/>
        </p:nvSpPr>
        <p:spPr>
          <a:xfrm>
            <a:off x="4350200" y="2982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7"/>
          <p:cNvSpPr txBox="1"/>
          <p:nvPr/>
        </p:nvSpPr>
        <p:spPr>
          <a:xfrm>
            <a:off x="4846700" y="298201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Prototip elektronskih uređaja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27"/>
          <p:cNvSpPr txBox="1"/>
          <p:nvPr/>
        </p:nvSpPr>
        <p:spPr>
          <a:xfrm>
            <a:off x="4769250" y="37045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5265750" y="370457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Senzor za temperaturu =&gt; paljenje ventilatora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27"/>
          <p:cNvCxnSpPr/>
          <p:nvPr/>
        </p:nvCxnSpPr>
        <p:spPr>
          <a:xfrm>
            <a:off x="3182350" y="143035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7"/>
          <p:cNvCxnSpPr>
            <a:endCxn id="496" idx="1"/>
          </p:cNvCxnSpPr>
          <p:nvPr/>
        </p:nvCxnSpPr>
        <p:spPr>
          <a:xfrm>
            <a:off x="3182350" y="182912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7"/>
          <p:cNvCxnSpPr/>
          <p:nvPr/>
        </p:nvCxnSpPr>
        <p:spPr>
          <a:xfrm>
            <a:off x="3182350" y="255165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27"/>
          <p:cNvSpPr/>
          <p:nvPr/>
        </p:nvSpPr>
        <p:spPr>
          <a:xfrm>
            <a:off x="3124600" y="249389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7"/>
          <p:cNvCxnSpPr/>
          <p:nvPr/>
        </p:nvCxnSpPr>
        <p:spPr>
          <a:xfrm>
            <a:off x="3182350" y="327421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7"/>
          <p:cNvSpPr/>
          <p:nvPr/>
        </p:nvSpPr>
        <p:spPr>
          <a:xfrm>
            <a:off x="3124600" y="321645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27"/>
          <p:cNvCxnSpPr/>
          <p:nvPr/>
        </p:nvCxnSpPr>
        <p:spPr>
          <a:xfrm>
            <a:off x="3182350" y="399677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27"/>
          <p:cNvSpPr/>
          <p:nvPr/>
        </p:nvSpPr>
        <p:spPr>
          <a:xfrm>
            <a:off x="3124600" y="393901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const int Hardver;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7" name="Google Shape;517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//Arduino hardware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8" name="Google Shape;518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9" name="Google Shape;519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Arduino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1655425" y="1791150"/>
            <a:ext cx="2640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Mega, Uno, Nano…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8"/>
          <p:cNvSpPr txBox="1"/>
          <p:nvPr/>
        </p:nvSpPr>
        <p:spPr>
          <a:xfrm>
            <a:off x="4765800" y="1791150"/>
            <a:ext cx="4378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Mikroprocesor - odgovoran 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za izvršavanje programa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1655425" y="3301925"/>
            <a:ext cx="29964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Senzori prikupljaju podatke iz okoline 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 prenose ih mikroprocesoru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3" name="Google Shape;523;p28"/>
          <p:cNvSpPr txBox="1"/>
          <p:nvPr/>
        </p:nvSpPr>
        <p:spPr>
          <a:xfrm>
            <a:off x="4765800" y="3261825"/>
            <a:ext cx="4038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Aktuatori izvršavaju određene radnje ili 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akcije na osnovu 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naredbi mikroprocesora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28"/>
          <p:cNvSpPr txBox="1"/>
          <p:nvPr/>
        </p:nvSpPr>
        <p:spPr>
          <a:xfrm>
            <a:off x="1386525" y="1302700"/>
            <a:ext cx="179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Pločica</a:t>
            </a:r>
            <a:endParaRPr sz="1800">
              <a:solidFill>
                <a:srgbClr val="DBA0D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8"/>
          <p:cNvSpPr txBox="1"/>
          <p:nvPr/>
        </p:nvSpPr>
        <p:spPr>
          <a:xfrm>
            <a:off x="4566025" y="1302700"/>
            <a:ext cx="27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Mikroprocesor</a:t>
            </a:r>
            <a:endParaRPr sz="1800">
              <a:solidFill>
                <a:srgbClr val="FCC64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28"/>
          <p:cNvSpPr txBox="1"/>
          <p:nvPr/>
        </p:nvSpPr>
        <p:spPr>
          <a:xfrm>
            <a:off x="1437150" y="2556825"/>
            <a:ext cx="18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Senzori</a:t>
            </a:r>
            <a:endParaRPr sz="18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28"/>
          <p:cNvSpPr txBox="1"/>
          <p:nvPr/>
        </p:nvSpPr>
        <p:spPr>
          <a:xfrm>
            <a:off x="4572000" y="2556825"/>
            <a:ext cx="20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Aktuatori</a:t>
            </a:r>
            <a:endParaRPr sz="1800">
              <a:solidFill>
                <a:srgbClr val="A5CF2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const int Mega;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3" name="Google Shape;533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//Arduino hardware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4" name="Google Shape;534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5" name="Google Shape;535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Arduino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6" name="Google Shape;536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37" name="Google Shape;537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8" name="Google Shape;538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39" name="Google Shape;5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88" y="1257775"/>
            <a:ext cx="4356931" cy="326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0" name="Google Shape;540;p29"/>
          <p:cNvCxnSpPr/>
          <p:nvPr/>
        </p:nvCxnSpPr>
        <p:spPr>
          <a:xfrm rot="10800000">
            <a:off x="1841175" y="2370475"/>
            <a:ext cx="1185300" cy="0"/>
          </a:xfrm>
          <a:prstGeom prst="straightConnector1">
            <a:avLst/>
          </a:prstGeom>
          <a:noFill/>
          <a:ln cap="flat" cmpd="sng" w="9525">
            <a:solidFill>
              <a:srgbClr val="FF58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9"/>
          <p:cNvCxnSpPr/>
          <p:nvPr/>
        </p:nvCxnSpPr>
        <p:spPr>
          <a:xfrm rot="10800000">
            <a:off x="1917375" y="3589675"/>
            <a:ext cx="1185300" cy="0"/>
          </a:xfrm>
          <a:prstGeom prst="straightConnector1">
            <a:avLst/>
          </a:prstGeom>
          <a:noFill/>
          <a:ln cap="flat" cmpd="sng" w="9525">
            <a:solidFill>
              <a:srgbClr val="FF58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9"/>
          <p:cNvSpPr/>
          <p:nvPr/>
        </p:nvSpPr>
        <p:spPr>
          <a:xfrm>
            <a:off x="6692350" y="2020125"/>
            <a:ext cx="342900" cy="162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3" name="Google Shape;543;p29"/>
          <p:cNvSpPr/>
          <p:nvPr/>
        </p:nvSpPr>
        <p:spPr>
          <a:xfrm rot="5400000">
            <a:off x="5538325" y="3220100"/>
            <a:ext cx="313500" cy="1580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29"/>
          <p:cNvSpPr/>
          <p:nvPr/>
        </p:nvSpPr>
        <p:spPr>
          <a:xfrm rot="5400000">
            <a:off x="4356725" y="3574400"/>
            <a:ext cx="153600" cy="7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5" name="Google Shape;545;p29"/>
          <p:cNvCxnSpPr/>
          <p:nvPr/>
        </p:nvCxnSpPr>
        <p:spPr>
          <a:xfrm rot="10800000">
            <a:off x="2084675" y="3220275"/>
            <a:ext cx="1185300" cy="0"/>
          </a:xfrm>
          <a:prstGeom prst="straightConnector1">
            <a:avLst/>
          </a:prstGeom>
          <a:noFill/>
          <a:ln cap="flat" cmpd="sng" w="9525">
            <a:solidFill>
              <a:srgbClr val="FF58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29"/>
          <p:cNvSpPr/>
          <p:nvPr/>
        </p:nvSpPr>
        <p:spPr>
          <a:xfrm rot="-5400000">
            <a:off x="4577675" y="1254425"/>
            <a:ext cx="218700" cy="110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29"/>
          <p:cNvSpPr/>
          <p:nvPr/>
        </p:nvSpPr>
        <p:spPr>
          <a:xfrm rot="-5400000">
            <a:off x="5594225" y="1457175"/>
            <a:ext cx="148200" cy="78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4133375" y="1282425"/>
            <a:ext cx="11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PWM izlazni pinovi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29"/>
          <p:cNvSpPr txBox="1"/>
          <p:nvPr/>
        </p:nvSpPr>
        <p:spPr>
          <a:xfrm>
            <a:off x="5189475" y="1164225"/>
            <a:ext cx="110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Pinovi za serijsku komunikaciju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29"/>
          <p:cNvSpPr txBox="1"/>
          <p:nvPr/>
        </p:nvSpPr>
        <p:spPr>
          <a:xfrm>
            <a:off x="7071025" y="2582700"/>
            <a:ext cx="128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Digitalni ulazno/izlazni pinovi 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1781525" y="2069038"/>
            <a:ext cx="110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USB konektor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2009300" y="2969713"/>
            <a:ext cx="110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5V konektor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3" name="Google Shape;553;p29"/>
          <p:cNvSpPr txBox="1"/>
          <p:nvPr/>
        </p:nvSpPr>
        <p:spPr>
          <a:xfrm>
            <a:off x="4008725" y="4007150"/>
            <a:ext cx="7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Napojni pinovi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4" name="Google Shape;554;p29"/>
          <p:cNvSpPr txBox="1"/>
          <p:nvPr/>
        </p:nvSpPr>
        <p:spPr>
          <a:xfrm>
            <a:off x="5189475" y="4077425"/>
            <a:ext cx="16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Analogni ulazni pinovi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5" name="Google Shape;555;p29"/>
          <p:cNvCxnSpPr/>
          <p:nvPr/>
        </p:nvCxnSpPr>
        <p:spPr>
          <a:xfrm flipH="1" rot="10800000">
            <a:off x="1908325" y="2889850"/>
            <a:ext cx="2914500" cy="9900"/>
          </a:xfrm>
          <a:prstGeom prst="straightConnector1">
            <a:avLst/>
          </a:prstGeom>
          <a:noFill/>
          <a:ln cap="flat" cmpd="sng" w="9525">
            <a:solidFill>
              <a:srgbClr val="FF58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29"/>
          <p:cNvSpPr txBox="1"/>
          <p:nvPr/>
        </p:nvSpPr>
        <p:spPr>
          <a:xfrm>
            <a:off x="1905825" y="2477138"/>
            <a:ext cx="120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ATMEGA2560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mikroprocesor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29"/>
          <p:cNvSpPr txBox="1"/>
          <p:nvPr/>
        </p:nvSpPr>
        <p:spPr>
          <a:xfrm>
            <a:off x="1917375" y="3308413"/>
            <a:ext cx="110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Izvor 7-12V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29"/>
          <p:cNvSpPr txBox="1"/>
          <p:nvPr/>
        </p:nvSpPr>
        <p:spPr>
          <a:xfrm>
            <a:off x="2009300" y="2969750"/>
            <a:ext cx="110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5V konektor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9" name="Google Shape;559;p29"/>
          <p:cNvSpPr txBox="1"/>
          <p:nvPr/>
        </p:nvSpPr>
        <p:spPr>
          <a:xfrm>
            <a:off x="6647625" y="1318113"/>
            <a:ext cx="110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TWI(I2C)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0" name="Google Shape;560;p29"/>
          <p:cNvCxnSpPr/>
          <p:nvPr/>
        </p:nvCxnSpPr>
        <p:spPr>
          <a:xfrm flipH="1" rot="10800000">
            <a:off x="6200350" y="1502925"/>
            <a:ext cx="492000" cy="432300"/>
          </a:xfrm>
          <a:prstGeom prst="straightConnector1">
            <a:avLst/>
          </a:prstGeom>
          <a:noFill/>
          <a:ln cap="flat" cmpd="sng" w="9525">
            <a:solidFill>
              <a:srgbClr val="FF585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Softver.ino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566" name="Google Shape;566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//Arduino </a:t>
            </a:r>
            <a:r>
              <a:rPr lang="en">
                <a:solidFill>
                  <a:schemeClr val="accent3"/>
                </a:solidFill>
              </a:rPr>
              <a:t>software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7" name="Google Shape;567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8" name="Google Shape;568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Arduino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69" name="Google Shape;569;p30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70" name="Google Shape;570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71" name="Google Shape;571;p30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72" name="Google Shape;572;p30"/>
          <p:cNvPicPr preferRelativeResize="0"/>
          <p:nvPr/>
        </p:nvPicPr>
        <p:blipFill rotWithShape="1">
          <a:blip r:embed="rId3">
            <a:alphaModFix/>
          </a:blip>
          <a:srcRect b="43162" l="0" r="0" t="0"/>
          <a:stretch/>
        </p:blipFill>
        <p:spPr>
          <a:xfrm>
            <a:off x="1599929" y="1705774"/>
            <a:ext cx="2553300" cy="1502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30"/>
          <p:cNvGrpSpPr/>
          <p:nvPr/>
        </p:nvGrpSpPr>
        <p:grpSpPr>
          <a:xfrm>
            <a:off x="1466123" y="1617546"/>
            <a:ext cx="2782653" cy="2291426"/>
            <a:chOff x="4994678" y="1173377"/>
            <a:chExt cx="3439196" cy="2775803"/>
          </a:xfrm>
        </p:grpSpPr>
        <p:grpSp>
          <p:nvGrpSpPr>
            <p:cNvPr id="574" name="Google Shape;574;p30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575" name="Google Shape;575;p30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576" name="Google Shape;576;p30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577" name="Google Shape;577;p30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78" name="Google Shape;578;p30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579" name="Google Shape;579;p30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580" name="Google Shape;580;p30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581" name="Google Shape;581;p30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82" name="Google Shape;582;p30"/>
          <p:cNvCxnSpPr>
            <a:stCxn id="583" idx="1"/>
            <a:endCxn id="584" idx="1"/>
          </p:cNvCxnSpPr>
          <p:nvPr/>
        </p:nvCxnSpPr>
        <p:spPr>
          <a:xfrm>
            <a:off x="6269101" y="1797767"/>
            <a:ext cx="93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30"/>
          <p:cNvSpPr txBox="1"/>
          <p:nvPr/>
        </p:nvSpPr>
        <p:spPr>
          <a:xfrm>
            <a:off x="4456650" y="1137125"/>
            <a:ext cx="41847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Jezici</a:t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Integracija biblioteka</a:t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Setup i loop funkcije</a:t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Serial Monitor</a:t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30"/>
          <p:cNvSpPr txBox="1"/>
          <p:nvPr/>
        </p:nvSpPr>
        <p:spPr>
          <a:xfrm>
            <a:off x="5975175" y="1661375"/>
            <a:ext cx="314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0"/>
          <p:cNvSpPr/>
          <p:nvPr/>
        </p:nvSpPr>
        <p:spPr>
          <a:xfrm>
            <a:off x="6269101" y="1743467"/>
            <a:ext cx="6228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" name="Google Shape;587;p30"/>
          <p:cNvCxnSpPr>
            <a:stCxn id="588" idx="1"/>
            <a:endCxn id="589" idx="1"/>
          </p:cNvCxnSpPr>
          <p:nvPr/>
        </p:nvCxnSpPr>
        <p:spPr>
          <a:xfrm>
            <a:off x="7850784" y="1797773"/>
            <a:ext cx="93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30"/>
          <p:cNvSpPr txBox="1"/>
          <p:nvPr/>
        </p:nvSpPr>
        <p:spPr>
          <a:xfrm>
            <a:off x="7228225" y="1661375"/>
            <a:ext cx="622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C++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8" name="Google Shape;588;p30"/>
          <p:cNvSpPr/>
          <p:nvPr/>
        </p:nvSpPr>
        <p:spPr>
          <a:xfrm>
            <a:off x="7850784" y="1743473"/>
            <a:ext cx="622800" cy="10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</a:t>
            </a:r>
            <a:r>
              <a:rPr lang="en">
                <a:solidFill>
                  <a:schemeClr val="accent2"/>
                </a:solidFill>
              </a:rPr>
              <a:t>Internet of Things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6" name="Google Shape;596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//Internet of Things - IoT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7" name="Google Shape;597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8" name="Google Shape;598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Internet of Things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99" name="Google Shape;599;p31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00" name="Google Shape;600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01" name="Google Shape;601;p31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02" name="Google Shape;6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25" y="1141250"/>
            <a:ext cx="6046363" cy="34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setup()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const int ESP32;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8" name="Google Shape;608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//Arduino hardver potreban za IoT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9" name="Google Shape;609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Internet of Things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11" name="Google Shape;611;p32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12" name="Google Shape;612;p3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13" name="Google Shape;613;p32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14" name="Google Shape;6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175" y="16526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2"/>
          <p:cNvSpPr txBox="1"/>
          <p:nvPr/>
        </p:nvSpPr>
        <p:spPr>
          <a:xfrm>
            <a:off x="3573300" y="1295050"/>
            <a:ext cx="5570700" cy="1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WiFi Povezivost </a:t>
            </a:r>
            <a:r>
              <a:rPr lang="en" sz="1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 ugrađeni WiFi i Bluetooth modul</a:t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Snažan mikroprocesor</a:t>
            </a:r>
            <a:r>
              <a:rPr lang="en" sz="18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 ima dovoljno resursa za rukovanje složenim zadacima</a:t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Mogućnost Multi-Taskinga</a:t>
            </a:r>
            <a:r>
              <a:rPr lang="en" sz="18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 može istovremeno izvršavati više zadataka</a:t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Serijska komunikacija </a:t>
            </a:r>
            <a:r>
              <a:rPr lang="en" sz="1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 ESP32 očitava podatke sa senzora i šalje Mega pločici</a:t>
            </a:r>
            <a:endParaRPr sz="1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3"/>
          <p:cNvSpPr txBox="1"/>
          <p:nvPr>
            <p:ph type="title"/>
          </p:nvPr>
        </p:nvSpPr>
        <p:spPr>
          <a:xfrm>
            <a:off x="1143250" y="582700"/>
            <a:ext cx="7802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setup()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const int Blynk IoT;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21" name="Google Shape;621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//Mobilna aplikacija Blynk IoT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2" name="Google Shape;622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Smart Home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3" name="Google Shape;623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Internet of Things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25" name="Google Shape;625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6" name="Google Shape;626;p33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27" name="Google Shape;627;p33"/>
          <p:cNvPicPr preferRelativeResize="0"/>
          <p:nvPr/>
        </p:nvPicPr>
        <p:blipFill rotWithShape="1">
          <a:blip r:embed="rId3">
            <a:alphaModFix/>
          </a:blip>
          <a:srcRect b="15383" l="27266" r="27946" t="8234"/>
          <a:stretch/>
        </p:blipFill>
        <p:spPr>
          <a:xfrm>
            <a:off x="1302750" y="1016550"/>
            <a:ext cx="1964000" cy="3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3"/>
          <p:cNvPicPr preferRelativeResize="0"/>
          <p:nvPr/>
        </p:nvPicPr>
        <p:blipFill rotWithShape="1">
          <a:blip r:embed="rId4">
            <a:alphaModFix/>
          </a:blip>
          <a:srcRect b="0" l="0" r="0" t="5311"/>
          <a:stretch/>
        </p:blipFill>
        <p:spPr>
          <a:xfrm>
            <a:off x="1515350" y="1352100"/>
            <a:ext cx="1570900" cy="2827576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3"/>
          <p:cNvSpPr txBox="1"/>
          <p:nvPr/>
        </p:nvSpPr>
        <p:spPr>
          <a:xfrm>
            <a:off x="3396725" y="1566425"/>
            <a:ext cx="5636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Mobilna Aplikacija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Grafičko korisničko okruženje (GUI)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Widgeti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Virtualni PIN-ovi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Podrška za različite protokole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