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 Medium"/>
      <p:regular r:id="rId11"/>
      <p:bold r:id="rId12"/>
      <p:italic r:id="rId13"/>
      <p:boldItalic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DM Sans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regular.fntdata"/><Relationship Id="rId30" Type="http://schemas.openxmlformats.org/officeDocument/2006/relationships/font" Target="fonts/PlayfairDisplay-boldItalic.fntdata"/><Relationship Id="rId11" Type="http://schemas.openxmlformats.org/officeDocument/2006/relationships/font" Target="fonts/PlayfairDisplayMedium-regular.fntdata"/><Relationship Id="rId33" Type="http://schemas.openxmlformats.org/officeDocument/2006/relationships/font" Target="fonts/DMSans-italic.fntdata"/><Relationship Id="rId10" Type="http://schemas.openxmlformats.org/officeDocument/2006/relationships/slide" Target="slides/slide6.xml"/><Relationship Id="rId32" Type="http://schemas.openxmlformats.org/officeDocument/2006/relationships/font" Target="fonts/DMSans-bold.fntdata"/><Relationship Id="rId13" Type="http://schemas.openxmlformats.org/officeDocument/2006/relationships/font" Target="fonts/PlayfairDisplayMedium-italic.fntdata"/><Relationship Id="rId12" Type="http://schemas.openxmlformats.org/officeDocument/2006/relationships/font" Target="fonts/PlayfairDisplayMedium-bold.fntdata"/><Relationship Id="rId34" Type="http://schemas.openxmlformats.org/officeDocument/2006/relationships/font" Target="fonts/DMSans-boldItalic.fntdata"/><Relationship Id="rId15" Type="http://schemas.openxmlformats.org/officeDocument/2006/relationships/font" Target="fonts/Raleway-regular.fntdata"/><Relationship Id="rId14" Type="http://schemas.openxmlformats.org/officeDocument/2006/relationships/font" Target="fonts/PlayfairDisplayMedium-boldItalic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DMSansMedium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fa7f6e4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fa7f6e4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fa7f6e4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fa7f6e4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fa7f6e4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fa7f6e4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fa7f6e4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fa7f6e4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25" y="3408625"/>
            <a:ext cx="24663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713225" y="2622925"/>
            <a:ext cx="2466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3225" y="3404150"/>
            <a:ext cx="45984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713225" y="539500"/>
            <a:ext cx="4598400" cy="2598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/>
          <p:nvPr>
            <p:ph idx="3" type="pic"/>
          </p:nvPr>
        </p:nvSpPr>
        <p:spPr>
          <a:xfrm>
            <a:off x="5564583" y="539500"/>
            <a:ext cx="28662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9" name="Google Shape;89;p1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79450" y="539500"/>
            <a:ext cx="21513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6279450" y="1486025"/>
            <a:ext cx="21513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>
            <p:ph idx="2" type="pic"/>
          </p:nvPr>
        </p:nvSpPr>
        <p:spPr>
          <a:xfrm>
            <a:off x="678047" y="539500"/>
            <a:ext cx="2709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/>
          <p:nvPr>
            <p:ph idx="3" type="pic"/>
          </p:nvPr>
        </p:nvSpPr>
        <p:spPr>
          <a:xfrm>
            <a:off x="3690375" y="3055272"/>
            <a:ext cx="4740300" cy="15486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/>
          <p:nvPr>
            <p:ph idx="4" type="pic"/>
          </p:nvPr>
        </p:nvSpPr>
        <p:spPr>
          <a:xfrm>
            <a:off x="3690375" y="539500"/>
            <a:ext cx="2285700" cy="2285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13250" y="1406925"/>
            <a:ext cx="77175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20000" y="1187604"/>
            <a:ext cx="7704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20000" y="1187589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12" name="Google Shape;112;p20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713225" y="3147477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2" type="subTitle"/>
          </p:nvPr>
        </p:nvSpPr>
        <p:spPr>
          <a:xfrm>
            <a:off x="3074432" y="3147477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5435639" y="3147479"/>
            <a:ext cx="21069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713225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3074433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5435634" y="2494475"/>
            <a:ext cx="21069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2" name="Google Shape;122;p2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720000" y="1945660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4546553" y="1945654"/>
            <a:ext cx="29046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720000" y="3515588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4546551" y="3515588"/>
            <a:ext cx="29046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719999" y="1666404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719999" y="3236407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7" type="subTitle"/>
          </p:nvPr>
        </p:nvSpPr>
        <p:spPr>
          <a:xfrm>
            <a:off x="4546525" y="1666400"/>
            <a:ext cx="29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8" type="subTitle"/>
          </p:nvPr>
        </p:nvSpPr>
        <p:spPr>
          <a:xfrm>
            <a:off x="4546525" y="3236407"/>
            <a:ext cx="2904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34" name="Google Shape;134;p22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0025" y="1867400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subTitle"/>
          </p:nvPr>
        </p:nvSpPr>
        <p:spPr>
          <a:xfrm>
            <a:off x="3282145" y="1867410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720025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subTitle"/>
          </p:nvPr>
        </p:nvSpPr>
        <p:spPr>
          <a:xfrm>
            <a:off x="3282155" y="3544703"/>
            <a:ext cx="2579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5954680" y="1867406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6" type="subTitle"/>
          </p:nvPr>
        </p:nvSpPr>
        <p:spPr>
          <a:xfrm>
            <a:off x="5954699" y="3544702"/>
            <a:ext cx="2469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7" type="subTitle"/>
          </p:nvPr>
        </p:nvSpPr>
        <p:spPr>
          <a:xfrm>
            <a:off x="720025" y="1305419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subTitle"/>
          </p:nvPr>
        </p:nvSpPr>
        <p:spPr>
          <a:xfrm>
            <a:off x="3282145" y="1305419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subTitle"/>
          </p:nvPr>
        </p:nvSpPr>
        <p:spPr>
          <a:xfrm>
            <a:off x="5954680" y="1305419"/>
            <a:ext cx="24669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3" type="subTitle"/>
          </p:nvPr>
        </p:nvSpPr>
        <p:spPr>
          <a:xfrm>
            <a:off x="720025" y="298521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4" type="subTitle"/>
          </p:nvPr>
        </p:nvSpPr>
        <p:spPr>
          <a:xfrm>
            <a:off x="3282145" y="2985206"/>
            <a:ext cx="2577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5" type="subTitle"/>
          </p:nvPr>
        </p:nvSpPr>
        <p:spPr>
          <a:xfrm>
            <a:off x="5954680" y="2985200"/>
            <a:ext cx="24693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0" name="Google Shape;150;p2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34825" y="2908025"/>
            <a:ext cx="3108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734825" y="3543900"/>
            <a:ext cx="3108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55" name="Google Shape;155;p24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 txBox="1"/>
          <p:nvPr/>
        </p:nvSpPr>
        <p:spPr>
          <a:xfrm>
            <a:off x="4050875" y="3730325"/>
            <a:ext cx="425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87601"/>
            <a:ext cx="77040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299414" y="2860575"/>
            <a:ext cx="26958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713225" y="2860581"/>
            <a:ext cx="26958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713237" y="2123225"/>
            <a:ext cx="26958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299412" y="2123225"/>
            <a:ext cx="26958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13225" y="3887925"/>
            <a:ext cx="7717500" cy="47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b="1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759000" y="1279025"/>
            <a:ext cx="7626000" cy="18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APLIKACIJA ZA NUMERIČKO DIFERENCIRANJE I NUMERIČKO INTEGRIRANJE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2389950" y="3357588"/>
            <a:ext cx="43641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Seminarski rad iz Primjene numeričkih metoda u SI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6685500" y="4613250"/>
            <a:ext cx="1699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ZENICA, 2025</a:t>
            </a:r>
            <a:endParaRPr sz="10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3183900" y="200975"/>
            <a:ext cx="6360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II ciklus, Softversko inženjerstvo, Politehnički fakultet, Univerzitet u Zenici</a:t>
            </a:r>
            <a:endParaRPr sz="1200"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759000" y="4151850"/>
            <a:ext cx="3114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Studenti: </a:t>
            </a:r>
            <a:r>
              <a:rPr lang="en"/>
              <a:t>Nejra Čoloman, II-119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       </a:t>
            </a:r>
            <a:r>
              <a:rPr lang="en"/>
              <a:t>Ajla Brdarević, II-120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Zlatko Šarić, </a:t>
            </a:r>
            <a:r>
              <a:rPr lang="en"/>
              <a:t>II-122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grpSp>
        <p:nvGrpSpPr>
          <p:cNvPr id="178" name="Google Shape;178;p28"/>
          <p:cNvGrpSpPr/>
          <p:nvPr/>
        </p:nvGrpSpPr>
        <p:grpSpPr>
          <a:xfrm>
            <a:off x="630730" y="880977"/>
            <a:ext cx="7380855" cy="731700"/>
            <a:chOff x="630730" y="880977"/>
            <a:chExt cx="7380855" cy="731700"/>
          </a:xfrm>
        </p:grpSpPr>
        <p:sp>
          <p:nvSpPr>
            <p:cNvPr id="179" name="Google Shape;179;p28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Cilj</a:t>
              </a:r>
              <a:r>
                <a:rPr lang="en" sz="4200">
                  <a:solidFill>
                    <a:srgbClr val="155B55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 </a:t>
              </a:r>
              <a:endParaRPr sz="4200">
                <a:solidFill>
                  <a:srgbClr val="155B55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81" name="Google Shape;181;p28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Razvoj aplikacije za numeričko diferenciranje i integriranje funkcija.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2" name="Google Shape;182;p28"/>
          <p:cNvGrpSpPr/>
          <p:nvPr/>
        </p:nvGrpSpPr>
        <p:grpSpPr>
          <a:xfrm>
            <a:off x="-205275" y="1765338"/>
            <a:ext cx="7855362" cy="731700"/>
            <a:chOff x="-205275" y="1765338"/>
            <a:chExt cx="7855362" cy="731700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-205275" y="1815550"/>
              <a:ext cx="2920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Motivacija</a:t>
              </a:r>
              <a:endPara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Rješavanje problema koji nisu analitički rješivi.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-113025" y="2646438"/>
            <a:ext cx="7400412" cy="731700"/>
            <a:chOff x="-113025" y="2646438"/>
            <a:chExt cx="7400412" cy="731700"/>
          </a:xfrm>
        </p:grpSpPr>
        <p:sp>
          <p:nvSpPr>
            <p:cNvPr id="187" name="Google Shape;187;p28"/>
            <p:cNvSpPr txBox="1"/>
            <p:nvPr/>
          </p:nvSpPr>
          <p:spPr>
            <a:xfrm>
              <a:off x="-113025" y="2696625"/>
              <a:ext cx="2828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Primjena</a:t>
              </a:r>
              <a:endPara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Inženjering, fizika, ekonomija, analiza podataka.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405944" y="3530813"/>
            <a:ext cx="7605881" cy="731700"/>
            <a:chOff x="405944" y="3530813"/>
            <a:chExt cx="7605881" cy="731700"/>
          </a:xfrm>
        </p:grpSpPr>
        <p:sp>
          <p:nvSpPr>
            <p:cNvPr id="191" name="Google Shape;191;p28"/>
            <p:cNvSpPr txBox="1"/>
            <p:nvPr/>
          </p:nvSpPr>
          <p:spPr>
            <a:xfrm>
              <a:off x="405944" y="3581000"/>
              <a:ext cx="2309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Playfair Display Medium"/>
                  <a:ea typeface="Playfair Display Medium"/>
                  <a:cs typeface="Playfair Display Medium"/>
                  <a:sym typeface="Playfair Display Medium"/>
                </a:rPr>
                <a:t>Metode</a:t>
              </a:r>
              <a:endPara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2389525" y="3891075"/>
              <a:ext cx="56223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Trapezna, Simpsonova formula, metoda srednje tačke, 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numeričko diferenciranje</a:t>
              </a:r>
              <a:r>
                <a:rPr lang="en" sz="120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.</a:t>
              </a:r>
              <a:endParaRPr sz="1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Numeričko diferenciranje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668725" y="1169400"/>
            <a:ext cx="785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 Aproksimacija derivacija funkcija na osnovu diskretnih tačaka kada analitičko diferenciranje nije moguće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60975" y="2751125"/>
            <a:ext cx="2418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numerička metoda koja aproksimira derivaciju funkcije koristeći razliku vrijednosti funkcije u trenutnoj i sljedećoj tački.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822575" y="2751125"/>
            <a:ext cx="2418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numerička metoda koja aproksimira derivaciju koristeći razliku vrijednosti funkcije s obje strane tačke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211675" y="2751125"/>
            <a:ext cx="23766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lang="en" sz="1100">
                <a:latin typeface="DM Sans"/>
                <a:ea typeface="DM Sans"/>
                <a:cs typeface="DM Sans"/>
                <a:sym typeface="DM Sans"/>
              </a:rPr>
              <a:t>aproksimira derivaciju koristeći razliku vrijednosti funkcije u trenutnoj i prethodnoj tački: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68725" y="1893775"/>
            <a:ext cx="2096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Naprijedna diferencijacija</a:t>
            </a:r>
            <a:endParaRPr sz="20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229000" y="1893775"/>
            <a:ext cx="2096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Unazadna diferencijacija</a:t>
            </a:r>
            <a:endParaRPr sz="21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5789275" y="1893775"/>
            <a:ext cx="1969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Centralna diferencijacija</a:t>
            </a:r>
            <a:endParaRPr sz="210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Numeričko integriranje</a:t>
            </a:r>
            <a:endParaRPr/>
          </a:p>
        </p:txBody>
      </p:sp>
      <p:sp>
        <p:nvSpPr>
          <p:cNvPr id="211" name="Google Shape;211;p30"/>
          <p:cNvSpPr txBox="1"/>
          <p:nvPr>
            <p:ph idx="3" type="subTitle"/>
          </p:nvPr>
        </p:nvSpPr>
        <p:spPr>
          <a:xfrm>
            <a:off x="787500" y="865325"/>
            <a:ext cx="24945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Trapezna formula</a:t>
            </a:r>
            <a:endParaRPr/>
          </a:p>
        </p:txBody>
      </p:sp>
      <p:sp>
        <p:nvSpPr>
          <p:cNvPr id="212" name="Google Shape;212;p30"/>
          <p:cNvSpPr txBox="1"/>
          <p:nvPr>
            <p:ph idx="4294967295" type="subTitle"/>
          </p:nvPr>
        </p:nvSpPr>
        <p:spPr>
          <a:xfrm>
            <a:off x="957300" y="2757200"/>
            <a:ext cx="24945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trapezna_formula(f, a, b, 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h = (b - a) /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= 0.5 * (f(a) + f(b))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range(1, 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suma += f(a + i * 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suma *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4294967295" type="subTitle"/>
          </p:nvPr>
        </p:nvSpPr>
        <p:spPr>
          <a:xfrm>
            <a:off x="957300" y="1458425"/>
            <a:ext cx="28923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Zamjena funkcije pravcem koji prolazi kroz krajnje tačke intervala integracije.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se površina ispod funkcije aproksimira površinom trapeza</a:t>
            </a:r>
            <a:endParaRPr/>
          </a:p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837300" y="829600"/>
            <a:ext cx="30450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Simpsonova formula</a:t>
            </a:r>
            <a:endParaRPr/>
          </a:p>
        </p:txBody>
      </p:sp>
      <p:sp>
        <p:nvSpPr>
          <p:cNvPr id="215" name="Google Shape;215;p30"/>
          <p:cNvSpPr txBox="1"/>
          <p:nvPr>
            <p:ph idx="4294967295" type="subTitle"/>
          </p:nvPr>
        </p:nvSpPr>
        <p:spPr>
          <a:xfrm>
            <a:off x="5095025" y="2961425"/>
            <a:ext cx="3045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simpsonova_formula(f, a, b, 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n % 2 ==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 += 1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h = (b - a) /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= f(a) + f(b)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range(1, n, 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suma += 4 * f(a + i * 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range(2, n-1, 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suma += 2 * f(a + i * 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suma * h 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4294967295" type="subTitle"/>
          </p:nvPr>
        </p:nvSpPr>
        <p:spPr>
          <a:xfrm>
            <a:off x="4997650" y="1422700"/>
            <a:ext cx="3045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Jedna od Newton–Cotesovih formula - preciznija aproksimaciju u poređenju s trapeznim pravilom.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Interpolira funkcije pomoću kvadratnog polinoma, pa se integral približno računa preko tri tačke na datom intervalu.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Numeričko integriranje</a:t>
            </a:r>
            <a:endParaRPr/>
          </a:p>
        </p:txBody>
      </p:sp>
      <p:sp>
        <p:nvSpPr>
          <p:cNvPr id="222" name="Google Shape;222;p31"/>
          <p:cNvSpPr txBox="1"/>
          <p:nvPr>
            <p:ph idx="3" type="subTitle"/>
          </p:nvPr>
        </p:nvSpPr>
        <p:spPr>
          <a:xfrm>
            <a:off x="822225" y="892725"/>
            <a:ext cx="24945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 formula</a:t>
            </a:r>
            <a:endParaRPr/>
          </a:p>
        </p:txBody>
      </p:sp>
      <p:sp>
        <p:nvSpPr>
          <p:cNvPr id="223" name="Google Shape;223;p31"/>
          <p:cNvSpPr txBox="1"/>
          <p:nvPr>
            <p:ph idx="4294967295" type="subTitle"/>
          </p:nvPr>
        </p:nvSpPr>
        <p:spPr>
          <a:xfrm>
            <a:off x="1010500" y="3141225"/>
            <a:ext cx="3045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midpoint_formula(f, a, b, 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h = (b - a) /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suma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i in range(n):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 = a + (i + 0.5) *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suma += f(x)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suma *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4294967295" type="subTitle"/>
          </p:nvPr>
        </p:nvSpPr>
        <p:spPr>
          <a:xfrm>
            <a:off x="963525" y="1638225"/>
            <a:ext cx="3045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Jedna od otvorenih Newton-Cotesovih formula, koja koristi vrijednost funkcije u sredini intervala za aproksimaciju.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Relativno dobra tačnost u poređenju s drugim osnovnim numeričkim metodama.</a:t>
            </a:r>
            <a:endParaRPr/>
          </a:p>
        </p:txBody>
      </p:sp>
      <p:sp>
        <p:nvSpPr>
          <p:cNvPr id="225" name="Google Shape;225;p31"/>
          <p:cNvSpPr txBox="1"/>
          <p:nvPr>
            <p:ph idx="3" type="subTitle"/>
          </p:nvPr>
        </p:nvSpPr>
        <p:spPr>
          <a:xfrm>
            <a:off x="4709350" y="882200"/>
            <a:ext cx="2494500" cy="7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Odabir metode</a:t>
            </a:r>
            <a:endParaRPr/>
          </a:p>
        </p:txBody>
      </p:sp>
      <p:sp>
        <p:nvSpPr>
          <p:cNvPr id="226" name="Google Shape;226;p31"/>
          <p:cNvSpPr txBox="1"/>
          <p:nvPr>
            <p:ph idx="4294967295" type="subTitle"/>
          </p:nvPr>
        </p:nvSpPr>
        <p:spPr>
          <a:xfrm>
            <a:off x="4850650" y="1627700"/>
            <a:ext cx="30450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utomatski bira najbolju numeričku metodu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Ako se u tekstualnom prikazu funkcije prepoznaju polinomski izrazi (x** ili x^), koristi se Simpsonova metoda.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Ako se prepoznaju eksponencijalni izrazi (exp ili e**), koristi se metoda srednje tačke (Midpoint formula).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Ako funkcija ne pripada nijednoj od prepoznatih kategorija, koristi se trapezna metoda.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 rot="-6628647">
            <a:off x="2807204" y="771900"/>
            <a:ext cx="1203126" cy="1228373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2"/>
          <p:cNvGrpSpPr/>
          <p:nvPr/>
        </p:nvGrpSpPr>
        <p:grpSpPr>
          <a:xfrm>
            <a:off x="927871" y="735999"/>
            <a:ext cx="5083516" cy="4153785"/>
            <a:chOff x="1515625" y="464994"/>
            <a:chExt cx="4947943" cy="4153785"/>
          </a:xfrm>
        </p:grpSpPr>
        <p:sp>
          <p:nvSpPr>
            <p:cNvPr id="233" name="Google Shape;233;p3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 rot="-6599386">
              <a:off x="2520660" y="1330008"/>
              <a:ext cx="440541" cy="440541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 rot="-6598556">
              <a:off x="4352872" y="717073"/>
              <a:ext cx="1841491" cy="1862841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 rot="-6597937">
              <a:off x="1764243" y="1537989"/>
              <a:ext cx="1679864" cy="1706058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 rot="-6597701">
              <a:off x="3193675" y="1628468"/>
              <a:ext cx="274172" cy="274172"/>
            </a:xfrm>
            <a:prstGeom prst="ellipse">
              <a:avLst/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4060610" y="2086734"/>
            <a:ext cx="2507061" cy="2440200"/>
            <a:chOff x="4447194" y="1815766"/>
            <a:chExt cx="2440200" cy="2440200"/>
          </a:xfrm>
        </p:grpSpPr>
        <p:sp>
          <p:nvSpPr>
            <p:cNvPr id="240" name="Google Shape;240;p32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x^2+3*x+2</a:t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32"/>
          <p:cNvGrpSpPr/>
          <p:nvPr/>
        </p:nvGrpSpPr>
        <p:grpSpPr>
          <a:xfrm>
            <a:off x="2956025" y="1197144"/>
            <a:ext cx="2016670" cy="1942917"/>
            <a:chOff x="3490737" y="1374053"/>
            <a:chExt cx="1423800" cy="1423800"/>
          </a:xfrm>
        </p:grpSpPr>
        <p:sp>
          <p:nvSpPr>
            <p:cNvPr id="243" name="Google Shape;243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Simpsonova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metoda [-10,10]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706.6666666666664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2805695" y="3209250"/>
            <a:ext cx="1539867" cy="1498800"/>
            <a:chOff x="644203" y="3718814"/>
            <a:chExt cx="1498800" cy="1498800"/>
          </a:xfrm>
        </p:grpSpPr>
        <p:sp>
          <p:nvSpPr>
            <p:cNvPr id="246" name="Google Shape;246;p32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Midpoint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metoda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[-10,10]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706.666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5540166" y="617580"/>
            <a:ext cx="1925262" cy="1874006"/>
            <a:chOff x="3490737" y="1374053"/>
            <a:chExt cx="1423800" cy="1423800"/>
          </a:xfrm>
        </p:grpSpPr>
        <p:sp>
          <p:nvSpPr>
            <p:cNvPr id="249" name="Google Shape;249;p3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DD7E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Trapezna metoda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[-10,10]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706.668000000003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Google Shape;251;p32"/>
          <p:cNvSpPr/>
          <p:nvPr/>
        </p:nvSpPr>
        <p:spPr>
          <a:xfrm rot="-6628279">
            <a:off x="4352865" y="109561"/>
            <a:ext cx="1329565" cy="139014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 rot="-6629414">
            <a:off x="2487540" y="1145334"/>
            <a:ext cx="275105" cy="28095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4345550" y="384700"/>
            <a:ext cx="140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Eulerova metoda: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x: 0.00, y: 1.00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x: 0.10, y: 1.20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1265850" y="2396100"/>
            <a:ext cx="1578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Neodređeni: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x^3/3+3*x^2/2+2*x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