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5143500" cx="9144000"/>
  <p:notesSz cx="6858000" cy="9144000"/>
  <p:embeddedFontLst>
    <p:embeddedFont>
      <p:font typeface="Roboto"/>
      <p:regular r:id="rId44"/>
      <p:bold r:id="rId45"/>
      <p:italic r:id="rId46"/>
      <p:boldItalic r:id="rId47"/>
    </p:embeddedFont>
    <p:embeddedFont>
      <p:font typeface="Roboto Mon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font" Target="fonts/Roboto-regular.fntdata"/><Relationship Id="rId43" Type="http://schemas.openxmlformats.org/officeDocument/2006/relationships/slide" Target="slides/slide39.xml"/><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Mono-regular.fntdata"/><Relationship Id="rId47" Type="http://schemas.openxmlformats.org/officeDocument/2006/relationships/font" Target="fonts/Roboto-boldItalic.fntdata"/><Relationship Id="rId49" Type="http://schemas.openxmlformats.org/officeDocument/2006/relationships/font" Target="fonts/RobotoMon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Mono-boldItalic.fntdata"/><Relationship Id="rId50" Type="http://schemas.openxmlformats.org/officeDocument/2006/relationships/font" Target="fonts/RobotoMon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OPEN DEMO</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wrap="square" tIns="91425"/>
          <a:lstStyle>
            <a:lvl1pPr lvl="0" algn="ctr">
              <a:spcBef>
                <a:spcPts val="0"/>
              </a:spcBef>
              <a:buClr>
                <a:schemeClr val="dk2"/>
              </a:buClr>
              <a:buSzPts val="12000"/>
              <a:buNone/>
              <a:defRPr sz="12000">
                <a:solidFill>
                  <a:schemeClr val="dk2"/>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wrap="square" tIns="91425"/>
          <a:lstStyle>
            <a:lvl1pPr lvl="0">
              <a:spcBef>
                <a:spcPts val="0"/>
              </a:spcBef>
              <a:buSzPts val="4200"/>
              <a:buNone/>
              <a:defRPr sz="4200"/>
            </a:lvl1pPr>
            <a:lvl2pPr lvl="1">
              <a:spcBef>
                <a:spcPts val="0"/>
              </a:spcBef>
              <a:buSzPts val="4200"/>
              <a:buNone/>
              <a:defRPr sz="4200"/>
            </a:lvl2pPr>
            <a:lvl3pPr lvl="2">
              <a:spcBef>
                <a:spcPts val="0"/>
              </a:spcBef>
              <a:buSzPts val="4200"/>
              <a:buNone/>
              <a:defRPr sz="4200"/>
            </a:lvl3pPr>
            <a:lvl4pPr lvl="3">
              <a:spcBef>
                <a:spcPts val="0"/>
              </a:spcBef>
              <a:buSzPts val="4200"/>
              <a:buNone/>
              <a:defRPr sz="4200"/>
            </a:lvl4pPr>
            <a:lvl5pPr lvl="4">
              <a:spcBef>
                <a:spcPts val="0"/>
              </a:spcBef>
              <a:buSzPts val="4200"/>
              <a:buNone/>
              <a:defRPr sz="4200"/>
            </a:lvl5pPr>
            <a:lvl6pPr lvl="5">
              <a:spcBef>
                <a:spcPts val="0"/>
              </a:spcBef>
              <a:buSzPts val="4200"/>
              <a:buNone/>
              <a:defRPr sz="4200"/>
            </a:lvl6pPr>
            <a:lvl7pPr lvl="6">
              <a:spcBef>
                <a:spcPts val="0"/>
              </a:spcBef>
              <a:buSzPts val="4200"/>
              <a:buNone/>
              <a:defRPr sz="4200"/>
            </a:lvl7pPr>
            <a:lvl8pPr lvl="7">
              <a:spcBef>
                <a:spcPts val="0"/>
              </a:spcBef>
              <a:buSzPts val="4200"/>
              <a:buNone/>
              <a:defRPr sz="4200"/>
            </a:lvl8pPr>
            <a:lvl9pPr lvl="8">
              <a:spcBef>
                <a:spcPts val="0"/>
              </a:spcBef>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wrap="square" tIns="91425"/>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wrap="square" tIns="91425"/>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wrap="square" tIns="91425"/>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wrap="square" tIns="91425"/>
          <a:lstStyle>
            <a:lvl1pPr lvl="0">
              <a:spcBef>
                <a:spcPts val="0"/>
              </a:spcBef>
              <a:buClr>
                <a:schemeClr val="lt1"/>
              </a:buClr>
              <a:buSzPts val="1200"/>
              <a:buChar char="●"/>
              <a:defRPr sz="1200">
                <a:solidFill>
                  <a:schemeClr val="lt1"/>
                </a:solidFill>
              </a:defRPr>
            </a:lvl1pPr>
            <a:lvl2pPr lvl="1">
              <a:spcBef>
                <a:spcPts val="0"/>
              </a:spcBef>
              <a:buClr>
                <a:schemeClr val="lt1"/>
              </a:buClr>
              <a:buSzPts val="1200"/>
              <a:buChar char="○"/>
              <a:defRPr sz="1200">
                <a:solidFill>
                  <a:schemeClr val="lt1"/>
                </a:solidFill>
              </a:defRPr>
            </a:lvl2pPr>
            <a:lvl3pPr lvl="2">
              <a:spcBef>
                <a:spcPts val="0"/>
              </a:spcBef>
              <a:buClr>
                <a:schemeClr val="lt1"/>
              </a:buClr>
              <a:buSzPts val="1200"/>
              <a:buChar char="■"/>
              <a:defRPr sz="1200">
                <a:solidFill>
                  <a:schemeClr val="lt1"/>
                </a:solidFill>
              </a:defRPr>
            </a:lvl3pPr>
            <a:lvl4pPr lvl="3">
              <a:spcBef>
                <a:spcPts val="0"/>
              </a:spcBef>
              <a:buClr>
                <a:schemeClr val="lt1"/>
              </a:buClr>
              <a:buSzPts val="1200"/>
              <a:buChar char="●"/>
              <a:defRPr sz="1200">
                <a:solidFill>
                  <a:schemeClr val="lt1"/>
                </a:solidFill>
              </a:defRPr>
            </a:lvl4pPr>
            <a:lvl5pPr lvl="4">
              <a:spcBef>
                <a:spcPts val="0"/>
              </a:spcBef>
              <a:buClr>
                <a:schemeClr val="lt1"/>
              </a:buClr>
              <a:buSzPts val="1200"/>
              <a:buChar char="○"/>
              <a:defRPr sz="1200">
                <a:solidFill>
                  <a:schemeClr val="lt1"/>
                </a:solidFill>
              </a:defRPr>
            </a:lvl5pPr>
            <a:lvl6pPr lvl="5">
              <a:spcBef>
                <a:spcPts val="0"/>
              </a:spcBef>
              <a:buClr>
                <a:schemeClr val="lt1"/>
              </a:buClr>
              <a:buSzPts val="1200"/>
              <a:buChar char="■"/>
              <a:defRPr sz="1200">
                <a:solidFill>
                  <a:schemeClr val="lt1"/>
                </a:solidFill>
              </a:defRPr>
            </a:lvl6pPr>
            <a:lvl7pPr lvl="6">
              <a:spcBef>
                <a:spcPts val="0"/>
              </a:spcBef>
              <a:buClr>
                <a:schemeClr val="lt1"/>
              </a:buClr>
              <a:buSzPts val="1200"/>
              <a:buChar char="●"/>
              <a:defRPr sz="1200">
                <a:solidFill>
                  <a:schemeClr val="lt1"/>
                </a:solidFill>
              </a:defRPr>
            </a:lvl7pPr>
            <a:lvl8pPr lvl="7">
              <a:spcBef>
                <a:spcPts val="0"/>
              </a:spcBef>
              <a:buClr>
                <a:schemeClr val="lt1"/>
              </a:buClr>
              <a:buSzPts val="1200"/>
              <a:buChar char="○"/>
              <a:defRPr sz="1200">
                <a:solidFill>
                  <a:schemeClr val="lt1"/>
                </a:solidFill>
              </a:defRPr>
            </a:lvl8pPr>
            <a:lvl9pPr lvl="8">
              <a:spcBef>
                <a:spcPts val="0"/>
              </a:spcBef>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wrap="square" tIns="91425"/>
          <a:lstStyle>
            <a:lvl1pPr lvl="0">
              <a:spcBef>
                <a:spcPts val="0"/>
              </a:spcBef>
              <a:buSzPts val="6000"/>
              <a:buNone/>
              <a:defRPr sz="6000"/>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Clr>
                <a:schemeClr val="dk2"/>
              </a:buClr>
              <a:buSzPts val="4200"/>
              <a:buNone/>
              <a:defRPr sz="4200">
                <a:solidFill>
                  <a:schemeClr val="dk2"/>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wrap="square" tIns="91425"/>
          <a:lstStyle>
            <a:lvl1pPr lvl="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wrap="square" tIns="91425"/>
          <a:lstStyle>
            <a:lvl1pPr lvl="0">
              <a:spcBef>
                <a:spcPts val="0"/>
              </a:spcBef>
              <a:buClr>
                <a:schemeClr val="lt1"/>
              </a:buClr>
              <a:buSzPts val="3200"/>
              <a:buFont typeface="Roboto"/>
              <a:buNone/>
              <a:defRPr sz="3200">
                <a:solidFill>
                  <a:schemeClr val="lt1"/>
                </a:solidFill>
                <a:latin typeface="Roboto"/>
                <a:ea typeface="Roboto"/>
                <a:cs typeface="Roboto"/>
                <a:sym typeface="Roboto"/>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2"/>
              </a:buClr>
              <a:buSzPts val="1800"/>
              <a:buFont typeface="Roboto"/>
              <a:buChar char="●"/>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rIns="91425" wrap="square" tIns="91425">
            <a:noAutofit/>
          </a:bodyPr>
          <a:lstStyle/>
          <a:p>
            <a:pPr indent="0" lvl="0" marL="0">
              <a:spcBef>
                <a:spcPts val="0"/>
              </a:spcBef>
              <a:buNone/>
            </a:pPr>
            <a:r>
              <a:rPr lang="en">
                <a:latin typeface="Arial"/>
                <a:ea typeface="Arial"/>
                <a:cs typeface="Arial"/>
                <a:sym typeface="Arial"/>
              </a:rPr>
              <a:t>JavaScript za početnike</a:t>
            </a:r>
          </a:p>
        </p:txBody>
      </p:sp>
      <p:sp>
        <p:nvSpPr>
          <p:cNvPr id="68" name="Shape 68"/>
          <p:cNvSpPr txBox="1"/>
          <p:nvPr>
            <p:ph idx="1" type="subTitle"/>
          </p:nvPr>
        </p:nvSpPr>
        <p:spPr>
          <a:xfrm>
            <a:off x="390525" y="2789130"/>
            <a:ext cx="8222100" cy="432900"/>
          </a:xfrm>
          <a:prstGeom prst="rect">
            <a:avLst/>
          </a:prstGeom>
        </p:spPr>
        <p:txBody>
          <a:bodyPr anchorCtr="0" anchor="t" bIns="91425" lIns="91425" rIns="91425" wrap="square" tIns="91425">
            <a:noAutofit/>
          </a:bodyPr>
          <a:lstStyle/>
          <a:p>
            <a:pPr indent="0" lvl="0" marL="0">
              <a:spcBef>
                <a:spcPts val="0"/>
              </a:spcBef>
              <a:buNone/>
            </a:pPr>
            <a:r>
              <a:rPr lang="en" sz="2400"/>
              <a:t>Predavanje #8</a:t>
            </a:r>
          </a:p>
          <a:p>
            <a:pPr indent="0" lvl="0" marL="0">
              <a:spcBef>
                <a:spcPts val="0"/>
              </a:spcBef>
              <a:buNone/>
            </a:pPr>
            <a:r>
              <a:rPr lang="en" sz="2400"/>
              <a:t>HTTP</a:t>
            </a:r>
          </a:p>
          <a:p>
            <a:pPr indent="0" lvl="0" marL="0">
              <a:spcBef>
                <a:spcPts val="0"/>
              </a:spcBef>
              <a:buNone/>
            </a:pPr>
            <a:r>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Browsers and HTTP</a:t>
            </a:r>
          </a:p>
        </p:txBody>
      </p:sp>
      <p:sp>
        <p:nvSpPr>
          <p:cNvPr id="123" name="Shape 123"/>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Browser makes a request when we enter a URL in its address bar.</a:t>
            </a:r>
          </a:p>
          <a:p>
            <a:pPr indent="0" lvl="0" marL="0">
              <a:spcBef>
                <a:spcPts val="0"/>
              </a:spcBef>
              <a:buNone/>
            </a:pPr>
            <a:r>
              <a:rPr lang="en"/>
              <a:t>Website can include 10-200 resources.</a:t>
            </a:r>
          </a:p>
          <a:p>
            <a:pPr indent="0" lvl="0" marL="0">
              <a:spcBef>
                <a:spcPts val="0"/>
              </a:spcBef>
              <a:buNone/>
            </a:pPr>
            <a:r>
              <a:rPr lang="en"/>
              <a:t>To fetch those quickly, browsers will make several requests simultaneously - GET requests.</a:t>
            </a:r>
          </a:p>
          <a:p>
            <a:pPr indent="0" lvl="0" mar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rtl="0">
              <a:spcBef>
                <a:spcPts val="0"/>
              </a:spcBef>
              <a:buNone/>
            </a:pPr>
            <a:r>
              <a:rPr lang="en"/>
              <a:t>Browsers and HTTP</a:t>
            </a:r>
          </a:p>
        </p:txBody>
      </p:sp>
      <p:sp>
        <p:nvSpPr>
          <p:cNvPr id="129" name="Shape 129"/>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Form example:</a:t>
            </a:r>
          </a:p>
          <a:p>
            <a:pPr indent="0" lvl="0" marL="0">
              <a:spcBef>
                <a:spcPts val="0"/>
              </a:spcBef>
              <a:buNone/>
            </a:pPr>
            <a:r>
              <a:rPr lang="en"/>
              <a:t>&lt;form method="GET" action="example/message.html"&gt;</a:t>
            </a:r>
            <a:br>
              <a:rPr lang="en"/>
            </a:br>
            <a:r>
              <a:rPr lang="en"/>
              <a:t>  &lt;p&gt;Name: &lt;input type="text" name="name"&gt;&lt;/p&gt;</a:t>
            </a:r>
            <a:br>
              <a:rPr lang="en"/>
            </a:br>
            <a:r>
              <a:rPr lang="en"/>
              <a:t>  &lt;p&gt;Message:&lt;br&gt;&lt;textarea name="message"&gt;&lt;/textarea&gt;&lt;/p&gt;</a:t>
            </a:r>
            <a:br>
              <a:rPr lang="en"/>
            </a:br>
            <a:r>
              <a:rPr lang="en"/>
              <a:t>  &lt;p&gt;&lt;button type="submit"&gt;Send&lt;/button&gt;&lt;/p&gt;</a:t>
            </a:r>
            <a:br>
              <a:rPr lang="en"/>
            </a:br>
            <a:r>
              <a:rPr lang="en"/>
              <a:t>&lt;/form&gt;</a:t>
            </a:r>
            <a:br>
              <a:rPr lang="en"/>
            </a:br>
            <a:r>
              <a:rPr lang="en"/>
              <a:t>Information in the fields - encoded into a query string.</a:t>
            </a:r>
          </a:p>
          <a:p>
            <a:pPr indent="0" lvl="0" marL="0" rt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rtl="0">
              <a:spcBef>
                <a:spcPts val="0"/>
              </a:spcBef>
              <a:buNone/>
            </a:pPr>
            <a:r>
              <a:rPr lang="en"/>
              <a:t>Browsers and HTTP</a:t>
            </a:r>
          </a:p>
        </p:txBody>
      </p:sp>
      <p:sp>
        <p:nvSpPr>
          <p:cNvPr id="135" name="Shape 135"/>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&lt;form&gt; method attribute - GET (or is omitted) - query string added to URL - browser makes a GET request to that URL.</a:t>
            </a:r>
          </a:p>
          <a:p>
            <a:pPr indent="0" lvl="0" marL="0">
              <a:spcBef>
                <a:spcPts val="0"/>
              </a:spcBef>
              <a:buNone/>
            </a:pPr>
            <a:r>
              <a:rPr lang="en"/>
              <a:t>GET /example/message.html?name=Jean&amp;message=Yes%3F HTTP/1.1</a:t>
            </a:r>
          </a:p>
          <a:p>
            <a:pPr indent="0" lvl="0" marL="0">
              <a:spcBef>
                <a:spcPts val="0"/>
              </a:spcBef>
              <a:buNone/>
            </a:pPr>
            <a:r>
              <a:rPr lang="en"/>
              <a:t>Start of query string - question mark (?).</a:t>
            </a:r>
          </a:p>
          <a:p>
            <a:pPr indent="0" lvl="0" marL="0">
              <a:spcBef>
                <a:spcPts val="0"/>
              </a:spcBef>
              <a:buNone/>
            </a:pPr>
            <a:r>
              <a:rPr lang="en"/>
              <a:t>The data is in: name-value pairs.</a:t>
            </a:r>
          </a:p>
          <a:p>
            <a:pPr indent="0" lvl="0" marL="0">
              <a:spcBef>
                <a:spcPts val="0"/>
              </a:spcBef>
              <a:buNone/>
            </a:pPr>
            <a:r>
              <a:rPr lang="en"/>
              <a:t>Ampersand (&amp;) - separates pairs.</a:t>
            </a:r>
          </a:p>
          <a:p>
            <a:pPr indent="0" lvl="0" marL="0" rt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rtl="0">
              <a:spcBef>
                <a:spcPts val="0"/>
              </a:spcBef>
              <a:buNone/>
            </a:pPr>
            <a:r>
              <a:rPr lang="en"/>
              <a:t>Browsers and HTTP</a:t>
            </a:r>
          </a:p>
        </p:txBody>
      </p:sp>
      <p:sp>
        <p:nvSpPr>
          <p:cNvPr id="141" name="Shape 141"/>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URL encoding - percent (%) and two hex digits.</a:t>
            </a:r>
          </a:p>
          <a:p>
            <a:pPr indent="0" lvl="0" marL="0">
              <a:spcBef>
                <a:spcPts val="0"/>
              </a:spcBef>
              <a:buNone/>
            </a:pPr>
            <a:r>
              <a:rPr lang="en"/>
              <a:t>encodeURIComponent and decodeURIComponent functions - encode and decode this format.</a:t>
            </a:r>
          </a:p>
          <a:p>
            <a:pPr indent="0" lvl="0" marL="0">
              <a:spcBef>
                <a:spcPts val="0"/>
              </a:spcBef>
              <a:buNone/>
            </a:pPr>
            <a:r>
              <a:rPr lang="en"/>
              <a:t>console.log(encodeURIComponent("Hello &amp; goodbye"));</a:t>
            </a:r>
            <a:br>
              <a:rPr lang="en"/>
            </a:br>
            <a:r>
              <a:rPr lang="en"/>
              <a:t>// → Hello%20%26%20goodbye</a:t>
            </a:r>
            <a:br>
              <a:rPr lang="en"/>
            </a:br>
            <a:r>
              <a:rPr lang="en"/>
              <a:t>console.log(decodeURIComponent("Hello%20%26%20goodbye"));</a:t>
            </a:r>
            <a:br>
              <a:rPr lang="en"/>
            </a:br>
            <a:r>
              <a:rPr lang="en"/>
              <a:t>// → Hello &amp; goodbye</a:t>
            </a:r>
          </a:p>
          <a:p>
            <a:pPr indent="0" lvl="0" mar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rtl="0">
              <a:spcBef>
                <a:spcPts val="0"/>
              </a:spcBef>
              <a:buNone/>
            </a:pPr>
            <a:r>
              <a:rPr lang="en"/>
              <a:t>Browsers and HTTP</a:t>
            </a:r>
          </a:p>
        </p:txBody>
      </p:sp>
      <p:sp>
        <p:nvSpPr>
          <p:cNvPr id="147" name="Shape 147"/>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POST requests - used with forms</a:t>
            </a:r>
            <a:br>
              <a:rPr lang="en"/>
            </a:br>
            <a:r>
              <a:rPr lang="en"/>
              <a:t>HTTP request made to submit the form will use the POST method and put the query string in body of the request, rather than adding it to the URL.</a:t>
            </a:r>
          </a:p>
          <a:p>
            <a:pPr indent="0" lvl="0" marL="0">
              <a:spcBef>
                <a:spcPts val="0"/>
              </a:spcBef>
              <a:buNone/>
            </a:pPr>
            <a:br>
              <a:rPr lang="en"/>
            </a:br>
            <a:r>
              <a:rPr lang="en"/>
              <a:t>POST /example/message.html HTTP/1.1</a:t>
            </a:r>
            <a:br>
              <a:rPr lang="en"/>
            </a:br>
            <a:r>
              <a:rPr lang="en"/>
              <a:t>Content-length: 24</a:t>
            </a:r>
            <a:br>
              <a:rPr lang="en"/>
            </a:br>
            <a:r>
              <a:rPr lang="en"/>
              <a:t>Content-type: application/x-www-form-urlencoded</a:t>
            </a:r>
          </a:p>
          <a:p>
            <a:pPr indent="0" lvl="0" marL="0">
              <a:spcBef>
                <a:spcPts val="0"/>
              </a:spcBef>
              <a:buNone/>
            </a:pPr>
            <a:r>
              <a:rPr lang="en"/>
              <a:t>name=Jean&amp;message=Yes%3F</a:t>
            </a:r>
          </a:p>
          <a:p>
            <a:pPr indent="0" lvl="0" marL="0" rt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XMLHttpRequest</a:t>
            </a:r>
          </a:p>
        </p:txBody>
      </p:sp>
      <p:sp>
        <p:nvSpPr>
          <p:cNvPr id="153" name="Shape 153"/>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Interface through which browser JavaScript can make HTTP requests - XMLHttpRequest (inconsistent capitalization).</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Sending a request</a:t>
            </a:r>
          </a:p>
        </p:txBody>
      </p:sp>
      <p:sp>
        <p:nvSpPr>
          <p:cNvPr id="159" name="Shape 159"/>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Create a request object - XMLHttpRequest constructor and call its open and send methods.</a:t>
            </a:r>
          </a:p>
          <a:p>
            <a:pPr indent="0" lvl="0" marL="0">
              <a:spcBef>
                <a:spcPts val="0"/>
              </a:spcBef>
              <a:buNone/>
            </a:pPr>
            <a:r>
              <a:rPr lang="en">
                <a:latin typeface="Roboto Mono"/>
                <a:ea typeface="Roboto Mono"/>
                <a:cs typeface="Roboto Mono"/>
                <a:sym typeface="Roboto Mono"/>
              </a:rPr>
              <a:t>var req = new XMLHttpRequest();</a:t>
            </a:r>
            <a:br>
              <a:rPr lang="en">
                <a:latin typeface="Roboto Mono"/>
                <a:ea typeface="Roboto Mono"/>
                <a:cs typeface="Roboto Mono"/>
                <a:sym typeface="Roboto Mono"/>
              </a:rPr>
            </a:br>
            <a:r>
              <a:rPr lang="en">
                <a:latin typeface="Roboto Mono"/>
                <a:ea typeface="Roboto Mono"/>
                <a:cs typeface="Roboto Mono"/>
                <a:sym typeface="Roboto Mono"/>
              </a:rPr>
              <a:t>req.open("GET", "example/data.txt", false);</a:t>
            </a:r>
            <a:br>
              <a:rPr lang="en">
                <a:latin typeface="Roboto Mono"/>
                <a:ea typeface="Roboto Mono"/>
                <a:cs typeface="Roboto Mono"/>
                <a:sym typeface="Roboto Mono"/>
              </a:rPr>
            </a:br>
            <a:r>
              <a:rPr lang="en">
                <a:latin typeface="Roboto Mono"/>
                <a:ea typeface="Roboto Mono"/>
                <a:cs typeface="Roboto Mono"/>
                <a:sym typeface="Roboto Mono"/>
              </a:rPr>
              <a:t>req.send(null);</a:t>
            </a:r>
            <a:br>
              <a:rPr lang="en">
                <a:latin typeface="Roboto Mono"/>
                <a:ea typeface="Roboto Mono"/>
                <a:cs typeface="Roboto Mono"/>
                <a:sym typeface="Roboto Mono"/>
              </a:rPr>
            </a:br>
            <a:r>
              <a:rPr lang="en">
                <a:latin typeface="Roboto Mono"/>
                <a:ea typeface="Roboto Mono"/>
                <a:cs typeface="Roboto Mono"/>
                <a:sym typeface="Roboto Mono"/>
              </a:rPr>
              <a:t>console.log(req.responseText);</a:t>
            </a:r>
            <a:br>
              <a:rPr lang="en">
                <a:latin typeface="Roboto Mono"/>
                <a:ea typeface="Roboto Mono"/>
                <a:cs typeface="Roboto Mono"/>
                <a:sym typeface="Roboto Mono"/>
              </a:rPr>
            </a:br>
            <a:r>
              <a:rPr lang="en">
                <a:latin typeface="Roboto Mono"/>
                <a:ea typeface="Roboto Mono"/>
                <a:cs typeface="Roboto Mono"/>
                <a:sym typeface="Roboto Mono"/>
              </a:rPr>
              <a:t>// → This is the content of data.txt</a:t>
            </a:r>
          </a:p>
          <a:p>
            <a:pPr indent="0" lvl="0" mar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rtl="0">
              <a:spcBef>
                <a:spcPts val="0"/>
              </a:spcBef>
              <a:buNone/>
            </a:pPr>
            <a:r>
              <a:rPr lang="en"/>
              <a:t>Sending a request</a:t>
            </a:r>
          </a:p>
        </p:txBody>
      </p:sp>
      <p:sp>
        <p:nvSpPr>
          <p:cNvPr id="165" name="Shape 165"/>
          <p:cNvSpPr txBox="1"/>
          <p:nvPr>
            <p:ph idx="1" type="body"/>
          </p:nvPr>
        </p:nvSpPr>
        <p:spPr>
          <a:xfrm>
            <a:off x="471900" y="1919075"/>
            <a:ext cx="8404800" cy="2710200"/>
          </a:xfrm>
          <a:prstGeom prst="rect">
            <a:avLst/>
          </a:prstGeom>
        </p:spPr>
        <p:txBody>
          <a:bodyPr anchorCtr="0" anchor="t" bIns="91425" lIns="91425" rIns="91425" wrap="square" tIns="91425">
            <a:noAutofit/>
          </a:bodyPr>
          <a:lstStyle/>
          <a:p>
            <a:pPr indent="0" lvl="0" marL="0">
              <a:spcBef>
                <a:spcPts val="0"/>
              </a:spcBef>
              <a:buNone/>
            </a:pPr>
            <a:r>
              <a:rPr b="1" lang="en"/>
              <a:t>open</a:t>
            </a:r>
            <a:r>
              <a:rPr lang="en"/>
              <a:t> method - configures the request.</a:t>
            </a:r>
            <a:br>
              <a:rPr lang="en"/>
            </a:br>
            <a:r>
              <a:rPr b="1" lang="en"/>
              <a:t>send</a:t>
            </a:r>
            <a:r>
              <a:rPr lang="en"/>
              <a:t> method - sends request. </a:t>
            </a:r>
            <a:br>
              <a:rPr lang="en"/>
            </a:br>
            <a:r>
              <a:rPr lang="en"/>
              <a:t>The argument to send is the request body. (For GET - pass null.)</a:t>
            </a:r>
            <a:br>
              <a:rPr lang="en"/>
            </a:br>
            <a:r>
              <a:rPr lang="en"/>
              <a:t>Third argument to open - false - send will return after the response was received. </a:t>
            </a:r>
            <a:br>
              <a:rPr lang="en"/>
            </a:br>
            <a:r>
              <a:rPr b="1" lang="en"/>
              <a:t>responseText</a:t>
            </a:r>
            <a:r>
              <a:rPr lang="en"/>
              <a:t> property - gets the response body.</a:t>
            </a:r>
            <a:br>
              <a:rPr lang="en"/>
            </a:br>
            <a:r>
              <a:rPr b="1" lang="en"/>
              <a:t>status</a:t>
            </a:r>
            <a:r>
              <a:rPr lang="en"/>
              <a:t> property - gets status code.</a:t>
            </a:r>
            <a:br>
              <a:rPr lang="en"/>
            </a:br>
            <a:r>
              <a:rPr b="1" lang="en"/>
              <a:t>statusText</a:t>
            </a:r>
            <a:r>
              <a:rPr lang="en"/>
              <a:t> property - gets the status as a human-readable string.</a:t>
            </a:r>
          </a:p>
          <a:p>
            <a:pPr indent="0" lvl="0" marL="0" rt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rtl="0">
              <a:spcBef>
                <a:spcPts val="0"/>
              </a:spcBef>
              <a:buNone/>
            </a:pPr>
            <a:r>
              <a:rPr lang="en"/>
              <a:t>Sending a request</a:t>
            </a:r>
          </a:p>
        </p:txBody>
      </p:sp>
      <p:sp>
        <p:nvSpPr>
          <p:cNvPr id="171" name="Shape 171"/>
          <p:cNvSpPr txBox="1"/>
          <p:nvPr>
            <p:ph idx="1" type="body"/>
          </p:nvPr>
        </p:nvSpPr>
        <p:spPr>
          <a:xfrm>
            <a:off x="471900" y="1919075"/>
            <a:ext cx="8404800" cy="2710200"/>
          </a:xfrm>
          <a:prstGeom prst="rect">
            <a:avLst/>
          </a:prstGeom>
        </p:spPr>
        <p:txBody>
          <a:bodyPr anchorCtr="0" anchor="t" bIns="91425" lIns="91425" rIns="91425" wrap="square" tIns="91425">
            <a:noAutofit/>
          </a:bodyPr>
          <a:lstStyle/>
          <a:p>
            <a:pPr indent="0" lvl="0" marL="0" rtl="0">
              <a:spcBef>
                <a:spcPts val="0"/>
              </a:spcBef>
              <a:buNone/>
            </a:pPr>
            <a:r>
              <a:rPr lang="en">
                <a:latin typeface="Roboto Mono"/>
                <a:ea typeface="Roboto Mono"/>
                <a:cs typeface="Roboto Mono"/>
                <a:sym typeface="Roboto Mono"/>
              </a:rPr>
              <a:t>var req = new XMLHttpRequest();</a:t>
            </a:r>
            <a:br>
              <a:rPr lang="en">
                <a:latin typeface="Roboto Mono"/>
                <a:ea typeface="Roboto Mono"/>
                <a:cs typeface="Roboto Mono"/>
                <a:sym typeface="Roboto Mono"/>
              </a:rPr>
            </a:br>
            <a:r>
              <a:rPr lang="en">
                <a:latin typeface="Roboto Mono"/>
                <a:ea typeface="Roboto Mono"/>
                <a:cs typeface="Roboto Mono"/>
                <a:sym typeface="Roboto Mono"/>
              </a:rPr>
              <a:t>req.open("GET", "example/data.txt", false);</a:t>
            </a:r>
            <a:br>
              <a:rPr lang="en">
                <a:latin typeface="Roboto Mono"/>
                <a:ea typeface="Roboto Mono"/>
                <a:cs typeface="Roboto Mono"/>
                <a:sym typeface="Roboto Mono"/>
              </a:rPr>
            </a:br>
            <a:r>
              <a:rPr lang="en">
                <a:latin typeface="Roboto Mono"/>
                <a:ea typeface="Roboto Mono"/>
                <a:cs typeface="Roboto Mono"/>
                <a:sym typeface="Roboto Mono"/>
              </a:rPr>
              <a:t>req.send(null);</a:t>
            </a:r>
            <a:br>
              <a:rPr lang="en">
                <a:latin typeface="Roboto Mono"/>
                <a:ea typeface="Roboto Mono"/>
                <a:cs typeface="Roboto Mono"/>
                <a:sym typeface="Roboto Mono"/>
              </a:rPr>
            </a:br>
            <a:r>
              <a:rPr lang="en">
                <a:latin typeface="Roboto Mono"/>
                <a:ea typeface="Roboto Mono"/>
                <a:cs typeface="Roboto Mono"/>
                <a:sym typeface="Roboto Mono"/>
              </a:rPr>
              <a:t>console.log(req.status, req.statusText);</a:t>
            </a:r>
            <a:br>
              <a:rPr lang="en">
                <a:latin typeface="Roboto Mono"/>
                <a:ea typeface="Roboto Mono"/>
                <a:cs typeface="Roboto Mono"/>
                <a:sym typeface="Roboto Mono"/>
              </a:rPr>
            </a:br>
            <a:r>
              <a:rPr lang="en">
                <a:latin typeface="Roboto Mono"/>
                <a:ea typeface="Roboto Mono"/>
                <a:cs typeface="Roboto Mono"/>
                <a:sym typeface="Roboto Mono"/>
              </a:rPr>
              <a:t>// → 200 OK</a:t>
            </a:r>
            <a:br>
              <a:rPr lang="en">
                <a:latin typeface="Roboto Mono"/>
                <a:ea typeface="Roboto Mono"/>
                <a:cs typeface="Roboto Mono"/>
                <a:sym typeface="Roboto Mono"/>
              </a:rPr>
            </a:br>
            <a:r>
              <a:rPr lang="en">
                <a:latin typeface="Roboto Mono"/>
                <a:ea typeface="Roboto Mono"/>
                <a:cs typeface="Roboto Mono"/>
                <a:sym typeface="Roboto Mono"/>
              </a:rPr>
              <a:t>console.log(req.getResponseHeader("content-type"));</a:t>
            </a:r>
            <a:br>
              <a:rPr lang="en">
                <a:latin typeface="Roboto Mono"/>
                <a:ea typeface="Roboto Mono"/>
                <a:cs typeface="Roboto Mono"/>
                <a:sym typeface="Roboto Mono"/>
              </a:rPr>
            </a:br>
            <a:r>
              <a:rPr lang="en">
                <a:latin typeface="Roboto Mono"/>
                <a:ea typeface="Roboto Mono"/>
                <a:cs typeface="Roboto Mono"/>
                <a:sym typeface="Roboto Mono"/>
              </a:rPr>
              <a:t>// → text/plain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Asynchronous Requests</a:t>
            </a:r>
          </a:p>
        </p:txBody>
      </p:sp>
      <p:sp>
        <p:nvSpPr>
          <p:cNvPr id="177" name="Shape 177"/>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Examples above - request has finished when the call to send returns - properties are available.</a:t>
            </a:r>
          </a:p>
          <a:p>
            <a:pPr indent="0" lvl="0" marL="0">
              <a:spcBef>
                <a:spcPts val="0"/>
              </a:spcBef>
              <a:buNone/>
            </a:pPr>
            <a:r>
              <a:rPr lang="en"/>
              <a:t>Program is suspended as long as the browser and server are communicating - very bad!</a:t>
            </a:r>
          </a:p>
          <a:p>
            <a:pPr indent="0" lvl="0" marL="0">
              <a:spcBef>
                <a:spcPts val="0"/>
              </a:spcBef>
              <a:buNone/>
            </a:pPr>
            <a:r>
              <a:rPr b="1" lang="en"/>
              <a:t>True</a:t>
            </a:r>
            <a:r>
              <a:rPr lang="en"/>
              <a:t> as the </a:t>
            </a:r>
            <a:r>
              <a:rPr b="1" lang="en"/>
              <a:t>third argument</a:t>
            </a:r>
            <a:r>
              <a:rPr lang="en"/>
              <a:t> to open - the request is </a:t>
            </a:r>
            <a:r>
              <a:rPr b="1" lang="en"/>
              <a:t>asynchronous</a:t>
            </a:r>
            <a:r>
              <a:rPr lang="en"/>
              <a:t>.</a:t>
            </a:r>
            <a:br>
              <a:rPr lang="en"/>
            </a:br>
            <a:r>
              <a:rPr lang="en"/>
              <a:t>When we call send - request is </a:t>
            </a:r>
            <a:r>
              <a:rPr b="1" lang="en"/>
              <a:t>scheduled to be sent</a:t>
            </a:r>
            <a:r>
              <a:rPr lang="en"/>
              <a:t>. </a:t>
            </a:r>
            <a:br>
              <a:rPr lang="en"/>
            </a:br>
            <a:r>
              <a:rPr lang="en"/>
              <a:t>Program can continue - sending and receiving of data done in the background.</a:t>
            </a:r>
          </a:p>
          <a:p>
            <a:pPr indent="0" lvl="0" mar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a:spcBef>
                <a:spcPts val="0"/>
              </a:spcBef>
              <a:buNone/>
            </a:pPr>
            <a:r>
              <a:rPr lang="en"/>
              <a:t>HTTP</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Asynchronous Requests</a:t>
            </a:r>
          </a:p>
        </p:txBody>
      </p:sp>
      <p:sp>
        <p:nvSpPr>
          <p:cNvPr id="183" name="Shape 183"/>
          <p:cNvSpPr txBox="1"/>
          <p:nvPr>
            <p:ph idx="1" type="body"/>
          </p:nvPr>
        </p:nvSpPr>
        <p:spPr>
          <a:xfrm>
            <a:off x="47190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While the request is running - no access to the response.</a:t>
            </a:r>
          </a:p>
          <a:p>
            <a:pPr indent="0" lvl="0" marL="0">
              <a:spcBef>
                <a:spcPts val="0"/>
              </a:spcBef>
              <a:buNone/>
            </a:pPr>
            <a:r>
              <a:rPr lang="en"/>
              <a:t>Listen for the "load" event on the request object.</a:t>
            </a:r>
          </a:p>
          <a:p>
            <a:pPr indent="0" lvl="0" marL="0">
              <a:spcBef>
                <a:spcPts val="0"/>
              </a:spcBef>
              <a:buNone/>
            </a:pPr>
            <a:r>
              <a:t/>
            </a:r>
            <a:endParaRPr/>
          </a:p>
        </p:txBody>
      </p:sp>
      <p:sp>
        <p:nvSpPr>
          <p:cNvPr id="184" name="Shape 184"/>
          <p:cNvSpPr txBox="1"/>
          <p:nvPr>
            <p:ph idx="2" type="body"/>
          </p:nvPr>
        </p:nvSpPr>
        <p:spPr>
          <a:xfrm>
            <a:off x="469425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var req = new XMLHttpRequest();</a:t>
            </a:r>
            <a:br>
              <a:rPr lang="en"/>
            </a:br>
            <a:r>
              <a:rPr lang="en"/>
              <a:t>req.open("GET", "example/data.txt", true);</a:t>
            </a:r>
            <a:br>
              <a:rPr lang="en"/>
            </a:br>
            <a:r>
              <a:rPr lang="en"/>
              <a:t>req.addEventListener("load", function() {</a:t>
            </a:r>
            <a:br>
              <a:rPr lang="en"/>
            </a:br>
            <a:r>
              <a:rPr lang="en"/>
              <a:t>  console.log("Done:", req.status);</a:t>
            </a:r>
            <a:br>
              <a:rPr lang="en"/>
            </a:br>
            <a:r>
              <a:rPr lang="en"/>
              <a:t>});</a:t>
            </a:r>
            <a:br>
              <a:rPr lang="en"/>
            </a:br>
            <a:r>
              <a:rPr lang="en"/>
              <a:t>req.send(null);</a:t>
            </a:r>
          </a:p>
          <a:p>
            <a:pPr indent="0" lvl="0" mar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Fetching JSON Data</a:t>
            </a:r>
          </a:p>
        </p:txBody>
      </p:sp>
      <p:sp>
        <p:nvSpPr>
          <p:cNvPr id="190" name="Shape 190"/>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Today's standard is to communicate using JSON files.</a:t>
            </a:r>
          </a:p>
          <a:p>
            <a:pPr indent="0" lvl="0" marL="0">
              <a:spcBef>
                <a:spcPts val="0"/>
              </a:spcBef>
              <a:buNone/>
            </a:pPr>
            <a:r>
              <a:rPr lang="en">
                <a:latin typeface="Roboto Mono"/>
                <a:ea typeface="Roboto Mono"/>
                <a:cs typeface="Roboto Mono"/>
                <a:sym typeface="Roboto Mono"/>
              </a:rPr>
              <a:t>var req = new XMLHttpRequest();</a:t>
            </a:r>
            <a:br>
              <a:rPr lang="en">
                <a:latin typeface="Roboto Mono"/>
                <a:ea typeface="Roboto Mono"/>
                <a:cs typeface="Roboto Mono"/>
                <a:sym typeface="Roboto Mono"/>
              </a:rPr>
            </a:br>
            <a:r>
              <a:rPr lang="en">
                <a:latin typeface="Roboto Mono"/>
                <a:ea typeface="Roboto Mono"/>
                <a:cs typeface="Roboto Mono"/>
                <a:sym typeface="Roboto Mono"/>
              </a:rPr>
              <a:t>req.open("GET", "example/fruit.json", false);</a:t>
            </a:r>
            <a:br>
              <a:rPr lang="en">
                <a:latin typeface="Roboto Mono"/>
                <a:ea typeface="Roboto Mono"/>
                <a:cs typeface="Roboto Mono"/>
                <a:sym typeface="Roboto Mono"/>
              </a:rPr>
            </a:br>
            <a:r>
              <a:rPr lang="en">
                <a:latin typeface="Roboto Mono"/>
                <a:ea typeface="Roboto Mono"/>
                <a:cs typeface="Roboto Mono"/>
                <a:sym typeface="Roboto Mono"/>
              </a:rPr>
              <a:t>req.send(null);</a:t>
            </a:r>
            <a:br>
              <a:rPr lang="en">
                <a:latin typeface="Roboto Mono"/>
                <a:ea typeface="Roboto Mono"/>
                <a:cs typeface="Roboto Mono"/>
                <a:sym typeface="Roboto Mono"/>
              </a:rPr>
            </a:br>
            <a:r>
              <a:rPr lang="en">
                <a:latin typeface="Roboto Mono"/>
                <a:ea typeface="Roboto Mono"/>
                <a:cs typeface="Roboto Mono"/>
                <a:sym typeface="Roboto Mono"/>
              </a:rPr>
              <a:t>console.log(JSON.parse(req.responseText));</a:t>
            </a:r>
            <a:br>
              <a:rPr lang="en">
                <a:latin typeface="Roboto Mono"/>
                <a:ea typeface="Roboto Mono"/>
                <a:cs typeface="Roboto Mono"/>
                <a:sym typeface="Roboto Mono"/>
              </a:rPr>
            </a:br>
            <a:r>
              <a:rPr lang="en">
                <a:latin typeface="Roboto Mono"/>
                <a:ea typeface="Roboto Mono"/>
                <a:cs typeface="Roboto Mono"/>
                <a:sym typeface="Roboto Mono"/>
              </a:rPr>
              <a:t>// → {banana: "yellow", lemon: "yellow", cherry: "red"}</a:t>
            </a:r>
          </a:p>
          <a:p>
            <a:pPr indent="0" lvl="0" mar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HTTP sandboxing</a:t>
            </a:r>
          </a:p>
        </p:txBody>
      </p:sp>
      <p:sp>
        <p:nvSpPr>
          <p:cNvPr id="196" name="Shape 196"/>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Making HTTP requests in web page scripts - concerns about security. </a:t>
            </a:r>
            <a:br>
              <a:rPr lang="en"/>
            </a:br>
            <a:r>
              <a:rPr lang="en"/>
              <a:t>Browsers protect us by disallowing scripts to make HTTP requests to other domains.</a:t>
            </a:r>
          </a:p>
          <a:p>
            <a:pPr indent="0" lvl="0" marL="0">
              <a:spcBef>
                <a:spcPts val="0"/>
              </a:spcBef>
              <a:buNone/>
            </a:pPr>
            <a:r>
              <a:rPr lang="en"/>
              <a:t>Servers can include header in their response to indicate to browsers that it is okay for the request to come from other domains:</a:t>
            </a:r>
          </a:p>
          <a:p>
            <a:pPr indent="0" lvl="0" marL="0">
              <a:spcBef>
                <a:spcPts val="0"/>
              </a:spcBef>
              <a:buNone/>
            </a:pPr>
            <a:r>
              <a:rPr b="1" lang="en"/>
              <a:t>Access-Control-Allow-Origin: *</a:t>
            </a:r>
          </a:p>
          <a:p>
            <a:pPr indent="0" lvl="0" mar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Abstracting requests</a:t>
            </a:r>
          </a:p>
        </p:txBody>
      </p:sp>
      <p:sp>
        <p:nvSpPr>
          <p:cNvPr id="202" name="Shape 202"/>
          <p:cNvSpPr txBox="1"/>
          <p:nvPr>
            <p:ph idx="1" type="body"/>
          </p:nvPr>
        </p:nvSpPr>
        <p:spPr>
          <a:xfrm>
            <a:off x="47190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Let's see a function called backgroundReadFile.</a:t>
            </a:r>
          </a:p>
          <a:p>
            <a:pPr indent="0" lvl="0" marL="0">
              <a:spcBef>
                <a:spcPts val="0"/>
              </a:spcBef>
              <a:buNone/>
            </a:pPr>
            <a:r>
              <a:rPr lang="en"/>
              <a:t>Use a helper function - not to repeat the ugly XMLHttpRequest pattern.</a:t>
            </a:r>
          </a:p>
          <a:p>
            <a:pPr indent="0" lvl="0" marL="0">
              <a:spcBef>
                <a:spcPts val="0"/>
              </a:spcBef>
              <a:buNone/>
            </a:pPr>
            <a:r>
              <a:rPr lang="en"/>
              <a:t>callback - term used to describe functions like this. </a:t>
            </a:r>
          </a:p>
          <a:p>
            <a:pPr indent="0" lvl="0" marL="0">
              <a:spcBef>
                <a:spcPts val="0"/>
              </a:spcBef>
              <a:buNone/>
            </a:pPr>
            <a:r>
              <a:rPr lang="en"/>
              <a:t>A callback function is given to other code to provide that code with a way to “call us back” later.</a:t>
            </a:r>
          </a:p>
          <a:p>
            <a:pPr indent="0" lvl="0" marL="0">
              <a:spcBef>
                <a:spcPts val="0"/>
              </a:spcBef>
              <a:buNone/>
            </a:pPr>
            <a:r>
              <a:t/>
            </a:r>
            <a:endParaRPr/>
          </a:p>
        </p:txBody>
      </p:sp>
      <p:sp>
        <p:nvSpPr>
          <p:cNvPr id="203" name="Shape 203"/>
          <p:cNvSpPr txBox="1"/>
          <p:nvPr>
            <p:ph idx="2" type="body"/>
          </p:nvPr>
        </p:nvSpPr>
        <p:spPr>
          <a:xfrm>
            <a:off x="469425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function backgroundReadFile(url, callback) {</a:t>
            </a:r>
            <a:br>
              <a:rPr lang="en"/>
            </a:br>
            <a:r>
              <a:rPr lang="en"/>
              <a:t>  var req = new XMLHttpRequest();</a:t>
            </a:r>
            <a:br>
              <a:rPr lang="en"/>
            </a:br>
            <a:r>
              <a:rPr lang="en"/>
              <a:t>  req.open("GET", url, true);</a:t>
            </a:r>
            <a:br>
              <a:rPr lang="en"/>
            </a:br>
            <a:r>
              <a:rPr lang="en"/>
              <a:t>  req.addEventListener("load", function() {</a:t>
            </a:r>
            <a:br>
              <a:rPr lang="en"/>
            </a:br>
            <a:r>
              <a:rPr lang="en"/>
              <a:t>    if (req.status &lt; 400)</a:t>
            </a:r>
            <a:br>
              <a:rPr lang="en"/>
            </a:br>
            <a:r>
              <a:rPr lang="en"/>
              <a:t>      callback(req.responseText);</a:t>
            </a:r>
            <a:br>
              <a:rPr lang="en"/>
            </a:br>
            <a:r>
              <a:rPr lang="en"/>
              <a:t>  });</a:t>
            </a:r>
            <a:br>
              <a:rPr lang="en"/>
            </a:br>
            <a:r>
              <a:rPr lang="en"/>
              <a:t>  req.send(null);</a:t>
            </a:r>
            <a:br>
              <a:rPr lang="en"/>
            </a:br>
            <a:r>
              <a:rPr lang="en"/>
              <a:t>}</a:t>
            </a:r>
          </a:p>
          <a:p>
            <a:pPr indent="0" lvl="0" mar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rtl="0">
              <a:spcBef>
                <a:spcPts val="0"/>
              </a:spcBef>
              <a:buNone/>
            </a:pPr>
            <a:r>
              <a:rPr lang="en"/>
              <a:t>Abstracting requests</a:t>
            </a:r>
          </a:p>
        </p:txBody>
      </p:sp>
      <p:sp>
        <p:nvSpPr>
          <p:cNvPr id="209" name="Shape 209"/>
          <p:cNvSpPr txBox="1"/>
          <p:nvPr>
            <p:ph idx="1" type="body"/>
          </p:nvPr>
        </p:nvSpPr>
        <p:spPr>
          <a:xfrm>
            <a:off x="471900" y="1919075"/>
            <a:ext cx="3794700" cy="2710200"/>
          </a:xfrm>
          <a:prstGeom prst="rect">
            <a:avLst/>
          </a:prstGeom>
        </p:spPr>
        <p:txBody>
          <a:bodyPr anchorCtr="0" anchor="t" bIns="91425" lIns="91425" rIns="91425" wrap="square" tIns="91425">
            <a:noAutofit/>
          </a:bodyPr>
          <a:lstStyle/>
          <a:p>
            <a:pPr indent="0" lvl="0" marL="0">
              <a:spcBef>
                <a:spcPts val="0"/>
              </a:spcBef>
              <a:buNone/>
            </a:pPr>
            <a:r>
              <a:rPr lang="en"/>
              <a:t>Main problem is error handling.</a:t>
            </a:r>
          </a:p>
          <a:p>
            <a:pPr indent="0" lvl="0" marL="0">
              <a:spcBef>
                <a:spcPts val="0"/>
              </a:spcBef>
              <a:buNone/>
            </a:pPr>
            <a:r>
              <a:rPr lang="en"/>
              <a:t>Asynchronous code defers some work - with a callback.</a:t>
            </a:r>
          </a:p>
          <a:p>
            <a:pPr indent="0" lvl="0" marL="0">
              <a:spcBef>
                <a:spcPts val="0"/>
              </a:spcBef>
              <a:buNone/>
            </a:pPr>
            <a:r>
              <a:rPr lang="en"/>
              <a:t>Scope of try block becomes meaningless.</a:t>
            </a:r>
          </a:p>
          <a:p>
            <a:pPr indent="0" lvl="0" marL="0" rtl="0">
              <a:spcBef>
                <a:spcPts val="0"/>
              </a:spcBef>
              <a:buNone/>
            </a:pPr>
            <a:r>
              <a:rPr lang="en"/>
              <a:t>Call to backgroundReadFile returns immediately - control leaves the try block - the function it was given won’t be called until later.</a:t>
            </a:r>
          </a:p>
        </p:txBody>
      </p:sp>
      <p:sp>
        <p:nvSpPr>
          <p:cNvPr id="210" name="Shape 210"/>
          <p:cNvSpPr txBox="1"/>
          <p:nvPr>
            <p:ph idx="2" type="body"/>
          </p:nvPr>
        </p:nvSpPr>
        <p:spPr>
          <a:xfrm>
            <a:off x="4266600" y="1919075"/>
            <a:ext cx="4811400" cy="2710200"/>
          </a:xfrm>
          <a:prstGeom prst="rect">
            <a:avLst/>
          </a:prstGeom>
        </p:spPr>
        <p:txBody>
          <a:bodyPr anchorCtr="0" anchor="t" bIns="91425" lIns="91425" rIns="91425" wrap="square" tIns="91425">
            <a:noAutofit/>
          </a:bodyPr>
          <a:lstStyle/>
          <a:p>
            <a:pPr indent="0" lvl="0" marL="0">
              <a:spcBef>
                <a:spcPts val="0"/>
              </a:spcBef>
              <a:buNone/>
            </a:pPr>
            <a:r>
              <a:rPr lang="en"/>
              <a:t>try {</a:t>
            </a:r>
            <a:br>
              <a:rPr lang="en"/>
            </a:br>
            <a:r>
              <a:rPr lang="en"/>
              <a:t>  backgroundReadFile("example/data.txt", function(text) {</a:t>
            </a:r>
            <a:br>
              <a:rPr lang="en"/>
            </a:br>
            <a:r>
              <a:rPr lang="en"/>
              <a:t>    if (text != "expected")</a:t>
            </a:r>
            <a:br>
              <a:rPr lang="en"/>
            </a:br>
            <a:r>
              <a:rPr lang="en"/>
              <a:t>      throw new Error("That was unexpected");</a:t>
            </a:r>
            <a:br>
              <a:rPr lang="en"/>
            </a:br>
            <a:r>
              <a:rPr lang="en"/>
              <a:t>  });</a:t>
            </a:r>
            <a:br>
              <a:rPr lang="en"/>
            </a:br>
            <a:r>
              <a:rPr lang="en"/>
              <a:t>} catch (e) {</a:t>
            </a:r>
            <a:br>
              <a:rPr lang="en"/>
            </a:br>
            <a:r>
              <a:rPr lang="en"/>
              <a:t>  console.log("Hello from the catch block");</a:t>
            </a:r>
            <a:br>
              <a:rPr lang="en"/>
            </a:br>
            <a:r>
              <a:rPr lang="en"/>
              <a:t>}</a:t>
            </a:r>
          </a:p>
          <a:p>
            <a:pPr indent="0" lvl="0" marL="0" rt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rtl="0">
              <a:spcBef>
                <a:spcPts val="0"/>
              </a:spcBef>
              <a:buNone/>
            </a:pPr>
            <a:r>
              <a:rPr lang="en"/>
              <a:t>Abstracting requests</a:t>
            </a:r>
          </a:p>
        </p:txBody>
      </p:sp>
      <p:sp>
        <p:nvSpPr>
          <p:cNvPr id="216" name="Shape 216"/>
          <p:cNvSpPr txBox="1"/>
          <p:nvPr>
            <p:ph idx="1" type="body"/>
          </p:nvPr>
        </p:nvSpPr>
        <p:spPr>
          <a:xfrm>
            <a:off x="471900" y="1919075"/>
            <a:ext cx="3794700" cy="2710200"/>
          </a:xfrm>
          <a:prstGeom prst="rect">
            <a:avLst/>
          </a:prstGeom>
        </p:spPr>
        <p:txBody>
          <a:bodyPr anchorCtr="0" anchor="t" bIns="91425" lIns="91425" rIns="91425" wrap="square" tIns="91425">
            <a:noAutofit/>
          </a:bodyPr>
          <a:lstStyle/>
          <a:p>
            <a:pPr indent="0" lvl="0" marL="0">
              <a:spcBef>
                <a:spcPts val="0"/>
              </a:spcBef>
              <a:buNone/>
            </a:pPr>
            <a:r>
              <a:rPr lang="en"/>
              <a:t>Handle failing requests - additional function to be passed to our wrapper and call that when a request goes wrong.</a:t>
            </a:r>
          </a:p>
          <a:p>
            <a:pPr indent="0" lvl="0" marL="0" rtl="0">
              <a:spcBef>
                <a:spcPts val="0"/>
              </a:spcBef>
              <a:buNone/>
            </a:pPr>
            <a:r>
              <a:rPr lang="en"/>
              <a:t>callback function with </a:t>
            </a:r>
            <a:r>
              <a:rPr b="1" lang="en"/>
              <a:t>error argument </a:t>
            </a:r>
            <a:r>
              <a:rPr lang="en"/>
              <a:t>when the request completes with a status code that indicates an error.</a:t>
            </a:r>
          </a:p>
        </p:txBody>
      </p:sp>
      <p:sp>
        <p:nvSpPr>
          <p:cNvPr id="217" name="Shape 217"/>
          <p:cNvSpPr txBox="1"/>
          <p:nvPr>
            <p:ph idx="2" type="body"/>
          </p:nvPr>
        </p:nvSpPr>
        <p:spPr>
          <a:xfrm>
            <a:off x="4266600" y="1919075"/>
            <a:ext cx="4811400" cy="2710200"/>
          </a:xfrm>
          <a:prstGeom prst="rect">
            <a:avLst/>
          </a:prstGeom>
        </p:spPr>
        <p:txBody>
          <a:bodyPr anchorCtr="0" anchor="t" bIns="91425" lIns="91425" rIns="91425" wrap="square" tIns="91425">
            <a:noAutofit/>
          </a:bodyPr>
          <a:lstStyle/>
          <a:p>
            <a:pPr indent="0" lvl="0" marL="0">
              <a:spcBef>
                <a:spcPts val="0"/>
              </a:spcBef>
              <a:buNone/>
            </a:pPr>
            <a:r>
              <a:rPr lang="en" sz="1200"/>
              <a:t>function getURL(url, callback) {</a:t>
            </a:r>
            <a:br>
              <a:rPr lang="en" sz="1200"/>
            </a:br>
            <a:r>
              <a:rPr lang="en" sz="1200"/>
              <a:t>  var req = new XMLHttpRequest();</a:t>
            </a:r>
            <a:br>
              <a:rPr lang="en" sz="1200"/>
            </a:br>
            <a:r>
              <a:rPr lang="en" sz="1200"/>
              <a:t>  req.open("GET", url, true);</a:t>
            </a:r>
            <a:br>
              <a:rPr lang="en" sz="1200"/>
            </a:br>
            <a:r>
              <a:rPr lang="en" sz="1200"/>
              <a:t>  req.addEventListener("load", function() {</a:t>
            </a:r>
            <a:br>
              <a:rPr lang="en" sz="1200"/>
            </a:br>
            <a:r>
              <a:rPr lang="en" sz="1200"/>
              <a:t>    if (req.status &lt; 400)</a:t>
            </a:r>
            <a:br>
              <a:rPr lang="en" sz="1200"/>
            </a:br>
            <a:r>
              <a:rPr lang="en" sz="1200"/>
              <a:t>      callback(req.responseText);</a:t>
            </a:r>
            <a:br>
              <a:rPr lang="en" sz="1200"/>
            </a:br>
            <a:r>
              <a:rPr lang="en" sz="1200"/>
              <a:t>    </a:t>
            </a:r>
            <a:r>
              <a:rPr b="1" lang="en" sz="1200"/>
              <a:t>else</a:t>
            </a:r>
            <a:br>
              <a:rPr b="1" lang="en" sz="1200"/>
            </a:br>
            <a:r>
              <a:rPr b="1" lang="en" sz="1200"/>
              <a:t>      callback(null, new Error("Request failed: " + req.statusText));</a:t>
            </a:r>
            <a:br>
              <a:rPr b="1" lang="en" sz="1200"/>
            </a:br>
            <a:r>
              <a:rPr lang="en" sz="1200"/>
              <a:t>  });</a:t>
            </a:r>
            <a:br>
              <a:rPr lang="en" sz="1200"/>
            </a:br>
            <a:r>
              <a:rPr lang="en" sz="1200"/>
              <a:t>  req.addEventListener("error", function() {</a:t>
            </a:r>
            <a:br>
              <a:rPr lang="en" sz="1200"/>
            </a:br>
            <a:r>
              <a:rPr lang="en" sz="1200"/>
              <a:t>    callback(null, new Error("Network error"));</a:t>
            </a:r>
            <a:br>
              <a:rPr lang="en" sz="1200"/>
            </a:br>
            <a:r>
              <a:rPr lang="en" sz="1200"/>
              <a:t>  });</a:t>
            </a:r>
            <a:br>
              <a:rPr lang="en" sz="1200"/>
            </a:br>
            <a:r>
              <a:rPr lang="en" sz="1200"/>
              <a:t>  req.send(null);</a:t>
            </a:r>
            <a:br>
              <a:rPr lang="en" sz="1200"/>
            </a:br>
            <a:r>
              <a:rPr lang="en" sz="1200"/>
              <a:t>}</a:t>
            </a:r>
          </a:p>
          <a:p>
            <a:pPr indent="0" lvl="0" marL="0" rtl="0">
              <a:spcBef>
                <a:spcPts val="0"/>
              </a:spcBef>
              <a:buNone/>
            </a:pPr>
            <a:r>
              <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Abstracting requests</a:t>
            </a:r>
          </a:p>
        </p:txBody>
      </p:sp>
      <p:sp>
        <p:nvSpPr>
          <p:cNvPr id="223" name="Shape 223"/>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getURL("data/nonsense.txt", function(content, error) {</a:t>
            </a:r>
            <a:br>
              <a:rPr lang="en"/>
            </a:br>
            <a:r>
              <a:rPr lang="en"/>
              <a:t>  if (error != null)</a:t>
            </a:r>
            <a:br>
              <a:rPr lang="en"/>
            </a:br>
            <a:r>
              <a:rPr lang="en"/>
              <a:t>    console.log("Failed to fetch nonsense.txt: " + error);</a:t>
            </a:r>
            <a:br>
              <a:rPr lang="en"/>
            </a:br>
            <a:r>
              <a:rPr lang="en"/>
              <a:t>  else</a:t>
            </a:r>
            <a:br>
              <a:rPr lang="en"/>
            </a:br>
            <a:r>
              <a:rPr lang="en"/>
              <a:t>    console.log("nonsense.txt: " + content);</a:t>
            </a:r>
            <a:br>
              <a:rPr lang="en"/>
            </a:br>
            <a:r>
              <a:rPr lang="en"/>
              <a:t>});</a:t>
            </a:r>
          </a:p>
          <a:p>
            <a:pPr indent="0" lvl="0" mar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Promises</a:t>
            </a:r>
          </a:p>
        </p:txBody>
      </p:sp>
      <p:sp>
        <p:nvSpPr>
          <p:cNvPr id="229" name="Shape 229"/>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Writing asynchronous code in plain callback style is hard to do correctly.</a:t>
            </a:r>
          </a:p>
          <a:p>
            <a:pPr indent="0" lvl="0" marL="0">
              <a:spcBef>
                <a:spcPts val="0"/>
              </a:spcBef>
              <a:buNone/>
            </a:pPr>
            <a:r>
              <a:rPr lang="en"/>
              <a:t>Solved with extra abstractions - promises. </a:t>
            </a:r>
          </a:p>
          <a:p>
            <a:pPr indent="0" lvl="0" marL="0">
              <a:spcBef>
                <a:spcPts val="0"/>
              </a:spcBef>
              <a:buNone/>
            </a:pPr>
            <a:r>
              <a:rPr lang="en"/>
              <a:t>Promises wrap an asynchronous action in an object - told to do certain things when the action finishes or fails.</a:t>
            </a:r>
          </a:p>
          <a:p>
            <a:pPr indent="0" lvl="0" mar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rtl="0">
              <a:spcBef>
                <a:spcPts val="0"/>
              </a:spcBef>
              <a:buNone/>
            </a:pPr>
            <a:r>
              <a:rPr lang="en"/>
              <a:t>Promises</a:t>
            </a:r>
          </a:p>
        </p:txBody>
      </p:sp>
      <p:sp>
        <p:nvSpPr>
          <p:cNvPr id="235" name="Shape 235"/>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Creating a promise object - call the Promise constructor - with a function that initializes the asynchronous action. </a:t>
            </a:r>
          </a:p>
          <a:p>
            <a:pPr indent="0" lvl="0" marL="0">
              <a:spcBef>
                <a:spcPts val="0"/>
              </a:spcBef>
              <a:buNone/>
            </a:pPr>
            <a:r>
              <a:rPr lang="en"/>
              <a:t>The constructor calls that function, passing it two arguments, which are themselves functions.</a:t>
            </a:r>
          </a:p>
          <a:p>
            <a:pPr indent="0" lvl="0" marL="0">
              <a:spcBef>
                <a:spcPts val="0"/>
              </a:spcBef>
              <a:buNone/>
            </a:pPr>
            <a:r>
              <a:rPr lang="en"/>
              <a:t>First is called when the action finishes successfully. </a:t>
            </a:r>
          </a:p>
          <a:p>
            <a:pPr indent="0" lvl="0" marL="0">
              <a:spcBef>
                <a:spcPts val="0"/>
              </a:spcBef>
              <a:buNone/>
            </a:pPr>
            <a:r>
              <a:rPr lang="en"/>
              <a:t>Second is called when it fails.</a:t>
            </a:r>
          </a:p>
          <a:p>
            <a:pPr indent="0" lvl="0" marL="0" rt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98250" y="16350"/>
            <a:ext cx="8826600" cy="602700"/>
          </a:xfrm>
          <a:prstGeom prst="rect">
            <a:avLst/>
          </a:prstGeom>
        </p:spPr>
        <p:txBody>
          <a:bodyPr anchorCtr="0" anchor="ctr" bIns="91425" lIns="91425" rIns="91425" wrap="square" tIns="91425">
            <a:noAutofit/>
          </a:bodyPr>
          <a:lstStyle/>
          <a:p>
            <a:pPr indent="0" lvl="0" marL="0">
              <a:spcBef>
                <a:spcPts val="0"/>
              </a:spcBef>
              <a:buNone/>
            </a:pPr>
            <a:r>
              <a:rPr lang="en"/>
              <a:t>Promises</a:t>
            </a:r>
          </a:p>
        </p:txBody>
      </p:sp>
      <p:sp>
        <p:nvSpPr>
          <p:cNvPr id="241" name="Shape 241"/>
          <p:cNvSpPr txBox="1"/>
          <p:nvPr>
            <p:ph idx="4294967295" type="body"/>
          </p:nvPr>
        </p:nvSpPr>
        <p:spPr>
          <a:xfrm>
            <a:off x="471900" y="734775"/>
            <a:ext cx="8222100" cy="3894300"/>
          </a:xfrm>
          <a:prstGeom prst="rect">
            <a:avLst/>
          </a:prstGeom>
        </p:spPr>
        <p:txBody>
          <a:bodyPr anchorCtr="0" anchor="t" bIns="91425" lIns="91425" rIns="91425" wrap="square" tIns="91425">
            <a:noAutofit/>
          </a:bodyPr>
          <a:lstStyle/>
          <a:p>
            <a:pPr indent="0" lvl="0" marL="0">
              <a:spcBef>
                <a:spcPts val="0"/>
              </a:spcBef>
              <a:buNone/>
            </a:pPr>
            <a:r>
              <a:rPr lang="en" sz="1400"/>
              <a:t>function get(url) {</a:t>
            </a:r>
            <a:br>
              <a:rPr lang="en" sz="1400"/>
            </a:br>
            <a:r>
              <a:rPr lang="en" sz="1400"/>
              <a:t>  return new Promise(function(succeed, fail) {</a:t>
            </a:r>
            <a:br>
              <a:rPr lang="en" sz="1400"/>
            </a:br>
            <a:r>
              <a:rPr lang="en" sz="1400"/>
              <a:t>    var req = new XMLHttpRequest();</a:t>
            </a:r>
            <a:br>
              <a:rPr lang="en" sz="1400"/>
            </a:br>
            <a:r>
              <a:rPr lang="en" sz="1400"/>
              <a:t>    req.open("GET", url, true);</a:t>
            </a:r>
            <a:br>
              <a:rPr lang="en" sz="1400"/>
            </a:br>
            <a:r>
              <a:rPr lang="en" sz="1400"/>
              <a:t>    req.addEventListener("load", function() {</a:t>
            </a:r>
            <a:br>
              <a:rPr lang="en" sz="1400"/>
            </a:br>
            <a:r>
              <a:rPr lang="en" sz="1400"/>
              <a:t>      if (req.status &lt; 400)</a:t>
            </a:r>
            <a:br>
              <a:rPr lang="en" sz="1400"/>
            </a:br>
            <a:r>
              <a:rPr lang="en" sz="1400"/>
              <a:t>        succeed(req.responseText);</a:t>
            </a:r>
            <a:br>
              <a:rPr lang="en" sz="1400"/>
            </a:br>
            <a:r>
              <a:rPr lang="en" sz="1400"/>
              <a:t>      else</a:t>
            </a:r>
            <a:br>
              <a:rPr lang="en" sz="1400"/>
            </a:br>
            <a:r>
              <a:rPr lang="en" sz="1400"/>
              <a:t>        fail(new Error("Request failed: " + req.statusText));</a:t>
            </a:r>
            <a:br>
              <a:rPr lang="en" sz="1400"/>
            </a:br>
            <a:r>
              <a:rPr lang="en" sz="1400"/>
              <a:t>    });</a:t>
            </a:r>
            <a:br>
              <a:rPr lang="en" sz="1400"/>
            </a:br>
            <a:r>
              <a:rPr lang="en" sz="1400"/>
              <a:t>    req.addEventListener("error", function() {</a:t>
            </a:r>
            <a:br>
              <a:rPr lang="en" sz="1400"/>
            </a:br>
            <a:r>
              <a:rPr lang="en" sz="1400"/>
              <a:t>      fail(new Error("Network error"));</a:t>
            </a:r>
            <a:br>
              <a:rPr lang="en" sz="1400"/>
            </a:br>
            <a:r>
              <a:rPr lang="en" sz="1400"/>
              <a:t>    });</a:t>
            </a:r>
            <a:br>
              <a:rPr lang="en" sz="1400"/>
            </a:br>
            <a:r>
              <a:rPr lang="en" sz="1400"/>
              <a:t>    req.send(null);</a:t>
            </a:r>
            <a:br>
              <a:rPr lang="en" sz="1400"/>
            </a:br>
            <a:r>
              <a:rPr lang="en" sz="1400"/>
              <a:t>  });</a:t>
            </a:r>
            <a:br>
              <a:rPr lang="en" sz="1400"/>
            </a:br>
            <a:r>
              <a:rPr lang="en" sz="1400"/>
              <a:t>}</a:t>
            </a:r>
          </a:p>
          <a:p>
            <a:pPr indent="0" lvl="0" marL="0" rtl="0">
              <a:spcBef>
                <a:spcPts val="0"/>
              </a:spcBef>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Intro</a:t>
            </a:r>
          </a:p>
        </p:txBody>
      </p:sp>
      <p:sp>
        <p:nvSpPr>
          <p:cNvPr id="79" name="Shape 79"/>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Hypertext Transfer Protocol - mechanism through which data is requested and provided on the World Wide Web.</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Promises</a:t>
            </a:r>
          </a:p>
        </p:txBody>
      </p:sp>
      <p:sp>
        <p:nvSpPr>
          <p:cNvPr id="247" name="Shape 247"/>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Interface to the function is a lot simpler. </a:t>
            </a:r>
          </a:p>
          <a:p>
            <a:pPr indent="0" lvl="0" marL="0">
              <a:spcBef>
                <a:spcPts val="0"/>
              </a:spcBef>
              <a:buNone/>
            </a:pPr>
            <a:r>
              <a:rPr lang="en"/>
              <a:t>Give it a URL - returns a promise.</a:t>
            </a:r>
          </a:p>
          <a:p>
            <a:pPr indent="0" lvl="0" marL="0">
              <a:spcBef>
                <a:spcPts val="0"/>
              </a:spcBef>
              <a:buNone/>
            </a:pPr>
            <a:r>
              <a:rPr lang="en"/>
              <a:t>then method - call with two functions: one to handle success and one to handle failure.</a:t>
            </a:r>
          </a:p>
          <a:p>
            <a:pPr indent="0" lvl="0" mar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rtl="0">
              <a:spcBef>
                <a:spcPts val="0"/>
              </a:spcBef>
              <a:buNone/>
            </a:pPr>
            <a:r>
              <a:rPr lang="en"/>
              <a:t>Promises</a:t>
            </a:r>
          </a:p>
        </p:txBody>
      </p:sp>
      <p:sp>
        <p:nvSpPr>
          <p:cNvPr id="253" name="Shape 253"/>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get("example/data.txt").then(function(text) {</a:t>
            </a:r>
          </a:p>
          <a:p>
            <a:pPr indent="0" lvl="0" marL="0">
              <a:spcBef>
                <a:spcPts val="0"/>
              </a:spcBef>
              <a:buNone/>
            </a:pPr>
            <a:r>
              <a:rPr lang="en"/>
              <a:t>  console.log("data.txt: " + text);</a:t>
            </a:r>
          </a:p>
          <a:p>
            <a:pPr indent="0" lvl="0" marL="0">
              <a:spcBef>
                <a:spcPts val="0"/>
              </a:spcBef>
              <a:buNone/>
            </a:pPr>
            <a:r>
              <a:rPr lang="en"/>
              <a:t>}, function(error) {</a:t>
            </a:r>
          </a:p>
          <a:p>
            <a:pPr indent="0" lvl="0" marL="0">
              <a:spcBef>
                <a:spcPts val="0"/>
              </a:spcBef>
              <a:buNone/>
            </a:pPr>
            <a:r>
              <a:rPr lang="en"/>
              <a:t>  console.log("Failed to fetch data.txt: " + error);</a:t>
            </a:r>
          </a:p>
          <a:p>
            <a:pPr indent="0" lvl="0" marL="0">
              <a:spcBef>
                <a:spcPts val="0"/>
              </a:spcBef>
              <a:buNone/>
            </a:pPr>
            <a:r>
              <a:rPr lang="en"/>
              <a:t>});</a:t>
            </a:r>
          </a:p>
          <a:p>
            <a:pPr indent="0" lvl="0" marL="0" rt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rtl="0">
              <a:spcBef>
                <a:spcPts val="0"/>
              </a:spcBef>
              <a:buNone/>
            </a:pPr>
            <a:r>
              <a:rPr lang="en"/>
              <a:t>Promises</a:t>
            </a:r>
          </a:p>
        </p:txBody>
      </p:sp>
      <p:sp>
        <p:nvSpPr>
          <p:cNvPr id="259" name="Shape 259"/>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then produces a new promise - result is the return value of the first function passed to then.</a:t>
            </a:r>
          </a:p>
          <a:p>
            <a:pPr indent="0" lvl="0" marL="0">
              <a:spcBef>
                <a:spcPts val="0"/>
              </a:spcBef>
              <a:buNone/>
            </a:pPr>
            <a:r>
              <a:rPr lang="en"/>
              <a:t>function getJSON(url) {</a:t>
            </a:r>
            <a:br>
              <a:rPr lang="en"/>
            </a:br>
            <a:r>
              <a:rPr lang="en"/>
              <a:t>    return get(url).then(function(response) {</a:t>
            </a:r>
            <a:br>
              <a:rPr lang="en"/>
            </a:br>
            <a:r>
              <a:rPr lang="en"/>
              <a:t>        return JSON.parse(response);</a:t>
            </a:r>
            <a:br>
              <a:rPr lang="en"/>
            </a:br>
            <a:r>
              <a:rPr lang="en"/>
              <a:t>    });</a:t>
            </a:r>
            <a:br>
              <a:rPr lang="en"/>
            </a:br>
            <a:r>
              <a:rPr lang="en"/>
              <a:t>}</a:t>
            </a:r>
          </a:p>
          <a:p>
            <a:pPr indent="0" lvl="0" marL="0" rt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rtl="0">
              <a:spcBef>
                <a:spcPts val="0"/>
              </a:spcBef>
              <a:buNone/>
            </a:pPr>
            <a:r>
              <a:rPr lang="en"/>
              <a:t>Promise chaining - Demo</a:t>
            </a:r>
          </a:p>
        </p:txBody>
      </p:sp>
      <p:sp>
        <p:nvSpPr>
          <p:cNvPr id="265" name="Shape 265"/>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The catch method is similar to then, except that it only expects a failure handler.</a:t>
            </a:r>
          </a:p>
          <a:p>
            <a:pPr indent="0" lvl="0" marL="0">
              <a:spcBef>
                <a:spcPts val="0"/>
              </a:spcBef>
              <a:buNone/>
            </a:pPr>
            <a:r>
              <a:rPr lang="en"/>
              <a:t>Promise interface - implementing its own language for asynchronous control flow. </a:t>
            </a:r>
          </a:p>
          <a:p>
            <a:pPr indent="0" lvl="0" marL="0" rt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Appreciating HTTP</a:t>
            </a:r>
          </a:p>
        </p:txBody>
      </p:sp>
      <p:sp>
        <p:nvSpPr>
          <p:cNvPr id="271" name="Shape 271"/>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When building a system that requires communication between a JavaScript program running in the browser (client-side) and a program on a server (server-side) - </a:t>
            </a:r>
            <a:r>
              <a:rPr b="1" lang="en"/>
              <a:t>HTTP is the vehicle for communication</a:t>
            </a:r>
            <a:r>
              <a:rPr lang="en"/>
              <a:t> - you will write an abstraction layer that hides it entirely.</a:t>
            </a:r>
          </a:p>
          <a:p>
            <a:pPr indent="0" lvl="0" marL="0">
              <a:spcBef>
                <a:spcPts val="0"/>
              </a:spcBef>
              <a:buNone/>
            </a:pPr>
            <a:r>
              <a:rPr lang="en"/>
              <a:t>REST API example:</a:t>
            </a:r>
            <a:br>
              <a:rPr lang="en"/>
            </a:br>
            <a:r>
              <a:rPr lang="en"/>
              <a:t>PUT request to /users/larry - body of the request updates the resource.</a:t>
            </a:r>
            <a:br>
              <a:rPr lang="en"/>
            </a:br>
            <a:r>
              <a:rPr lang="en"/>
              <a:t>A resource is fetched by making a GET request to /user/larry.</a:t>
            </a:r>
          </a:p>
          <a:p>
            <a:pPr indent="0" lvl="0" mar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Security and HTTPS</a:t>
            </a:r>
          </a:p>
        </p:txBody>
      </p:sp>
      <p:sp>
        <p:nvSpPr>
          <p:cNvPr id="277" name="Shape 277"/>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Plain HTTP - easy to tamper with.</a:t>
            </a:r>
          </a:p>
          <a:p>
            <a:pPr indent="0" lvl="0" marL="0">
              <a:spcBef>
                <a:spcPts val="0"/>
              </a:spcBef>
              <a:buNone/>
            </a:pPr>
            <a:r>
              <a:rPr lang="en"/>
              <a:t>Secure HTTP protocol (https://), encrypts HTTP traffic.</a:t>
            </a:r>
          </a:p>
          <a:p>
            <a:pPr indent="0" lvl="0" marL="0">
              <a:spcBef>
                <a:spcPts val="0"/>
              </a:spcBef>
              <a:buNone/>
            </a:pPr>
            <a:r>
              <a:rPr lang="en"/>
              <a:t>Client verifies that the server is who it claims to be - requires the server to prove that it has a cryptographic certificate.</a:t>
            </a:r>
          </a:p>
          <a:p>
            <a:pPr indent="0" lvl="0" marL="0">
              <a:spcBef>
                <a:spcPts val="0"/>
              </a:spcBef>
              <a:buNone/>
            </a:pPr>
            <a:r>
              <a:rPr lang="en"/>
              <a:t>HTTPS prevents: impersonating websites you were trying to talk to, snooping on your communication.</a:t>
            </a:r>
          </a:p>
          <a:p>
            <a:pPr indent="0" lvl="0" marL="0">
              <a:spcBef>
                <a:spcPts val="0"/>
              </a:spcBef>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Summary</a:t>
            </a:r>
          </a:p>
        </p:txBody>
      </p:sp>
      <p:sp>
        <p:nvSpPr>
          <p:cNvPr id="283" name="Shape 283"/>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HTTP - access resources over the Internet. </a:t>
            </a:r>
          </a:p>
          <a:p>
            <a:pPr indent="0" lvl="0" marL="0">
              <a:spcBef>
                <a:spcPts val="0"/>
              </a:spcBef>
              <a:buNone/>
            </a:pPr>
            <a:r>
              <a:rPr lang="en"/>
              <a:t>Client sends request, which contains a method and a path that identifies a resource. </a:t>
            </a:r>
          </a:p>
          <a:p>
            <a:pPr indent="0" lvl="0" marL="0">
              <a:spcBef>
                <a:spcPts val="0"/>
              </a:spcBef>
              <a:buNone/>
            </a:pPr>
            <a:r>
              <a:rPr lang="en"/>
              <a:t>Server decides what to do with the request and responds with a status code and a response body. </a:t>
            </a:r>
          </a:p>
          <a:p>
            <a:pPr indent="0" lvl="0" marL="0">
              <a:spcBef>
                <a:spcPts val="0"/>
              </a:spcBef>
              <a:buNone/>
            </a:pPr>
            <a:r>
              <a:rPr lang="en"/>
              <a:t>Requests and responses may contain headers that provide additional information.</a:t>
            </a:r>
          </a:p>
          <a:p>
            <a:pPr indent="0" lvl="0" marL="0">
              <a:spcBef>
                <a:spcPts val="0"/>
              </a:spcBef>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rtl="0">
              <a:spcBef>
                <a:spcPts val="0"/>
              </a:spcBef>
              <a:buNone/>
            </a:pPr>
            <a:r>
              <a:rPr lang="en"/>
              <a:t>Summary</a:t>
            </a:r>
          </a:p>
        </p:txBody>
      </p:sp>
      <p:sp>
        <p:nvSpPr>
          <p:cNvPr id="289" name="Shape 289"/>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Interface through which browser JavaScript can make HTTP requests is called XMLHttpRequest.</a:t>
            </a:r>
          </a:p>
          <a:p>
            <a:pPr indent="0" lvl="0" marL="0">
              <a:spcBef>
                <a:spcPts val="0"/>
              </a:spcBef>
              <a:buNone/>
            </a:pPr>
            <a:r>
              <a:rPr lang="en"/>
              <a:t>There are two ways in which it can be used:</a:t>
            </a:r>
          </a:p>
          <a:p>
            <a:pPr indent="0" lvl="0" marL="0">
              <a:spcBef>
                <a:spcPts val="0"/>
              </a:spcBef>
              <a:buNone/>
            </a:pPr>
            <a:r>
              <a:rPr lang="en"/>
              <a:t>- synchronous, which blocks everything until the request finishes,</a:t>
            </a:r>
          </a:p>
          <a:p>
            <a:pPr indent="0" lvl="0" marL="0">
              <a:spcBef>
                <a:spcPts val="0"/>
              </a:spcBef>
              <a:buNone/>
            </a:pPr>
            <a:r>
              <a:rPr lang="en"/>
              <a:t>- asynchronous, which requires an event handler to notice that the response came in.</a:t>
            </a:r>
          </a:p>
          <a:p>
            <a:pPr indent="0" lvl="0" marL="0" rtl="0">
              <a:spcBef>
                <a:spcPts val="0"/>
              </a:spcBef>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rtl="0">
              <a:spcBef>
                <a:spcPts val="0"/>
              </a:spcBef>
              <a:buNone/>
            </a:pPr>
            <a:r>
              <a:rPr lang="en"/>
              <a:t>Summary</a:t>
            </a:r>
          </a:p>
        </p:txBody>
      </p:sp>
      <p:sp>
        <p:nvSpPr>
          <p:cNvPr id="295" name="Shape 295"/>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rtl="0">
              <a:spcBef>
                <a:spcPts val="0"/>
              </a:spcBef>
              <a:buNone/>
            </a:pPr>
            <a:r>
              <a:rPr lang="en"/>
              <a:t>Promises are an interface that makes asynchronous programming easier by helping route error conditions and exceptions to the right handler and by abstracting away some of the more repetitive and error-prone elements in this style of programming.</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Exercises</a:t>
            </a:r>
          </a:p>
        </p:txBody>
      </p:sp>
      <p:sp>
        <p:nvSpPr>
          <p:cNvPr id="301" name="Shape 301"/>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AutoNum type="arabicPeriod"/>
            </a:pPr>
            <a:r>
              <a:rPr lang="en"/>
              <a:t>Content negotiation</a:t>
            </a:r>
          </a:p>
          <a:p>
            <a:pPr indent="-342900" lvl="0" marL="457200">
              <a:spcBef>
                <a:spcPts val="0"/>
              </a:spcBef>
              <a:buSzPts val="1800"/>
              <a:buAutoNum type="arabicPeriod"/>
            </a:pPr>
            <a:r>
              <a:rPr lang="en"/>
              <a:t>Waiting for multiple promises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The protocol</a:t>
            </a:r>
          </a:p>
        </p:txBody>
      </p:sp>
      <p:sp>
        <p:nvSpPr>
          <p:cNvPr id="85" name="Shape 85"/>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Type eloquentjavascript.net/17_http.html in browser address bar.</a:t>
            </a:r>
          </a:p>
          <a:p>
            <a:pPr indent="0" lvl="0" marL="0">
              <a:spcBef>
                <a:spcPts val="0"/>
              </a:spcBef>
              <a:buNone/>
            </a:pPr>
            <a:r>
              <a:rPr lang="en"/>
              <a:t>- Browser looks up the address of the server.</a:t>
            </a:r>
          </a:p>
          <a:p>
            <a:pPr indent="0" lvl="0" marL="0">
              <a:spcBef>
                <a:spcPts val="0"/>
              </a:spcBef>
              <a:buNone/>
            </a:pPr>
            <a:r>
              <a:rPr lang="en"/>
              <a:t>- Opens a TCP connection to it on port 80 (default HTTP).</a:t>
            </a:r>
          </a:p>
          <a:p>
            <a:pPr indent="0" lvl="0" marL="0">
              <a:spcBef>
                <a:spcPts val="0"/>
              </a:spcBef>
              <a:buNone/>
            </a:pPr>
            <a:r>
              <a:rPr lang="en"/>
              <a:t>- If the server exists, accepts the connection.</a:t>
            </a:r>
          </a:p>
          <a:p>
            <a:pPr indent="0" lvl="0" mar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rtl="0">
              <a:spcBef>
                <a:spcPts val="0"/>
              </a:spcBef>
              <a:buNone/>
            </a:pPr>
            <a:r>
              <a:rPr lang="en"/>
              <a:t>The protocol</a:t>
            </a:r>
          </a:p>
        </p:txBody>
      </p:sp>
      <p:sp>
        <p:nvSpPr>
          <p:cNvPr id="91" name="Shape 91"/>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 browser sends:</a:t>
            </a:r>
          </a:p>
          <a:p>
            <a:pPr indent="0" lvl="0" marL="0">
              <a:spcBef>
                <a:spcPts val="0"/>
              </a:spcBef>
              <a:buNone/>
            </a:pPr>
            <a:r>
              <a:rPr lang="en"/>
              <a:t>GET /17_http.html HTTP/1.1</a:t>
            </a:r>
            <a:br>
              <a:rPr lang="en"/>
            </a:br>
            <a:r>
              <a:rPr lang="en"/>
              <a:t>Host: eloquentjavascript.net</a:t>
            </a:r>
            <a:br>
              <a:rPr lang="en"/>
            </a:br>
            <a:r>
              <a:rPr lang="en"/>
              <a:t>User-Agent: Your browser's name</a:t>
            </a:r>
          </a:p>
          <a:p>
            <a:pPr indent="0" lvl="0" mar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rtl="0">
              <a:spcBef>
                <a:spcPts val="0"/>
              </a:spcBef>
              <a:buNone/>
            </a:pPr>
            <a:r>
              <a:rPr lang="en"/>
              <a:t>The protocol</a:t>
            </a:r>
          </a:p>
        </p:txBody>
      </p:sp>
      <p:sp>
        <p:nvSpPr>
          <p:cNvPr id="97" name="Shape 97"/>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 server responds:</a:t>
            </a:r>
          </a:p>
          <a:p>
            <a:pPr indent="0" lvl="0" marL="0">
              <a:spcBef>
                <a:spcPts val="0"/>
              </a:spcBef>
              <a:buNone/>
            </a:pPr>
            <a:r>
              <a:rPr lang="en"/>
              <a:t>HTTP/1.1 200 OK</a:t>
            </a:r>
            <a:br>
              <a:rPr lang="en"/>
            </a:br>
            <a:r>
              <a:rPr lang="en"/>
              <a:t>Content-Length: 65585</a:t>
            </a:r>
            <a:br>
              <a:rPr lang="en"/>
            </a:br>
            <a:r>
              <a:rPr lang="en"/>
              <a:t>Content-Type: text/html</a:t>
            </a:r>
            <a:br>
              <a:rPr lang="en"/>
            </a:br>
            <a:r>
              <a:rPr lang="en"/>
              <a:t>Last-Modified: Wed, 09 Apr 2014 10:48:09 GMT</a:t>
            </a:r>
          </a:p>
          <a:p>
            <a:pPr indent="0" lvl="0" marL="0">
              <a:spcBef>
                <a:spcPts val="0"/>
              </a:spcBef>
              <a:buNone/>
            </a:pPr>
            <a:r>
              <a:rPr lang="en"/>
              <a:t>&lt;!doctype html&gt;</a:t>
            </a:r>
            <a:br>
              <a:rPr lang="en"/>
            </a:br>
            <a:r>
              <a:rPr lang="en"/>
              <a:t>... the rest of the document</a:t>
            </a:r>
          </a:p>
          <a:p>
            <a:pPr indent="0" lvl="0" mar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rtl="0">
              <a:spcBef>
                <a:spcPts val="0"/>
              </a:spcBef>
              <a:buNone/>
            </a:pPr>
            <a:r>
              <a:rPr lang="en"/>
              <a:t>The protocol</a:t>
            </a:r>
          </a:p>
        </p:txBody>
      </p:sp>
      <p:sp>
        <p:nvSpPr>
          <p:cNvPr id="103" name="Shape 103"/>
          <p:cNvSpPr txBox="1"/>
          <p:nvPr>
            <p:ph idx="1" type="body"/>
          </p:nvPr>
        </p:nvSpPr>
        <p:spPr>
          <a:xfrm>
            <a:off x="471900" y="1919075"/>
            <a:ext cx="8222100" cy="960900"/>
          </a:xfrm>
          <a:prstGeom prst="rect">
            <a:avLst/>
          </a:prstGeom>
        </p:spPr>
        <p:txBody>
          <a:bodyPr anchorCtr="0" anchor="t" bIns="91425" lIns="91425" rIns="91425" wrap="square" tIns="91425">
            <a:noAutofit/>
          </a:bodyPr>
          <a:lstStyle/>
          <a:p>
            <a:pPr indent="0" lvl="0" marL="0">
              <a:spcBef>
                <a:spcPts val="0"/>
              </a:spcBef>
              <a:buNone/>
            </a:pPr>
            <a:r>
              <a:rPr lang="en"/>
              <a:t>Information sent by the client = request.</a:t>
            </a:r>
            <a:br>
              <a:rPr lang="en"/>
            </a:br>
            <a:r>
              <a:rPr lang="en"/>
              <a:t>GET /17_http.html HTTP/1.1 - 3 parts</a:t>
            </a:r>
          </a:p>
          <a:p>
            <a:pPr indent="0" lvl="0" marL="0">
              <a:spcBef>
                <a:spcPts val="0"/>
              </a:spcBef>
              <a:buNone/>
            </a:pPr>
            <a:r>
              <a:t/>
            </a:r>
            <a:endParaRPr/>
          </a:p>
          <a:p>
            <a:pPr indent="0" lvl="0" marL="0" rtl="0">
              <a:spcBef>
                <a:spcPts val="0"/>
              </a:spcBef>
              <a:buNone/>
            </a:pPr>
            <a:r>
              <a:t/>
            </a:r>
            <a:endParaRPr/>
          </a:p>
        </p:txBody>
      </p:sp>
      <p:sp>
        <p:nvSpPr>
          <p:cNvPr id="104" name="Shape 104"/>
          <p:cNvSpPr txBox="1"/>
          <p:nvPr/>
        </p:nvSpPr>
        <p:spPr>
          <a:xfrm>
            <a:off x="471900" y="2856175"/>
            <a:ext cx="4302300" cy="20265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800">
                <a:solidFill>
                  <a:schemeClr val="lt2"/>
                </a:solidFill>
                <a:latin typeface="Roboto"/>
                <a:ea typeface="Roboto"/>
                <a:cs typeface="Roboto"/>
                <a:sym typeface="Roboto"/>
              </a:rPr>
              <a:t>1. Method of the request.</a:t>
            </a:r>
            <a:br>
              <a:rPr lang="en" sz="1800">
                <a:solidFill>
                  <a:schemeClr val="lt2"/>
                </a:solidFill>
                <a:latin typeface="Roboto"/>
                <a:ea typeface="Roboto"/>
                <a:cs typeface="Roboto"/>
                <a:sym typeface="Roboto"/>
              </a:rPr>
            </a:br>
            <a:r>
              <a:rPr lang="en" sz="1800">
                <a:solidFill>
                  <a:schemeClr val="lt2"/>
                </a:solidFill>
                <a:latin typeface="Roboto"/>
                <a:ea typeface="Roboto"/>
                <a:cs typeface="Roboto"/>
                <a:sym typeface="Roboto"/>
              </a:rPr>
              <a:t>GET - want to get the specified resource,</a:t>
            </a:r>
            <a:br>
              <a:rPr lang="en" sz="1800">
                <a:solidFill>
                  <a:schemeClr val="lt2"/>
                </a:solidFill>
                <a:latin typeface="Roboto"/>
                <a:ea typeface="Roboto"/>
                <a:cs typeface="Roboto"/>
                <a:sym typeface="Roboto"/>
              </a:rPr>
            </a:br>
            <a:r>
              <a:rPr lang="en" sz="1800">
                <a:solidFill>
                  <a:schemeClr val="lt2"/>
                </a:solidFill>
                <a:latin typeface="Roboto"/>
                <a:ea typeface="Roboto"/>
                <a:cs typeface="Roboto"/>
                <a:sym typeface="Roboto"/>
              </a:rPr>
              <a:t>DELETE - delete a resource,</a:t>
            </a:r>
            <a:br>
              <a:rPr lang="en" sz="1800">
                <a:solidFill>
                  <a:schemeClr val="lt2"/>
                </a:solidFill>
                <a:latin typeface="Roboto"/>
                <a:ea typeface="Roboto"/>
                <a:cs typeface="Roboto"/>
                <a:sym typeface="Roboto"/>
              </a:rPr>
            </a:br>
            <a:r>
              <a:rPr lang="en" sz="1800">
                <a:solidFill>
                  <a:schemeClr val="lt2"/>
                </a:solidFill>
                <a:latin typeface="Roboto"/>
                <a:ea typeface="Roboto"/>
                <a:cs typeface="Roboto"/>
                <a:sym typeface="Roboto"/>
              </a:rPr>
              <a:t>PUT - replace it, </a:t>
            </a:r>
            <a:br>
              <a:rPr lang="en" sz="1800">
                <a:solidFill>
                  <a:schemeClr val="lt2"/>
                </a:solidFill>
                <a:latin typeface="Roboto"/>
                <a:ea typeface="Roboto"/>
                <a:cs typeface="Roboto"/>
                <a:sym typeface="Roboto"/>
              </a:rPr>
            </a:br>
            <a:r>
              <a:rPr lang="en" sz="1800">
                <a:solidFill>
                  <a:schemeClr val="lt2"/>
                </a:solidFill>
                <a:latin typeface="Roboto"/>
                <a:ea typeface="Roboto"/>
                <a:cs typeface="Roboto"/>
                <a:sym typeface="Roboto"/>
              </a:rPr>
              <a:t>POST - send information to it.</a:t>
            </a:r>
          </a:p>
          <a:p>
            <a:pPr indent="0" lvl="0" marL="0">
              <a:spcBef>
                <a:spcPts val="0"/>
              </a:spcBef>
              <a:buNone/>
            </a:pPr>
            <a:r>
              <a:t/>
            </a:r>
            <a:endParaRPr/>
          </a:p>
        </p:txBody>
      </p:sp>
      <p:sp>
        <p:nvSpPr>
          <p:cNvPr id="105" name="Shape 105"/>
          <p:cNvSpPr txBox="1"/>
          <p:nvPr/>
        </p:nvSpPr>
        <p:spPr>
          <a:xfrm>
            <a:off x="5179050" y="2879975"/>
            <a:ext cx="3624900" cy="20028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800">
                <a:solidFill>
                  <a:schemeClr val="lt2"/>
                </a:solidFill>
                <a:latin typeface="Roboto"/>
                <a:ea typeface="Roboto"/>
                <a:cs typeface="Roboto"/>
                <a:sym typeface="Roboto"/>
              </a:rPr>
              <a:t>2. Path of the resource - a resource is simply a file on the server.</a:t>
            </a:r>
          </a:p>
          <a:p>
            <a:pPr indent="0" lvl="0" marL="0" rtl="0">
              <a:lnSpc>
                <a:spcPct val="115000"/>
              </a:lnSpc>
              <a:spcBef>
                <a:spcPts val="0"/>
              </a:spcBef>
              <a:spcAft>
                <a:spcPts val="1600"/>
              </a:spcAft>
              <a:buNone/>
            </a:pPr>
            <a:r>
              <a:rPr lang="en" sz="1800">
                <a:solidFill>
                  <a:schemeClr val="lt2"/>
                </a:solidFill>
                <a:latin typeface="Roboto"/>
                <a:ea typeface="Roboto"/>
                <a:cs typeface="Roboto"/>
                <a:sym typeface="Roboto"/>
              </a:rPr>
              <a:t>3. HTTP/1.1 - version of the HTTP protocol.</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The protocol</a:t>
            </a:r>
          </a:p>
        </p:txBody>
      </p:sp>
      <p:sp>
        <p:nvSpPr>
          <p:cNvPr id="111" name="Shape 111"/>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Server’s response:</a:t>
            </a:r>
            <a:br>
              <a:rPr lang="en"/>
            </a:br>
            <a:r>
              <a:rPr lang="en"/>
              <a:t>HTTP/1.1 200 OK - 2 parts</a:t>
            </a:r>
            <a:br>
              <a:rPr lang="en"/>
            </a:br>
            <a:r>
              <a:rPr lang="en"/>
              <a:t>1. HTTP version</a:t>
            </a:r>
            <a:br>
              <a:rPr lang="en"/>
            </a:br>
            <a:r>
              <a:rPr lang="en"/>
              <a:t>2. Status of the response - three-digit code and human-readable string</a:t>
            </a:r>
          </a:p>
          <a:p>
            <a:pPr indent="0" lvl="0" marL="0">
              <a:spcBef>
                <a:spcPts val="0"/>
              </a:spcBef>
              <a:buNone/>
            </a:pPr>
            <a:r>
              <a:rPr lang="en"/>
              <a:t>Status codes:</a:t>
            </a:r>
            <a:br>
              <a:rPr lang="en"/>
            </a:br>
            <a:r>
              <a:rPr lang="en"/>
              <a:t>- 2xx - request succeeded</a:t>
            </a:r>
            <a:br>
              <a:rPr lang="en"/>
            </a:br>
            <a:r>
              <a:rPr lang="en"/>
              <a:t>- 4xx - something wrong with request</a:t>
            </a:r>
            <a:br>
              <a:rPr lang="en"/>
            </a:br>
            <a:r>
              <a:rPr lang="en"/>
              <a:t>- 5xx - error happened on the server</a:t>
            </a:r>
          </a:p>
          <a:p>
            <a:pPr indent="0" lvl="0" mar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rtl="0">
              <a:spcBef>
                <a:spcPts val="0"/>
              </a:spcBef>
              <a:buNone/>
            </a:pPr>
            <a:r>
              <a:rPr lang="en"/>
              <a:t>The protocol</a:t>
            </a:r>
          </a:p>
        </p:txBody>
      </p:sp>
      <p:sp>
        <p:nvSpPr>
          <p:cNvPr id="117" name="Shape 117"/>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First line of a request or response may be followed by any number of </a:t>
            </a:r>
            <a:r>
              <a:rPr b="1" lang="en"/>
              <a:t>headers</a:t>
            </a:r>
            <a:r>
              <a:rPr lang="en"/>
              <a:t> - “name: value” that specify extra information about the request or response.</a:t>
            </a:r>
          </a:p>
          <a:p>
            <a:pPr indent="0" lvl="0" marL="0">
              <a:spcBef>
                <a:spcPts val="0"/>
              </a:spcBef>
              <a:buNone/>
            </a:pPr>
            <a:r>
              <a:rPr lang="en"/>
              <a:t>After the headers - requests and responses may include a blank line followed by a </a:t>
            </a:r>
            <a:r>
              <a:rPr b="1" lang="en"/>
              <a:t>body</a:t>
            </a:r>
            <a:r>
              <a:rPr lang="en"/>
              <a:t> - data being sent. </a:t>
            </a:r>
          </a:p>
          <a:p>
            <a:pPr indent="0" lvl="0" marL="0">
              <a:spcBef>
                <a:spcPts val="0"/>
              </a:spcBef>
              <a:buNone/>
            </a:pPr>
            <a:r>
              <a:rPr lang="en"/>
              <a:t>GET and DELETE requests don’t send along any data.</a:t>
            </a:r>
          </a:p>
          <a:p>
            <a:pPr indent="0" lvl="0" marL="0">
              <a:spcBef>
                <a:spcPts val="0"/>
              </a:spcBef>
              <a:buNone/>
            </a:pPr>
            <a:r>
              <a:rPr lang="en"/>
              <a:t>PUT and POST requests do.</a:t>
            </a:r>
          </a:p>
          <a:p>
            <a:pPr indent="0" lvl="0" mar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