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E596-BB56-40D6-BA85-4741059899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DB39-49CC-4A63-B2A1-B4DE275A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3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E596-BB56-40D6-BA85-4741059899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DB39-49CC-4A63-B2A1-B4DE275A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E596-BB56-40D6-BA85-4741059899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DB39-49CC-4A63-B2A1-B4DE275A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E596-BB56-40D6-BA85-4741059899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DB39-49CC-4A63-B2A1-B4DE275A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E596-BB56-40D6-BA85-4741059899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DB39-49CC-4A63-B2A1-B4DE275A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3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E596-BB56-40D6-BA85-4741059899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DB39-49CC-4A63-B2A1-B4DE275A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E596-BB56-40D6-BA85-4741059899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DB39-49CC-4A63-B2A1-B4DE275A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4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E596-BB56-40D6-BA85-4741059899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DB39-49CC-4A63-B2A1-B4DE275A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4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E596-BB56-40D6-BA85-4741059899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DB39-49CC-4A63-B2A1-B4DE275A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3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E596-BB56-40D6-BA85-4741059899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DB39-49CC-4A63-B2A1-B4DE275A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9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E596-BB56-40D6-BA85-4741059899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DB39-49CC-4A63-B2A1-B4DE275A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1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E596-BB56-40D6-BA85-4741059899A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DB39-49CC-4A63-B2A1-B4DE275A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0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ctrTitle"/>
          </p:nvPr>
        </p:nvSpPr>
        <p:spPr>
          <a:xfrm>
            <a:off x="138023" y="112145"/>
            <a:ext cx="2777706" cy="457199"/>
          </a:xfrm>
        </p:spPr>
        <p:txBody>
          <a:bodyPr anchor="ctr">
            <a:noAutofit/>
          </a:bodyPr>
          <a:lstStyle/>
          <a:p>
            <a:r>
              <a:rPr lang="th-TH" sz="240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สรุปคำสั่งภาษาไพธอนพื้นฐาน </a:t>
            </a:r>
            <a:endParaRPr lang="en-US" sz="24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60971"/>
              </p:ext>
            </p:extLst>
          </p:nvPr>
        </p:nvGraphicFramePr>
        <p:xfrm>
          <a:off x="301924" y="569344"/>
          <a:ext cx="1544129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129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ชนิดข้อมูล 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Data types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=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3 2 1 0 1 2 3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....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float =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1.5 10.2 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=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"ABCDE123"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58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boolean = True/False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75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 = ['cat','Dog'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,1,2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]</a:t>
                      </a:r>
                      <a:endParaRPr lang="th-TH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l"/>
                      <a:r>
                        <a:rPr lang="th-TH" sz="1400" b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เก็บข้อมูล ต่างประเภท และข้อมูลซ้ำซ้อนกันได้</a:t>
                      </a:r>
                      <a:endParaRPr lang="en-US" sz="1400" b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33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dictionary = {key:value,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key:value 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0119493"/>
                  </a:ext>
                </a:extLst>
              </a:tr>
            </a:tbl>
          </a:graphicData>
        </a:graphic>
      </p:graphicFrame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01737"/>
              </p:ext>
            </p:extLst>
          </p:nvPr>
        </p:nvGraphicFramePr>
        <p:xfrm>
          <a:off x="7643003" y="572315"/>
          <a:ext cx="218248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484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การใช้งาน ลิสท์ 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 Operations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= []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สร้าง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เปล่า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list[i]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= x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เก็บ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ใน ตำแหน่ง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ของ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list[i] 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ข้อมูลตำแหน่งที่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58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list[-1]  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ข้อมูลตำแหน่งท้ายสุด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1 ตัว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75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list[i:j]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ข้อมูลตำแหน่ง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ที่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i-j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33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del list[i]  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ลบข้อมูลตำแหน่งที่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0119493"/>
                  </a:ext>
                </a:extLst>
              </a:tr>
            </a:tbl>
          </a:graphicData>
        </a:graphic>
      </p:graphicFrame>
      <p:graphicFrame>
        <p:nvGraphicFramePr>
          <p:cNvPr id="8" name="ตาราง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0631"/>
              </p:ext>
            </p:extLst>
          </p:nvPr>
        </p:nvGraphicFramePr>
        <p:xfrm>
          <a:off x="1910751" y="569344"/>
          <a:ext cx="2053086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086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ตัวดำเนินการ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ทางตัวเลข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Operators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+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= Addition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-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= 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Subraction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* =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การคูณ 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Multiplication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58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  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=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การหาร ได้ผลเป็น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float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เสมอ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75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**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ยกกำลัง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33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// 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หากตัดเศษทิ้ง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ได้เป็น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011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% 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เศษที่เหลือจากการหาร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Modulus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92269"/>
                  </a:ext>
                </a:extLst>
              </a:tr>
            </a:tbl>
          </a:graphicData>
        </a:graphic>
      </p:graphicFrame>
      <p:graphicFrame>
        <p:nvGraphicFramePr>
          <p:cNvPr id="9" name="ตาราง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77653"/>
              </p:ext>
            </p:extLst>
          </p:nvPr>
        </p:nvGraphicFramePr>
        <p:xfrm>
          <a:off x="4028535" y="569344"/>
          <a:ext cx="1492371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371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ตัวดำเนินการ เปรียบเทียบ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endParaRPr lang="en-US" sz="1400" b="1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Comparison Operators</a:t>
                      </a:r>
                    </a:p>
                    <a:p>
                      <a:pPr algn="l"/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ผลลัพธ์เป็น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True / False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==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เท่ากับ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!=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ไม่เท่ากับ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&gt; 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มากกว่า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58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&lt;  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น้อยกว่า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75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&gt;=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มากกว่าเท่ากับ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33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&lt;=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น้อยกว่าเท่ากับ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0119493"/>
                  </a:ext>
                </a:extLst>
              </a:tr>
            </a:tbl>
          </a:graphicData>
        </a:graphic>
      </p:graphicFrame>
      <p:graphicFrame>
        <p:nvGraphicFramePr>
          <p:cNvPr id="10" name="ตาราง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14669"/>
              </p:ext>
            </p:extLst>
          </p:nvPr>
        </p:nvGraphicFramePr>
        <p:xfrm>
          <a:off x="301924" y="3782443"/>
          <a:ext cx="1293962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962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ตัวดำเนินการ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บูลีน </a:t>
                      </a:r>
                      <a:endParaRPr lang="en-US" sz="1400" b="1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Boolean Operatoes</a:t>
                      </a:r>
                      <a:endParaRPr lang="th-TH" sz="1400" b="1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and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580388"/>
                  </a:ext>
                </a:extLst>
              </a:tr>
            </a:tbl>
          </a:graphicData>
        </a:graphic>
      </p:graphicFrame>
      <p:graphicFrame>
        <p:nvGraphicFramePr>
          <p:cNvPr id="11" name="ตาราง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60138"/>
              </p:ext>
            </p:extLst>
          </p:nvPr>
        </p:nvGraphicFramePr>
        <p:xfrm>
          <a:off x="1690780" y="3782443"/>
          <a:ext cx="3709357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67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  <a:gridCol w="291443">
                  <a:extLst>
                    <a:ext uri="{9D8B030D-6E8A-4147-A177-3AD203B41FA5}">
                      <a16:colId xmlns:a16="http://schemas.microsoft.com/office/drawing/2014/main" val="590061961"/>
                    </a:ext>
                  </a:extLst>
                </a:gridCol>
                <a:gridCol w="646982">
                  <a:extLst>
                    <a:ext uri="{9D8B030D-6E8A-4147-A177-3AD203B41FA5}">
                      <a16:colId xmlns:a16="http://schemas.microsoft.com/office/drawing/2014/main" val="1939704894"/>
                    </a:ext>
                  </a:extLst>
                </a:gridCol>
                <a:gridCol w="552090">
                  <a:extLst>
                    <a:ext uri="{9D8B030D-6E8A-4147-A177-3AD203B41FA5}">
                      <a16:colId xmlns:a16="http://schemas.microsoft.com/office/drawing/2014/main" val="2264769284"/>
                    </a:ext>
                  </a:extLst>
                </a:gridCol>
                <a:gridCol w="517585">
                  <a:extLst>
                    <a:ext uri="{9D8B030D-6E8A-4147-A177-3AD203B41FA5}">
                      <a16:colId xmlns:a16="http://schemas.microsoft.com/office/drawing/2014/main" val="2105819354"/>
                    </a:ext>
                  </a:extLst>
                </a:gridCol>
                <a:gridCol w="526211">
                  <a:extLst>
                    <a:ext uri="{9D8B030D-6E8A-4147-A177-3AD203B41FA5}">
                      <a16:colId xmlns:a16="http://schemas.microsoft.com/office/drawing/2014/main" val="2221324213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2151500556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 and B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 or B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not A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not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B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not(A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and B)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58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750086"/>
                  </a:ext>
                </a:extLst>
              </a:tr>
            </a:tbl>
          </a:graphicData>
        </a:graphic>
      </p:graphicFrame>
      <p:graphicFrame>
        <p:nvGraphicFramePr>
          <p:cNvPr id="13" name="ตาราง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87799"/>
              </p:ext>
            </p:extLst>
          </p:nvPr>
        </p:nvGraphicFramePr>
        <p:xfrm>
          <a:off x="5585604" y="569344"/>
          <a:ext cx="1992701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701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การใช้งาน สตริง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Operations</a:t>
                      </a:r>
                    </a:p>
                    <a:p>
                      <a:pPr algn="l"/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(ตัวอักษรแรก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index=0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)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string[i] 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ตัวอักษรตำแหน่งที่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[-1]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ตัวอักษร 1 ตัวจากหลังสุด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string[i:j]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ตัวอักษรตำแหน่งที่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i-j 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580388"/>
                  </a:ext>
                </a:extLst>
              </a:tr>
            </a:tbl>
          </a:graphicData>
        </a:graphic>
      </p:graphicFrame>
      <p:graphicFrame>
        <p:nvGraphicFramePr>
          <p:cNvPr id="14" name="ตาราง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93897"/>
              </p:ext>
            </p:extLst>
          </p:nvPr>
        </p:nvGraphicFramePr>
        <p:xfrm>
          <a:off x="5585604" y="2540240"/>
          <a:ext cx="1992701" cy="324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701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ตัวอักษรพิเศษ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# comment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"""</a:t>
                      </a:r>
                    </a:p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comment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comment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"""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\n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ขึ้นบรรทัดใหม่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58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\&lt;c&gt;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ถือว่า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&lt;c&gt;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เป็นตัวอักษรไม่ใช่คำสั่ง เช่น </a:t>
                      </a:r>
                      <a:endParaRPr lang="en-US" sz="1400" b="1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print(" \" ")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แสดง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927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print(“*”</a:t>
                      </a:r>
                      <a:r>
                        <a:rPr lang="th-TH" sz="1400" b="1" i="0" u="none" strike="noStrike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i="0" u="none" strike="noStrike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th-TH" sz="1400" b="1" i="0" u="none" strike="noStrike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i="0" u="none" strike="noStrike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end=””)</a:t>
                      </a:r>
                      <a:r>
                        <a:rPr lang="th-TH" sz="1400" b="1" i="0" u="none" strike="noStrike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 </a:t>
                      </a:r>
                    </a:p>
                    <a:p>
                      <a:pPr algn="l"/>
                      <a:r>
                        <a:rPr lang="th-TH" sz="1400" b="0" i="0" u="none" strike="noStrike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ไม่ขึ้นบรรทัดใหม่</a:t>
                      </a:r>
                      <a:endParaRPr lang="en-US" sz="1400" b="0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6898743"/>
                  </a:ext>
                </a:extLst>
              </a:tr>
            </a:tbl>
          </a:graphicData>
        </a:graphic>
      </p:graphicFrame>
      <p:graphicFrame>
        <p:nvGraphicFramePr>
          <p:cNvPr id="15" name="ตาราง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916533"/>
              </p:ext>
            </p:extLst>
          </p:nvPr>
        </p:nvGraphicFramePr>
        <p:xfrm>
          <a:off x="7643003" y="3470024"/>
          <a:ext cx="2182484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484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การใช้งาน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Dictionary Operations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dict = {}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สร้าง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dictionary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เปล่า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dict[k]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= x  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เก็บ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เป็น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value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ของ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key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k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dict[k]  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แสดง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value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ของ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key k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58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del dict[k]  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ลบ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ข้อมูลทั้ง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key:value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ของ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key k 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011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 = {"a":"apple","b":"banana"}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342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ตาราง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889555"/>
              </p:ext>
            </p:extLst>
          </p:nvPr>
        </p:nvGraphicFramePr>
        <p:xfrm>
          <a:off x="281797" y="287643"/>
          <a:ext cx="284458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580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methods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string.upper()  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เปลี่ยนเป็นตัวพิมพ์ใหญ่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string.lower()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เปลี่ยนเป็นตัวพิมพ์เล็ก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string.count(x)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นับครั้งที่พบ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ใน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58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string.find(x) 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ตำแหน่งที่พบ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ตัวแรกใน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75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string.replace(x,y)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แทนค่า 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ด้วย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y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33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string.split(x)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ตัด 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เป็น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ด้วยตัวแบ่ง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011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 =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","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.join(a)  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สร้าง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string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จาก 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item 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ของ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 a 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โดยใช้ 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,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เป็นตัวขั้นแยก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item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ใน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 n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64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string.title()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เปลี่ยนตัวแรกให้เป็นพิมพ์ใหญ่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509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string.len()  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แสดงจำนวนตัวอักษร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03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string.strip()  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ตัดช่องว่างหน้าและหลังออก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4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string.lstrip()  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ตัดช่องว่างข้างหน้าออก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9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string.rstrip()  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ตัดช่องว่างข้างหลังออก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8854581"/>
                  </a:ext>
                </a:extLst>
              </a:tr>
            </a:tbl>
          </a:graphicData>
        </a:graphic>
      </p:graphicFrame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689575"/>
              </p:ext>
            </p:extLst>
          </p:nvPr>
        </p:nvGraphicFramePr>
        <p:xfrm>
          <a:off x="3238522" y="287643"/>
          <a:ext cx="2831352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352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methods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append()	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เพิ่ม ข้อมูลที่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ท้าย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clear()	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ลบทั้งหมดออก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copy()	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สำเนา 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ไปเป็น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ใหม่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= l1.copy()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58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count(x)	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นับจำนวนข้อมูลที่มีค่าตรงกับ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75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extend()	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เพิ่ม 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ด้วย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อื่น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list1.extend(list2)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33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index(x)	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ตำแหน่งที่พบ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ใน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list.index(x)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011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insert(i,"x")	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เพิ่มข้อมูล 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"x"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ในตำแหน่งที่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list1.insert(1,"x")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64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pop(x)	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ดึงข้อมูลตำแหน่ง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x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และลบจาก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 </a:t>
                      </a:r>
                      <a:endParaRPr lang="th-TH" sz="1400" b="1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a = ["cat","doc","fish"]</a:t>
                      </a:r>
                    </a:p>
                    <a:p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b = a.pop(1)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509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remove(x)	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ลบข้อมูลตัวแรก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ที่ตรงกับ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03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reverse()	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ย้อนลำดับใน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4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sort()	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เรียงลำดับใน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92727"/>
                  </a:ext>
                </a:extLst>
              </a:tr>
            </a:tbl>
          </a:graphicData>
        </a:graphic>
      </p:graphicFrame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61990"/>
              </p:ext>
            </p:extLst>
          </p:nvPr>
        </p:nvGraphicFramePr>
        <p:xfrm>
          <a:off x="6182018" y="287643"/>
          <a:ext cx="3171532" cy="44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15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  <a:gridCol w="2292417">
                  <a:extLst>
                    <a:ext uri="{9D8B030D-6E8A-4147-A177-3AD203B41FA5}">
                      <a16:colId xmlns:a16="http://schemas.microsoft.com/office/drawing/2014/main" val="1865553962"/>
                    </a:ext>
                  </a:extLst>
                </a:gridCol>
              </a:tblGrid>
              <a:tr h="238824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Dictionary </a:t>
                      </a:r>
                      <a:r>
                        <a:rPr lang="en-US" sz="1400" b="1" baseline="0" smtClean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methods</a:t>
                      </a:r>
                      <a:endParaRPr lang="en-US" sz="1400" b="1">
                        <a:solidFill>
                          <a:schemeClr val="bg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clear()</a:t>
                      </a:r>
                    </a:p>
                  </a:txBody>
                  <a:tcPr marL="1524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400" b="1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ลบข้อมูลทั้งหมด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copy()</a:t>
                      </a:r>
                    </a:p>
                  </a:txBody>
                  <a:tcPr marL="1524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400" b="1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คัดลอก</a:t>
                      </a:r>
                      <a:r>
                        <a:rPr lang="th-TH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ไป </a:t>
                      </a:r>
                      <a:r>
                        <a:rPr lang="en-US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dict </a:t>
                      </a:r>
                      <a:r>
                        <a:rPr lang="th-TH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ใหม่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get(x)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524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value</a:t>
                      </a:r>
                      <a:r>
                        <a:rPr lang="en-US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ของข้อมูล </a:t>
                      </a:r>
                      <a:r>
                        <a:rPr lang="en-US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key = x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75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items()</a:t>
                      </a:r>
                    </a:p>
                  </a:txBody>
                  <a:tcPr marL="1524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</a:t>
                      </a:r>
                      <a:r>
                        <a:rPr lang="en-US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ของ </a:t>
                      </a:r>
                      <a:r>
                        <a:rPr lang="en-US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tuple </a:t>
                      </a:r>
                      <a:r>
                        <a:rPr lang="th-TH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จาก </a:t>
                      </a:r>
                      <a:r>
                        <a:rPr lang="en-US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key</a:t>
                      </a:r>
                      <a:r>
                        <a:rPr lang="th-TH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และ </a:t>
                      </a:r>
                      <a:r>
                        <a:rPr lang="en-US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value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33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keys()</a:t>
                      </a:r>
                    </a:p>
                  </a:txBody>
                  <a:tcPr marL="1524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 </a:t>
                      </a:r>
                      <a:r>
                        <a:rPr lang="th-TH" sz="1400" b="1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ของ</a:t>
                      </a:r>
                      <a:r>
                        <a:rPr lang="en-US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key 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011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pop(k)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524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400" b="1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ดึงข้อมูล</a:t>
                      </a:r>
                      <a:r>
                        <a:rPr lang="en-US" sz="1400" b="1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ลบ</a:t>
                      </a:r>
                      <a:r>
                        <a:rPr lang="en-US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ข้อมูล </a:t>
                      </a:r>
                      <a:r>
                        <a:rPr lang="en-US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key k </a:t>
                      </a:r>
                      <a:r>
                        <a:rPr lang="th-TH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จาก </a:t>
                      </a:r>
                      <a:r>
                        <a:rPr lang="en-US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dict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64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popitem()</a:t>
                      </a:r>
                    </a:p>
                  </a:txBody>
                  <a:tcPr marL="1524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400" b="1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ดึง</a:t>
                      </a:r>
                      <a:r>
                        <a:rPr lang="th-TH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ลบ ข้อมูล ที่ท้าย </a:t>
                      </a:r>
                      <a:r>
                        <a:rPr lang="en-US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dict 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509252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setdefault(x,y)  </a:t>
                      </a:r>
                      <a:r>
                        <a:rPr lang="th-TH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value </a:t>
                      </a:r>
                      <a:r>
                        <a:rPr lang="th-TH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ของ </a:t>
                      </a:r>
                      <a:r>
                        <a:rPr lang="en-US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key x </a:t>
                      </a:r>
                      <a:r>
                        <a:rPr lang="th-TH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แต่หากไม่พบ ก็ได้ค่า </a:t>
                      </a:r>
                      <a:r>
                        <a:rPr lang="en-US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y</a:t>
                      </a:r>
                      <a:r>
                        <a:rPr lang="th-TH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แทน</a:t>
                      </a:r>
                      <a:endParaRPr lang="en-US" sz="1400" b="1" smtClean="0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524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4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03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update({k:v})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524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400" b="1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เพิ่มข้อมูลท้าย </a:t>
                      </a:r>
                      <a:r>
                        <a:rPr lang="en-US" sz="1400" b="1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Dict</a:t>
                      </a:r>
                      <a:r>
                        <a:rPr lang="en-US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ด้วย </a:t>
                      </a:r>
                      <a:r>
                        <a:rPr lang="en-US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k:v 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4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values()</a:t>
                      </a:r>
                    </a:p>
                  </a:txBody>
                  <a:tcPr marL="1524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list</a:t>
                      </a:r>
                      <a:r>
                        <a:rPr lang="en-US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ของ </a:t>
                      </a:r>
                      <a:r>
                        <a:rPr lang="en-US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value </a:t>
                      </a:r>
                      <a:r>
                        <a:rPr lang="th-TH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จาก </a:t>
                      </a:r>
                      <a:r>
                        <a:rPr lang="en-US" sz="1400" b="1" baseline="0" smtClean="0"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dict 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9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29775"/>
              </p:ext>
            </p:extLst>
          </p:nvPr>
        </p:nvGraphicFramePr>
        <p:xfrm>
          <a:off x="6970136" y="5240643"/>
          <a:ext cx="222561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19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การเรียกใช้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modules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import module</a:t>
                      </a:r>
                    </a:p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module.function()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from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module import *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function()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</a:tbl>
          </a:graphicData>
        </a:graphic>
      </p:graphicFrame>
      <p:graphicFrame>
        <p:nvGraphicFramePr>
          <p:cNvPr id="3" name="ตาราง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91490"/>
              </p:ext>
            </p:extLst>
          </p:nvPr>
        </p:nvGraphicFramePr>
        <p:xfrm>
          <a:off x="405442" y="287643"/>
          <a:ext cx="15009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996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คำสั่งทำงานตาม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เงื่อนไข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Conditional Statement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if &lt;condition&gt;:</a:t>
                      </a:r>
                    </a:p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code</a:t>
                      </a:r>
                    </a:p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else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if &lt;condition&gt;: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code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else if &lt;condition&gt;: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else: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if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&lt;value&gt; in &lt;list&gt;: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&lt;code&gt;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</a:tbl>
          </a:graphicData>
        </a:graphic>
      </p:graphicFrame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33418"/>
              </p:ext>
            </p:extLst>
          </p:nvPr>
        </p:nvGraphicFramePr>
        <p:xfrm>
          <a:off x="2053085" y="287643"/>
          <a:ext cx="2570674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674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คำสั่งทำงานวนรอบ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Loops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while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&lt;condition&gt;: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code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while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True: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code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for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&lt;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ตัวแปร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&gt;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 range(n):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code</a:t>
                      </a:r>
                    </a:p>
                    <a:p>
                      <a:pPr algn="l"/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วนรอบตัวแปรมีค่า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0-n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ในแต่ละรอบ</a:t>
                      </a:r>
                      <a:endParaRPr lang="en-US" sz="1400" b="1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58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for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&lt;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ตัวแปร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&gt;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 range(start,stop,step):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code</a:t>
                      </a:r>
                    </a:p>
                    <a:p>
                      <a:pPr algn="l"/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วนรอบตัวแปรมีค่า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start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ถึง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stop </a:t>
                      </a:r>
                    </a:p>
                    <a:p>
                      <a:pPr algn="l"/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มีค่าเปลี่ยนแปลงตาม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step +-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ในแต่ละรอบ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75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fruits = ["apple", "banana", "cherry"]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en-US" sz="1400" b="1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for x in fruits:</a:t>
                      </a:r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en-US" sz="1400" b="1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  print(x)</a:t>
                      </a:r>
                    </a:p>
                    <a:p>
                      <a:pPr algn="l"/>
                      <a:r>
                        <a:rPr lang="en-US" sz="1400" b="1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x</a:t>
                      </a:r>
                      <a:r>
                        <a:rPr lang="en-US" sz="1400" b="1" i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1" i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มีค่าตาม </a:t>
                      </a:r>
                      <a:r>
                        <a:rPr lang="en-US" sz="1400" b="1" i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list </a:t>
                      </a:r>
                      <a:r>
                        <a:rPr lang="th-TH" sz="1400" b="1" i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ในแต่ละรอบ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33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 = {"a":"apple","b":"banana","c":"cherry"}</a:t>
                      </a:r>
                    </a:p>
                    <a:p>
                      <a:r>
                        <a:rPr lang="en-US" sz="1400" b="1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for x,y in f.items():</a:t>
                      </a:r>
                    </a:p>
                    <a:p>
                      <a:r>
                        <a:rPr lang="en-US" sz="1400" b="1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  print(x)</a:t>
                      </a:r>
                    </a:p>
                    <a:p>
                      <a:r>
                        <a:rPr lang="en-US" sz="1400" b="1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  print(y)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0119493"/>
                  </a:ext>
                </a:extLst>
              </a:tr>
            </a:tbl>
          </a:graphicData>
        </a:graphic>
      </p:graphicFrame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62539"/>
              </p:ext>
            </p:extLst>
          </p:nvPr>
        </p:nvGraphicFramePr>
        <p:xfrm>
          <a:off x="4770406" y="287643"/>
          <a:ext cx="2053086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086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loop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control 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break  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ออกจาก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loop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continue</a:t>
                      </a:r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กลับไปต้น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loop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pass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ไม่ต้องทำอะไร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58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x: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pass </a:t>
                      </a:r>
                    </a:p>
                    <a:p>
                      <a:pPr algn="l"/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ประกาศ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function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ไว้แต่ไม่ต้องทำอะไร ใส่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pass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ให้ครบ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syntax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750086"/>
                  </a:ext>
                </a:extLst>
              </a:tr>
            </a:tbl>
          </a:graphicData>
        </a:graphic>
      </p:graphicFrame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40634"/>
              </p:ext>
            </p:extLst>
          </p:nvPr>
        </p:nvGraphicFramePr>
        <p:xfrm>
          <a:off x="4770406" y="2817004"/>
          <a:ext cx="2053086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086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UDF User Define Function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 fn1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(parameter1,...):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  code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  return data</a:t>
                      </a:r>
                    </a:p>
                    <a:p>
                      <a:pPr algn="l"/>
                      <a:endParaRPr lang="en-US" sz="1400" b="1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call function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fn1(argument1,...)</a:t>
                      </a:r>
                    </a:p>
                    <a:p>
                      <a:pPr algn="l"/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สำหรับ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return function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มีตัวแปรมารอรับค่าการ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return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จาก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fn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= fn1(argument1,...)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0133173"/>
                  </a:ext>
                </a:extLst>
              </a:tr>
            </a:tbl>
          </a:graphicData>
        </a:graphic>
      </p:graphicFrame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13523"/>
              </p:ext>
            </p:extLst>
          </p:nvPr>
        </p:nvGraphicFramePr>
        <p:xfrm>
          <a:off x="405442" y="3056722"/>
          <a:ext cx="150099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996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การตรวจการทำงานว่า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Error </a:t>
                      </a:r>
                      <a:r>
                        <a:rPr lang="th-TH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ไหม แล้วจะให้ทำอย่างไรต่อไป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try: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print(x)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except: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print("error not x")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x=5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try: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 print(x)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except: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print("error not x")</a:t>
                      </a:r>
                    </a:p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else:</a:t>
                      </a:r>
                    </a:p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 print("OK")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</a:tbl>
          </a:graphicData>
        </a:graphic>
      </p:graphicFrame>
      <p:graphicFrame>
        <p:nvGraphicFramePr>
          <p:cNvPr id="8" name="ตาราง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280745"/>
              </p:ext>
            </p:extLst>
          </p:nvPr>
        </p:nvGraphicFramePr>
        <p:xfrm>
          <a:off x="6970137" y="287643"/>
          <a:ext cx="2225620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20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การเรียกใช้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PIP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pip install package/modules</a:t>
                      </a:r>
                    </a:p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ex.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pip install numpy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pip install opencv-python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pip uninstall numpy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94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pip list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v-SE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python -m pip install --upgrade pip</a:t>
                      </a:r>
                      <a:endParaRPr lang="en-US" sz="1400" b="1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721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upgrade all package 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pip freeze &gt; pac.txt </a:t>
                      </a:r>
                    </a:p>
                    <a:p>
                      <a:pPr algn="l"/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pip install -r pac.txt --upgrade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329618"/>
                  </a:ext>
                </a:extLst>
              </a:tr>
            </a:tbl>
          </a:graphicData>
        </a:graphic>
      </p:graphicFrame>
      <p:graphicFrame>
        <p:nvGraphicFramePr>
          <p:cNvPr id="9" name="ตาราง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96331"/>
              </p:ext>
            </p:extLst>
          </p:nvPr>
        </p:nvGraphicFramePr>
        <p:xfrm>
          <a:off x="6970137" y="3427083"/>
          <a:ext cx="2225619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19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run external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program OS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import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os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os.system(command)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os.getcwd()</a:t>
                      </a:r>
                    </a:p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os.makedirs(&lt;path&gt;)</a:t>
                      </a:r>
                    </a:p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os.chdir(&lt;path&gt;)</a:t>
                      </a:r>
                    </a:p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os.listdir(&lt;path&gt;)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7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482301"/>
              </p:ext>
            </p:extLst>
          </p:nvPr>
        </p:nvGraphicFramePr>
        <p:xfrm>
          <a:off x="353676" y="296269"/>
          <a:ext cx="222562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20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Built-in functions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x = 1</a:t>
                      </a:r>
                    </a:p>
                    <a:p>
                      <a:r>
                        <a:rPr lang="es-E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y=2</a:t>
                      </a:r>
                    </a:p>
                    <a:p>
                      <a:r>
                        <a:rPr lang="es-E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print(x, y)</a:t>
                      </a:r>
                      <a:endParaRPr lang="th-TH" sz="1400" b="0" kern="120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แสดงค่า </a:t>
                      </a:r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x</a:t>
                      </a:r>
                      <a:r>
                        <a:rPr lang="en-US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y</a:t>
                      </a:r>
                      <a:endParaRPr lang="es-ES" sz="1400" b="0" kern="120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es-E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print(x, y, sep="|")</a:t>
                      </a:r>
                      <a:endParaRPr lang="en-US" sz="1400" b="0" kern="120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แสดงค่า </a:t>
                      </a:r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x,y</a:t>
                      </a:r>
                      <a:r>
                        <a:rPr lang="en-US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ขั้นระหว่าง </a:t>
                      </a:r>
                      <a:r>
                        <a:rPr lang="en-US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x,y </a:t>
                      </a:r>
                      <a:r>
                        <a:rPr lang="th-TH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ด้วย </a:t>
                      </a:r>
                      <a:r>
                        <a:rPr lang="en-US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sep</a:t>
                      </a:r>
                      <a:endParaRPr lang="es-ES" sz="1400" b="0" kern="120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print('Enter your name:')</a:t>
                      </a:r>
                      <a:r>
                        <a:rPr lang="en-US" sz="1400" b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en-US" sz="1400" b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x = input()</a:t>
                      </a:r>
                      <a:r>
                        <a:rPr lang="en-US" sz="1400" b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en-US" sz="1400" b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print('Hello, ' + x)</a:t>
                      </a:r>
                    </a:p>
                    <a:p>
                      <a:pPr algn="l"/>
                      <a:r>
                        <a:rPr lang="th-TH" sz="1400" b="0" i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รับค่า เก็บที่ </a:t>
                      </a:r>
                      <a:r>
                        <a:rPr lang="en-US" sz="1400" b="0" i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x </a:t>
                      </a:r>
                      <a:r>
                        <a:rPr lang="th-TH" sz="1400" b="0" i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(ข้อมูลที่ได้จะเป็น สตริง)</a:t>
                      </a:r>
                      <a:endParaRPr lang="en-US" sz="1400" b="0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94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mylist = ["apple", "banana", "cherry"]</a:t>
                      </a:r>
                      <a:r>
                        <a:rPr lang="en-US" sz="1400" b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en-US" sz="1400" b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x = len(mylist)</a:t>
                      </a:r>
                    </a:p>
                    <a:p>
                      <a:pPr algn="l"/>
                      <a:r>
                        <a:rPr lang="th-TH" sz="1400" b="0" i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จำนวนสมาชิกใน </a:t>
                      </a:r>
                      <a:r>
                        <a:rPr lang="en-US" sz="1400" b="0" i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mylist</a:t>
                      </a:r>
                      <a:endParaRPr lang="en-US" sz="1400" b="0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m = [5,1,2,4]</a:t>
                      </a:r>
                    </a:p>
                    <a:p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print(min(m))</a:t>
                      </a:r>
                    </a:p>
                    <a:p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print(max(m))</a:t>
                      </a: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721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x = pow(4, 3)</a:t>
                      </a:r>
                    </a:p>
                    <a:p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print(x)</a:t>
                      </a:r>
                    </a:p>
                    <a:p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print(4**3)</a:t>
                      </a:r>
                    </a:p>
                    <a:p>
                      <a:pPr algn="l"/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ค่า ยกกำลัง </a:t>
                      </a:r>
                      <a:endParaRPr lang="en-US" sz="1400" b="0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32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x=-5</a:t>
                      </a:r>
                    </a:p>
                    <a:p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print(abs(x))</a:t>
                      </a:r>
                      <a:endParaRPr lang="en-US" sz="1400" b="0" kern="1200" baseline="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ค่าสัมบูรณ์ </a:t>
                      </a:r>
                      <a:r>
                        <a:rPr lang="en-US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Absolute</a:t>
                      </a:r>
                      <a:endParaRPr lang="en-US" sz="1400" b="0" kern="120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443839"/>
                  </a:ext>
                </a:extLst>
              </a:tr>
            </a:tbl>
          </a:graphicData>
        </a:graphic>
      </p:graphicFrame>
      <p:graphicFrame>
        <p:nvGraphicFramePr>
          <p:cNvPr id="3" name="ตาราง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16907"/>
              </p:ext>
            </p:extLst>
          </p:nvPr>
        </p:nvGraphicFramePr>
        <p:xfrm>
          <a:off x="2717313" y="296269"/>
          <a:ext cx="2363646" cy="487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646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Built-in functions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round(n1,n)</a:t>
                      </a:r>
                    </a:p>
                    <a:p>
                      <a:r>
                        <a:rPr lang="th-TH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ปัดค่า</a:t>
                      </a:r>
                      <a:r>
                        <a:rPr lang="th-TH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n1 </a:t>
                      </a:r>
                      <a:r>
                        <a:rPr lang="th-TH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จำนวนทดศนิยม </a:t>
                      </a:r>
                      <a:r>
                        <a:rPr lang="en-US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n </a:t>
                      </a:r>
                      <a:r>
                        <a:rPr lang="th-TH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หลัก</a:t>
                      </a:r>
                      <a:endParaRPr lang="es-ES" sz="1400" b="0" kern="120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type(x)  </a:t>
                      </a:r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ชนิดข้อมูลของ </a:t>
                      </a:r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94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str(x) </a:t>
                      </a:r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เปลี่ยนค่า </a:t>
                      </a:r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</a:t>
                      </a:r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เป็น สตริง</a:t>
                      </a:r>
                      <a:endParaRPr lang="en-US" sz="1400" b="0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list(x)</a:t>
                      </a:r>
                      <a:r>
                        <a:rPr lang="en-US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เปลี่ยน </a:t>
                      </a:r>
                      <a:r>
                        <a:rPr lang="en-US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x </a:t>
                      </a:r>
                      <a:r>
                        <a:rPr lang="th-TH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เป็น </a:t>
                      </a:r>
                      <a:r>
                        <a:rPr lang="en-US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list</a:t>
                      </a: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721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int(x) </a:t>
                      </a:r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เปลี่ยน </a:t>
                      </a:r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</a:t>
                      </a:r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เป็น </a:t>
                      </a:r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integer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32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float(x)</a:t>
                      </a:r>
                      <a:r>
                        <a:rPr lang="en-US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เปลี่ยน </a:t>
                      </a:r>
                      <a:r>
                        <a:rPr lang="en-US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x </a:t>
                      </a:r>
                      <a:r>
                        <a:rPr lang="th-TH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เป็น </a:t>
                      </a:r>
                      <a:r>
                        <a:rPr lang="en-US" sz="1400" b="0" kern="1200" baseline="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float</a:t>
                      </a:r>
                      <a:endParaRPr lang="en-US" sz="1400" b="0" kern="120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44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a = (1, 2, 3, 4, 5)</a:t>
                      </a:r>
                      <a:r>
                        <a:rPr lang="pt-BR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pt-BR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pt-BR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x = sum(a)</a:t>
                      </a:r>
                      <a:endParaRPr lang="en-US" sz="1400" b="0" kern="120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85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a = ("John", "Charles", "Mike")</a:t>
                      </a:r>
                    </a:p>
                    <a:p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b = ("Jenny", "Christy", "Monica", "Vicky")</a:t>
                      </a:r>
                    </a:p>
                    <a:p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x = zip(a, b)</a:t>
                      </a:r>
                    </a:p>
                    <a:p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print(tuple(x))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157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print out: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(('John', 'Jenny'), ('Charles', 'Christy'), ('Mike', 'Monica'))</a:t>
                      </a:r>
                      <a:endParaRPr lang="en-US" sz="1400" b="0" kern="120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5550684"/>
                  </a:ext>
                </a:extLst>
              </a:tr>
            </a:tbl>
          </a:graphicData>
        </a:graphic>
      </p:graphicFrame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252"/>
              </p:ext>
            </p:extLst>
          </p:nvPr>
        </p:nvGraphicFramePr>
        <p:xfrm>
          <a:off x="5218976" y="296269"/>
          <a:ext cx="2363646" cy="583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646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files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 = open("demofile.txt", "r")</a:t>
                      </a:r>
                      <a: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print(f.read())</a:t>
                      </a:r>
                      <a:endParaRPr lang="es-ES" sz="1400" b="0" kern="120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f.read(5)  </a:t>
                      </a:r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อ่าน 5 ตัวอักษร</a:t>
                      </a:r>
                      <a:endParaRPr lang="en-US" sz="1400" b="0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94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f.readline(n)</a:t>
                      </a:r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อ่านรอบละ 1 บรรทัด หรือ </a:t>
                      </a:r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n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f.close()</a:t>
                      </a:r>
                      <a:r>
                        <a:rPr lang="th-TH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ปิด </a:t>
                      </a:r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file</a:t>
                      </a:r>
                      <a:endParaRPr lang="en-US" sz="1400" b="0" kern="120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721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 = open("demofile.txt", "r")</a:t>
                      </a:r>
                    </a:p>
                    <a:p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for x in f:</a:t>
                      </a:r>
                    </a:p>
                    <a:p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 print(x)</a:t>
                      </a:r>
                    </a:p>
                    <a:p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print </a:t>
                      </a:r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ทุกข้อความ</a:t>
                      </a:r>
                      <a:endParaRPr lang="en-US" sz="1400" b="0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32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 = open("demofile2.txt", "a")</a:t>
                      </a:r>
                      <a: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f.write("Now the file has more content!")</a:t>
                      </a:r>
                      <a: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f.close()</a:t>
                      </a:r>
                      <a: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th-TH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เปิด</a:t>
                      </a:r>
                      <a: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file</a:t>
                      </a:r>
                      <a:r>
                        <a:rPr lang="en-US" sz="140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+ เพิ่มข้อมูล</a:t>
                      </a:r>
                      <a:endParaRPr lang="th-TH" sz="140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 = open("demofile2.txt", "r")</a:t>
                      </a:r>
                      <a: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print(f.read())</a:t>
                      </a:r>
                      <a:endParaRPr lang="en-US" sz="1400" b="0" kern="120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44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 = open("demofile3.txt", "w")</a:t>
                      </a:r>
                      <a: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f.write("Woops! I have deleted the content!")</a:t>
                      </a:r>
                      <a: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f.close()</a:t>
                      </a:r>
                      <a: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th-TH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เปิด</a:t>
                      </a:r>
                      <a: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file</a:t>
                      </a:r>
                      <a:r>
                        <a:rPr lang="en-US" sz="140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140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+ เขียนข้อมูลทับ </a:t>
                      </a:r>
                      <a: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 = open("demofile3.txt", "r")</a:t>
                      </a:r>
                      <a: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/>
                      </a:r>
                      <a:br>
                        <a:rPr lang="en-US" sz="140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</a:br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print(f.read())</a:t>
                      </a:r>
                      <a:endParaRPr lang="en-US" sz="1400" b="0" kern="120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859115"/>
                  </a:ext>
                </a:extLst>
              </a:tr>
            </a:tbl>
          </a:graphicData>
        </a:graphic>
      </p:graphicFrame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2108"/>
              </p:ext>
            </p:extLst>
          </p:nvPr>
        </p:nvGraphicFramePr>
        <p:xfrm>
          <a:off x="7720640" y="296269"/>
          <a:ext cx="1768418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418">
                  <a:extLst>
                    <a:ext uri="{9D8B030D-6E8A-4147-A177-3AD203B41FA5}">
                      <a16:colId xmlns:a16="http://schemas.microsoft.com/office/drawing/2014/main" val="4150025720"/>
                    </a:ext>
                  </a:extLst>
                </a:gridCol>
              </a:tblGrid>
              <a:tr h="238824">
                <a:tc>
                  <a:txBody>
                    <a:bodyPr/>
                    <a:lstStyle/>
                    <a:p>
                      <a:pPr algn="l"/>
                      <a:r>
                        <a:rPr lang="th-TH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การจัดการไฟล์</a:t>
                      </a:r>
                      <a:endParaRPr lang="en-US" sz="1400" b="1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l"/>
                      <a:r>
                        <a:rPr lang="en-US" sz="1400" b="1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file handling</a:t>
                      </a:r>
                      <a:r>
                        <a:rPr lang="en-US" sz="1400" b="1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endParaRPr lang="en-US" sz="1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01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open()</a:t>
                      </a:r>
                      <a:endParaRPr lang="es-ES" sz="1400" b="0" kern="1200" smtClean="0">
                        <a:solidFill>
                          <a:schemeClr val="dk1"/>
                        </a:solidFill>
                        <a:effectLst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7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"r"= read</a:t>
                      </a:r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อ่าน</a:t>
                      </a:r>
                      <a:endParaRPr lang="en-US" sz="1400" b="0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 error </a:t>
                      </a:r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เมื่อไม่พบ</a:t>
                      </a:r>
                      <a:endParaRPr lang="en-US" sz="1400" b="0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l"/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"a"= append</a:t>
                      </a:r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เพิ่ม</a:t>
                      </a:r>
                      <a:endParaRPr lang="en-US" sz="1400" b="0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l"/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"w"= write</a:t>
                      </a:r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เขียน</a:t>
                      </a:r>
                    </a:p>
                    <a:p>
                      <a:pPr algn="l"/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a,w </a:t>
                      </a:r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สร้างใหม่เมื่อไม่พบ</a:t>
                      </a:r>
                      <a:endParaRPr lang="en-US" sz="1400" b="0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l"/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"x"= create </a:t>
                      </a:r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สร้าง</a:t>
                      </a:r>
                    </a:p>
                    <a:p>
                      <a:pPr algn="l"/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error </a:t>
                      </a:r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เมื่อมี </a:t>
                      </a:r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file </a:t>
                      </a:r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อยู่แล้ว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94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file mode</a:t>
                      </a:r>
                    </a:p>
                    <a:p>
                      <a:pPr algn="l"/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"t"= text mode </a:t>
                      </a:r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</a:t>
                      </a:r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Default</a:t>
                      </a:r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)</a:t>
                      </a:r>
                      <a:endParaRPr lang="en-US" sz="1400" b="0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l"/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"b"= binary mode (</a:t>
                      </a:r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ภาพ)</a:t>
                      </a:r>
                      <a:endParaRPr lang="en-US" sz="1400" b="0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52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 = open("demofile.txt")</a:t>
                      </a:r>
                      <a:endParaRPr lang="en-US" sz="1400" b="0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99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 = open("demofile.txt", "rt")</a:t>
                      </a:r>
                      <a:endParaRPr lang="en-US" sz="1400" b="0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253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open </a:t>
                      </a:r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ทั้ง 2 แบบเหมือนกัน </a:t>
                      </a:r>
                      <a:endParaRPr lang="en-US" sz="1400" b="0" baseline="0" smtClean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l"/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Default </a:t>
                      </a:r>
                      <a:r>
                        <a:rPr lang="th-TH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คือ </a:t>
                      </a:r>
                      <a:r>
                        <a:rPr lang="en-US" sz="1400" b="0" baseline="0" smtClean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read text mode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30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95029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1180</Words>
  <Application>Microsoft Office PowerPoint</Application>
  <PresentationFormat>กระดาษ A4 (210x297 มม.)</PresentationFormat>
  <Paragraphs>291</Paragraphs>
  <Slides>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</vt:i4>
      </vt:variant>
    </vt:vector>
  </HeadingPairs>
  <TitlesOfParts>
    <vt:vector size="11" baseType="lpstr">
      <vt:lpstr>Angsana New</vt:lpstr>
      <vt:lpstr>Arial</vt:lpstr>
      <vt:lpstr>Calibri</vt:lpstr>
      <vt:lpstr>Calibri Light</vt:lpstr>
      <vt:lpstr>Cordia New</vt:lpstr>
      <vt:lpstr>TH SarabunPSK</vt:lpstr>
      <vt:lpstr>ธีมของ Office</vt:lpstr>
      <vt:lpstr>สรุปคำสั่งภาษาไพธอนพื้นฐาน 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สรุปคำสั่งภาษาไพธอนพื้นฐาน</dc:title>
  <dc:creator>Surachet</dc:creator>
  <cp:lastModifiedBy>Surachet</cp:lastModifiedBy>
  <cp:revision>32</cp:revision>
  <dcterms:created xsi:type="dcterms:W3CDTF">2023-01-31T11:25:36Z</dcterms:created>
  <dcterms:modified xsi:type="dcterms:W3CDTF">2023-02-01T14:42:07Z</dcterms:modified>
</cp:coreProperties>
</file>