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139" d="100"/>
          <a:sy n="139"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5e6018aa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5e6018aa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55d074f0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55d074f0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5ea555ce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5ea555ce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5e6018aa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5e6018aa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5e6018a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5e6018a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5e6018aa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5e6018a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5e6018aa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5e6018a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wrike.com/agile-guide/agile-development-life-cycle/" TargetMode="External"/><Relationship Id="rId7" Type="http://schemas.openxmlformats.org/officeDocument/2006/relationships/hyperlink" Target="https://www.productplan.com/learn/software-development-lifecycl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lucidchart.com/blog/agile-software-development-life-cycle" TargetMode="External"/><Relationship Id="rId5" Type="http://schemas.openxmlformats.org/officeDocument/2006/relationships/hyperlink" Target="https://www.invensislearning.com/blog/why-do-companies-adopt-agile-methodologies/" TargetMode="External"/><Relationship Id="rId4" Type="http://schemas.openxmlformats.org/officeDocument/2006/relationships/hyperlink" Target="https://www.roberthalf.com/blog/salaries-and-skills/6-basic-sdlc-methodologies-which-one-is-b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Managing Software Development Teams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Alex Lleva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65350" y="588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Development Life Cycle</a:t>
            </a:r>
            <a:endParaRPr/>
          </a:p>
        </p:txBody>
      </p:sp>
      <p:pic>
        <p:nvPicPr>
          <p:cNvPr id="93" name="Google Shape;93;p14"/>
          <p:cNvPicPr preferRelativeResize="0"/>
          <p:nvPr/>
        </p:nvPicPr>
        <p:blipFill rotWithShape="1">
          <a:blip r:embed="rId3">
            <a:alphaModFix/>
          </a:blip>
          <a:srcRect t="-4091" b="1800"/>
          <a:stretch/>
        </p:blipFill>
        <p:spPr>
          <a:xfrm>
            <a:off x="978875" y="1263625"/>
            <a:ext cx="7163526" cy="3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52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Development Lifecycle Models</a:t>
            </a:r>
            <a:endParaRPr/>
          </a:p>
        </p:txBody>
      </p:sp>
      <p:sp>
        <p:nvSpPr>
          <p:cNvPr id="99" name="Google Shape;99;p15"/>
          <p:cNvSpPr txBox="1">
            <a:spLocks noGrp="1"/>
          </p:cNvSpPr>
          <p:nvPr>
            <p:ph type="body" idx="1"/>
          </p:nvPr>
        </p:nvSpPr>
        <p:spPr>
          <a:xfrm>
            <a:off x="727650" y="1201325"/>
            <a:ext cx="7688700" cy="30522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SzPts val="1500"/>
              <a:buChar char="●"/>
            </a:pPr>
            <a:r>
              <a:rPr lang="en" sz="1500" u="sng" dirty="0"/>
              <a:t>Waterfall</a:t>
            </a:r>
            <a:r>
              <a:rPr lang="en" sz="1500" dirty="0"/>
              <a:t> -</a:t>
            </a:r>
            <a:r>
              <a:rPr lang="en" dirty="0"/>
              <a:t> straightforward approach: finish one phase, then move on to the next. No going back.</a:t>
            </a:r>
            <a:endParaRPr sz="1500" u="sng" dirty="0"/>
          </a:p>
          <a:p>
            <a:pPr marL="457200" lvl="0" indent="-323850" algn="l" rtl="0">
              <a:lnSpc>
                <a:spcPct val="150000"/>
              </a:lnSpc>
              <a:spcBef>
                <a:spcPts val="0"/>
              </a:spcBef>
              <a:spcAft>
                <a:spcPts val="0"/>
              </a:spcAft>
              <a:buSzPts val="1500"/>
              <a:buChar char="●"/>
            </a:pPr>
            <a:r>
              <a:rPr lang="en" sz="1500" u="sng" dirty="0"/>
              <a:t>Agile</a:t>
            </a:r>
            <a:r>
              <a:rPr lang="en" sz="1500" dirty="0"/>
              <a:t> -</a:t>
            </a:r>
            <a:r>
              <a:rPr lang="en" dirty="0"/>
              <a:t> produces ongoing release cycles, each featuring small, incremental changes from the previous release</a:t>
            </a:r>
            <a:endParaRPr sz="1500" dirty="0"/>
          </a:p>
        </p:txBody>
      </p:sp>
      <p:pic>
        <p:nvPicPr>
          <p:cNvPr id="100" name="Google Shape;100;p15"/>
          <p:cNvPicPr preferRelativeResize="0"/>
          <p:nvPr/>
        </p:nvPicPr>
        <p:blipFill rotWithShape="1">
          <a:blip r:embed="rId3">
            <a:alphaModFix/>
          </a:blip>
          <a:srcRect r="1390" b="9885"/>
          <a:stretch/>
        </p:blipFill>
        <p:spPr>
          <a:xfrm>
            <a:off x="177975" y="2571750"/>
            <a:ext cx="4394025" cy="2429376"/>
          </a:xfrm>
          <a:prstGeom prst="rect">
            <a:avLst/>
          </a:prstGeom>
          <a:noFill/>
          <a:ln>
            <a:noFill/>
          </a:ln>
        </p:spPr>
      </p:pic>
      <p:pic>
        <p:nvPicPr>
          <p:cNvPr id="101" name="Google Shape;101;p15"/>
          <p:cNvPicPr preferRelativeResize="0"/>
          <p:nvPr/>
        </p:nvPicPr>
        <p:blipFill>
          <a:blip r:embed="rId4">
            <a:alphaModFix/>
          </a:blip>
          <a:stretch>
            <a:fillRect/>
          </a:stretch>
        </p:blipFill>
        <p:spPr>
          <a:xfrm>
            <a:off x="5479600" y="2224675"/>
            <a:ext cx="3428746" cy="2820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636113" y="43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Waterfall Vs. Agile </a:t>
            </a:r>
            <a:endParaRPr/>
          </a:p>
        </p:txBody>
      </p:sp>
      <p:pic>
        <p:nvPicPr>
          <p:cNvPr id="107" name="Google Shape;107;p16"/>
          <p:cNvPicPr preferRelativeResize="0"/>
          <p:nvPr/>
        </p:nvPicPr>
        <p:blipFill>
          <a:blip r:embed="rId3">
            <a:alphaModFix/>
          </a:blip>
          <a:stretch>
            <a:fillRect/>
          </a:stretch>
        </p:blipFill>
        <p:spPr>
          <a:xfrm>
            <a:off x="569525" y="516125"/>
            <a:ext cx="7911025" cy="4511700"/>
          </a:xfrm>
          <a:prstGeom prst="rect">
            <a:avLst/>
          </a:prstGeom>
          <a:noFill/>
          <a:ln>
            <a:noFill/>
          </a:ln>
        </p:spPr>
      </p:pic>
      <p:sp>
        <p:nvSpPr>
          <p:cNvPr id="108" name="Google Shape;108;p16"/>
          <p:cNvSpPr txBox="1"/>
          <p:nvPr/>
        </p:nvSpPr>
        <p:spPr>
          <a:xfrm>
            <a:off x="7136825" y="4858750"/>
            <a:ext cx="1779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Lato"/>
                <a:ea typeface="Lato"/>
                <a:cs typeface="Lato"/>
                <a:sym typeface="Lato"/>
              </a:rPr>
              <a:t>blog.ganttpro.com</a:t>
            </a:r>
            <a:endParaRPr sz="7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89425" y="553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Steps in Agile Methodology</a:t>
            </a:r>
            <a:endParaRPr/>
          </a:p>
        </p:txBody>
      </p:sp>
      <p:sp>
        <p:nvSpPr>
          <p:cNvPr id="114" name="Google Shape;114;p17"/>
          <p:cNvSpPr txBox="1">
            <a:spLocks noGrp="1"/>
          </p:cNvSpPr>
          <p:nvPr>
            <p:ph type="body" idx="1"/>
          </p:nvPr>
        </p:nvSpPr>
        <p:spPr>
          <a:xfrm>
            <a:off x="489425" y="1313650"/>
            <a:ext cx="7766700" cy="236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t>The goal of Agile is to produce shorter development cycles and more frequent product releases. This shorter time frame enables project teams to react to changes in the client’s needs more effectively.</a:t>
            </a:r>
            <a:endParaRPr sz="1400"/>
          </a:p>
          <a:p>
            <a:pPr marL="457200" lvl="0" indent="-317500" algn="l" rtl="0">
              <a:spcBef>
                <a:spcPts val="1200"/>
              </a:spcBef>
              <a:spcAft>
                <a:spcPts val="0"/>
              </a:spcAft>
              <a:buSzPts val="1400"/>
              <a:buAutoNum type="arabicPeriod"/>
            </a:pPr>
            <a:r>
              <a:rPr lang="en" sz="1400"/>
              <a:t>Project planning</a:t>
            </a:r>
            <a:endParaRPr sz="1400"/>
          </a:p>
          <a:p>
            <a:pPr marL="457200" lvl="0" indent="-317500" algn="l" rtl="0">
              <a:spcBef>
                <a:spcPts val="0"/>
              </a:spcBef>
              <a:spcAft>
                <a:spcPts val="0"/>
              </a:spcAft>
              <a:buSzPts val="1400"/>
              <a:buAutoNum type="arabicPeriod"/>
            </a:pPr>
            <a:r>
              <a:rPr lang="en" sz="1400"/>
              <a:t>Product roadmap creation</a:t>
            </a:r>
            <a:endParaRPr sz="1400"/>
          </a:p>
          <a:p>
            <a:pPr marL="457200" lvl="0" indent="-317500" algn="l" rtl="0">
              <a:spcBef>
                <a:spcPts val="0"/>
              </a:spcBef>
              <a:spcAft>
                <a:spcPts val="0"/>
              </a:spcAft>
              <a:buSzPts val="1400"/>
              <a:buAutoNum type="arabicPeriod"/>
            </a:pPr>
            <a:r>
              <a:rPr lang="en" sz="1400"/>
              <a:t>Release planning</a:t>
            </a:r>
            <a:endParaRPr sz="1400"/>
          </a:p>
          <a:p>
            <a:pPr marL="457200" lvl="0" indent="-317500" algn="l" rtl="0">
              <a:spcBef>
                <a:spcPts val="0"/>
              </a:spcBef>
              <a:spcAft>
                <a:spcPts val="0"/>
              </a:spcAft>
              <a:buSzPts val="1400"/>
              <a:buAutoNum type="arabicPeriod"/>
            </a:pPr>
            <a:r>
              <a:rPr lang="en" sz="1400"/>
              <a:t>Sprint planning</a:t>
            </a:r>
            <a:endParaRPr sz="1400"/>
          </a:p>
          <a:p>
            <a:pPr marL="457200" lvl="0" indent="-317500" algn="l" rtl="0">
              <a:spcBef>
                <a:spcPts val="0"/>
              </a:spcBef>
              <a:spcAft>
                <a:spcPts val="0"/>
              </a:spcAft>
              <a:buSzPts val="1400"/>
              <a:buAutoNum type="arabicPeriod"/>
            </a:pPr>
            <a:r>
              <a:rPr lang="en" sz="1400"/>
              <a:t>Daily stand-ups</a:t>
            </a:r>
            <a:endParaRPr sz="1400"/>
          </a:p>
          <a:p>
            <a:pPr marL="457200" lvl="0" indent="-317500" algn="l" rtl="0">
              <a:spcBef>
                <a:spcPts val="0"/>
              </a:spcBef>
              <a:spcAft>
                <a:spcPts val="0"/>
              </a:spcAft>
              <a:buSzPts val="1400"/>
              <a:buAutoNum type="arabicPeriod"/>
            </a:pPr>
            <a:r>
              <a:rPr lang="en" sz="1400"/>
              <a:t>Sprint review and retrospective</a:t>
            </a:r>
            <a:endParaRPr sz="1400"/>
          </a:p>
        </p:txBody>
      </p:sp>
      <p:sp>
        <p:nvSpPr>
          <p:cNvPr id="115" name="Google Shape;115;p17"/>
          <p:cNvSpPr txBox="1"/>
          <p:nvPr/>
        </p:nvSpPr>
        <p:spPr>
          <a:xfrm>
            <a:off x="7846650" y="3994150"/>
            <a:ext cx="996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700">
              <a:latin typeface="Lato"/>
              <a:ea typeface="Lato"/>
              <a:cs typeface="Lato"/>
              <a:sym typeface="Lato"/>
            </a:endParaRPr>
          </a:p>
        </p:txBody>
      </p:sp>
      <p:pic>
        <p:nvPicPr>
          <p:cNvPr id="116" name="Google Shape;116;p17"/>
          <p:cNvPicPr preferRelativeResize="0"/>
          <p:nvPr/>
        </p:nvPicPr>
        <p:blipFill>
          <a:blip r:embed="rId3">
            <a:alphaModFix/>
          </a:blip>
          <a:stretch>
            <a:fillRect/>
          </a:stretch>
        </p:blipFill>
        <p:spPr>
          <a:xfrm>
            <a:off x="3580275" y="1993350"/>
            <a:ext cx="5505400" cy="2758625"/>
          </a:xfrm>
          <a:prstGeom prst="rect">
            <a:avLst/>
          </a:prstGeom>
          <a:noFill/>
          <a:ln>
            <a:noFill/>
          </a:ln>
        </p:spPr>
      </p:pic>
      <p:sp>
        <p:nvSpPr>
          <p:cNvPr id="117" name="Google Shape;117;p17"/>
          <p:cNvSpPr txBox="1"/>
          <p:nvPr/>
        </p:nvSpPr>
        <p:spPr>
          <a:xfrm>
            <a:off x="7615200" y="4605550"/>
            <a:ext cx="1459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Lato"/>
                <a:ea typeface="Lato"/>
                <a:cs typeface="Lato"/>
                <a:sym typeface="Lato"/>
              </a:rPr>
              <a:t>medium.com</a:t>
            </a:r>
            <a:endParaRPr sz="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576400" y="544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Phases of Agile Methodologies</a:t>
            </a:r>
            <a:endParaRPr/>
          </a:p>
        </p:txBody>
      </p:sp>
      <p:sp>
        <p:nvSpPr>
          <p:cNvPr id="123" name="Google Shape;123;p18"/>
          <p:cNvSpPr txBox="1">
            <a:spLocks noGrp="1"/>
          </p:cNvSpPr>
          <p:nvPr>
            <p:ph type="body" idx="1"/>
          </p:nvPr>
        </p:nvSpPr>
        <p:spPr>
          <a:xfrm>
            <a:off x="529775" y="1263625"/>
            <a:ext cx="7688700" cy="34794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AutoNum type="arabicPeriod"/>
            </a:pPr>
            <a:r>
              <a:rPr lang="en" sz="1400" u="sng"/>
              <a:t>Concept</a:t>
            </a:r>
            <a:r>
              <a:rPr lang="en" sz="1400"/>
              <a:t> - Kick off meeting to define scope and prioritize projects</a:t>
            </a:r>
            <a:endParaRPr sz="1400"/>
          </a:p>
          <a:p>
            <a:pPr marL="457200" lvl="0" indent="-317500" algn="l" rtl="0">
              <a:lnSpc>
                <a:spcPct val="115000"/>
              </a:lnSpc>
              <a:spcBef>
                <a:spcPts val="0"/>
              </a:spcBef>
              <a:spcAft>
                <a:spcPts val="0"/>
              </a:spcAft>
              <a:buSzPts val="1400"/>
              <a:buAutoNum type="arabicPeriod"/>
            </a:pPr>
            <a:r>
              <a:rPr lang="en" sz="1400" u="sng"/>
              <a:t>Inception</a:t>
            </a:r>
            <a:r>
              <a:rPr lang="en" sz="1400"/>
              <a:t> - Diagram requirements and initiate the project</a:t>
            </a:r>
            <a:endParaRPr sz="1200"/>
          </a:p>
          <a:p>
            <a:pPr marL="457200" lvl="0" indent="-317500" algn="l" rtl="0">
              <a:lnSpc>
                <a:spcPct val="115000"/>
              </a:lnSpc>
              <a:spcBef>
                <a:spcPts val="0"/>
              </a:spcBef>
              <a:spcAft>
                <a:spcPts val="0"/>
              </a:spcAft>
              <a:buSzPts val="1400"/>
              <a:buAutoNum type="arabicPeriod"/>
            </a:pPr>
            <a:r>
              <a:rPr lang="en" sz="1400" u="sng"/>
              <a:t>Iteration</a:t>
            </a:r>
            <a:r>
              <a:rPr lang="en" sz="1400"/>
              <a:t> - Build the bare functionality of the product</a:t>
            </a:r>
            <a:endParaRPr sz="1400"/>
          </a:p>
          <a:p>
            <a:pPr marL="914400" lvl="1" indent="-304800" algn="l" rtl="0">
              <a:lnSpc>
                <a:spcPct val="100000"/>
              </a:lnSpc>
              <a:spcBef>
                <a:spcPts val="0"/>
              </a:spcBef>
              <a:spcAft>
                <a:spcPts val="0"/>
              </a:spcAft>
              <a:buSzPts val="1200"/>
              <a:buAutoNum type="alphaLcPeriod"/>
            </a:pPr>
            <a:r>
              <a:rPr lang="en" sz="1200"/>
              <a:t>Plan</a:t>
            </a:r>
            <a:endParaRPr sz="1200"/>
          </a:p>
          <a:p>
            <a:pPr marL="914400" lvl="1" indent="-304800" algn="l" rtl="0">
              <a:lnSpc>
                <a:spcPct val="100000"/>
              </a:lnSpc>
              <a:spcBef>
                <a:spcPts val="0"/>
              </a:spcBef>
              <a:spcAft>
                <a:spcPts val="0"/>
              </a:spcAft>
              <a:buSzPts val="1200"/>
              <a:buAutoNum type="alphaLcPeriod"/>
            </a:pPr>
            <a:r>
              <a:rPr lang="en" sz="1200"/>
              <a:t>Develop</a:t>
            </a:r>
            <a:endParaRPr sz="1200"/>
          </a:p>
          <a:p>
            <a:pPr marL="914400" lvl="1" indent="-304800" algn="l" rtl="0">
              <a:lnSpc>
                <a:spcPct val="100000"/>
              </a:lnSpc>
              <a:spcBef>
                <a:spcPts val="0"/>
              </a:spcBef>
              <a:spcAft>
                <a:spcPts val="0"/>
              </a:spcAft>
              <a:buSzPts val="1200"/>
              <a:buAutoNum type="alphaLcPeriod"/>
            </a:pPr>
            <a:r>
              <a:rPr lang="en" sz="1200"/>
              <a:t>Test/QA</a:t>
            </a:r>
            <a:endParaRPr sz="1200"/>
          </a:p>
          <a:p>
            <a:pPr marL="914400" lvl="1" indent="-304800" algn="l" rtl="0">
              <a:lnSpc>
                <a:spcPct val="100000"/>
              </a:lnSpc>
              <a:spcBef>
                <a:spcPts val="0"/>
              </a:spcBef>
              <a:spcAft>
                <a:spcPts val="0"/>
              </a:spcAft>
              <a:buSzPts val="1200"/>
              <a:buAutoNum type="alphaLcPeriod"/>
            </a:pPr>
            <a:r>
              <a:rPr lang="en" sz="1200"/>
              <a:t>Deliver iteration</a:t>
            </a:r>
            <a:endParaRPr sz="1200"/>
          </a:p>
          <a:p>
            <a:pPr marL="914400" lvl="1" indent="-304800" algn="l" rtl="0">
              <a:lnSpc>
                <a:spcPct val="100000"/>
              </a:lnSpc>
              <a:spcBef>
                <a:spcPts val="0"/>
              </a:spcBef>
              <a:spcAft>
                <a:spcPts val="0"/>
              </a:spcAft>
              <a:buSzPts val="1200"/>
              <a:buAutoNum type="alphaLcPeriod"/>
            </a:pPr>
            <a:r>
              <a:rPr lang="en" sz="1200"/>
              <a:t>Incorporate feedback</a:t>
            </a:r>
            <a:endParaRPr sz="1200"/>
          </a:p>
          <a:p>
            <a:pPr marL="457200" lvl="0" indent="-317500" algn="l" rtl="0">
              <a:lnSpc>
                <a:spcPct val="115000"/>
              </a:lnSpc>
              <a:spcBef>
                <a:spcPts val="0"/>
              </a:spcBef>
              <a:spcAft>
                <a:spcPts val="0"/>
              </a:spcAft>
              <a:buSzPts val="1400"/>
              <a:buAutoNum type="arabicPeriod"/>
            </a:pPr>
            <a:r>
              <a:rPr lang="en" sz="1400" u="sng"/>
              <a:t>Release</a:t>
            </a:r>
            <a:r>
              <a:rPr lang="en" sz="1400"/>
              <a:t> -  iteration into production</a:t>
            </a:r>
            <a:endParaRPr sz="1400"/>
          </a:p>
          <a:p>
            <a:pPr marL="914400" lvl="1" indent="-304800" algn="l" rtl="0">
              <a:lnSpc>
                <a:spcPct val="100000"/>
              </a:lnSpc>
              <a:spcBef>
                <a:spcPts val="0"/>
              </a:spcBef>
              <a:spcAft>
                <a:spcPts val="0"/>
              </a:spcAft>
              <a:buSzPts val="1200"/>
              <a:buAutoNum type="alphaLcPeriod"/>
            </a:pPr>
            <a:r>
              <a:rPr lang="en" sz="1200"/>
              <a:t>Test the system</a:t>
            </a:r>
            <a:endParaRPr sz="1200"/>
          </a:p>
          <a:p>
            <a:pPr marL="914400" lvl="1" indent="-304800" algn="l" rtl="0">
              <a:lnSpc>
                <a:spcPct val="100000"/>
              </a:lnSpc>
              <a:spcBef>
                <a:spcPts val="0"/>
              </a:spcBef>
              <a:spcAft>
                <a:spcPts val="0"/>
              </a:spcAft>
              <a:buSzPts val="1200"/>
              <a:buAutoNum type="alphaLcPeriod"/>
            </a:pPr>
            <a:r>
              <a:rPr lang="en" sz="1200"/>
              <a:t>Address any defects</a:t>
            </a:r>
            <a:endParaRPr sz="1200"/>
          </a:p>
          <a:p>
            <a:pPr marL="914400" lvl="1" indent="-304800" algn="l" rtl="0">
              <a:lnSpc>
                <a:spcPct val="100000"/>
              </a:lnSpc>
              <a:spcBef>
                <a:spcPts val="0"/>
              </a:spcBef>
              <a:spcAft>
                <a:spcPts val="0"/>
              </a:spcAft>
              <a:buSzPts val="1200"/>
              <a:buAutoNum type="alphaLcPeriod"/>
            </a:pPr>
            <a:r>
              <a:rPr lang="en" sz="1200"/>
              <a:t>Finalize system and user documentation</a:t>
            </a:r>
            <a:endParaRPr sz="1400"/>
          </a:p>
          <a:p>
            <a:pPr marL="457200" lvl="0" indent="-317500" algn="l" rtl="0">
              <a:lnSpc>
                <a:spcPct val="115000"/>
              </a:lnSpc>
              <a:spcBef>
                <a:spcPts val="0"/>
              </a:spcBef>
              <a:spcAft>
                <a:spcPts val="0"/>
              </a:spcAft>
              <a:buSzPts val="1400"/>
              <a:buAutoNum type="arabicPeriod"/>
            </a:pPr>
            <a:r>
              <a:rPr lang="en" sz="1400" u="sng"/>
              <a:t>Maintenance</a:t>
            </a:r>
            <a:r>
              <a:rPr lang="en" sz="1400"/>
              <a:t> - keep the system running smoothly and resolve any new bugs</a:t>
            </a:r>
            <a:endParaRPr sz="1500"/>
          </a:p>
          <a:p>
            <a:pPr marL="457200" lvl="0" indent="-317500" algn="l" rtl="0">
              <a:lnSpc>
                <a:spcPct val="115000"/>
              </a:lnSpc>
              <a:spcBef>
                <a:spcPts val="0"/>
              </a:spcBef>
              <a:spcAft>
                <a:spcPts val="0"/>
              </a:spcAft>
              <a:buSzPts val="1400"/>
              <a:buAutoNum type="arabicPeriod"/>
            </a:pPr>
            <a:r>
              <a:rPr lang="en" sz="1400" u="sng"/>
              <a:t>Retirement</a:t>
            </a:r>
            <a:r>
              <a:rPr lang="en" sz="1400"/>
              <a:t> - remove the system release from production</a:t>
            </a:r>
            <a:endParaRPr sz="1500"/>
          </a:p>
        </p:txBody>
      </p:sp>
      <p:pic>
        <p:nvPicPr>
          <p:cNvPr id="124" name="Google Shape;124;p18"/>
          <p:cNvPicPr preferRelativeResize="0"/>
          <p:nvPr/>
        </p:nvPicPr>
        <p:blipFill rotWithShape="1">
          <a:blip r:embed="rId3">
            <a:alphaModFix/>
          </a:blip>
          <a:srcRect l="20562" t="1406" r="20686" b="3554"/>
          <a:stretch/>
        </p:blipFill>
        <p:spPr>
          <a:xfrm>
            <a:off x="6278575" y="1119000"/>
            <a:ext cx="2829799" cy="2520601"/>
          </a:xfrm>
          <a:prstGeom prst="rect">
            <a:avLst/>
          </a:prstGeom>
          <a:noFill/>
          <a:ln>
            <a:noFill/>
          </a:ln>
        </p:spPr>
      </p:pic>
      <p:sp>
        <p:nvSpPr>
          <p:cNvPr id="125" name="Google Shape;125;p18"/>
          <p:cNvSpPr txBox="1"/>
          <p:nvPr/>
        </p:nvSpPr>
        <p:spPr>
          <a:xfrm>
            <a:off x="8265100" y="3436475"/>
            <a:ext cx="987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Lato"/>
                <a:ea typeface="Lato"/>
                <a:cs typeface="Lato"/>
                <a:sym typeface="Lato"/>
              </a:rPr>
              <a:t>BPM Microsystems</a:t>
            </a:r>
            <a:endParaRPr sz="3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729450" y="615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31" name="Google Shape;131;p19"/>
          <p:cNvSpPr txBox="1">
            <a:spLocks noGrp="1"/>
          </p:cNvSpPr>
          <p:nvPr>
            <p:ph type="body" idx="1"/>
          </p:nvPr>
        </p:nvSpPr>
        <p:spPr>
          <a:xfrm>
            <a:off x="729450" y="1441600"/>
            <a:ext cx="7688700" cy="32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Using Agile methodologies helps to:</a:t>
            </a:r>
            <a:endParaRPr sz="1500"/>
          </a:p>
          <a:p>
            <a:pPr marL="457200" lvl="0" indent="-323850" algn="l" rtl="0">
              <a:spcBef>
                <a:spcPts val="1200"/>
              </a:spcBef>
              <a:spcAft>
                <a:spcPts val="0"/>
              </a:spcAft>
              <a:buSzPts val="1500"/>
              <a:buChar char="●"/>
            </a:pPr>
            <a:r>
              <a:rPr lang="en" sz="1500"/>
              <a:t>Give the team more control over the project</a:t>
            </a:r>
            <a:endParaRPr sz="1500"/>
          </a:p>
          <a:p>
            <a:pPr marL="457200" lvl="0" indent="-323850" algn="l" rtl="0">
              <a:spcBef>
                <a:spcPts val="0"/>
              </a:spcBef>
              <a:spcAft>
                <a:spcPts val="0"/>
              </a:spcAft>
              <a:buSzPts val="1500"/>
              <a:buChar char="●"/>
            </a:pPr>
            <a:r>
              <a:rPr lang="en" sz="1500"/>
              <a:t>Focus on customers and results</a:t>
            </a:r>
            <a:endParaRPr sz="1500"/>
          </a:p>
          <a:p>
            <a:pPr marL="457200" lvl="0" indent="-323850" algn="l" rtl="0">
              <a:spcBef>
                <a:spcPts val="0"/>
              </a:spcBef>
              <a:spcAft>
                <a:spcPts val="0"/>
              </a:spcAft>
              <a:buSzPts val="1500"/>
              <a:buChar char="●"/>
            </a:pPr>
            <a:r>
              <a:rPr lang="en" sz="1500"/>
              <a:t>Improve project quality</a:t>
            </a:r>
            <a:endParaRPr sz="1500"/>
          </a:p>
          <a:p>
            <a:pPr marL="457200" lvl="0" indent="-323850" algn="l" rtl="0">
              <a:spcBef>
                <a:spcPts val="0"/>
              </a:spcBef>
              <a:spcAft>
                <a:spcPts val="0"/>
              </a:spcAft>
              <a:buSzPts val="1500"/>
              <a:buChar char="●"/>
            </a:pPr>
            <a:r>
              <a:rPr lang="en" sz="1500"/>
              <a:t>Adapt to changes and scalability</a:t>
            </a:r>
            <a:endParaRPr sz="1500"/>
          </a:p>
          <a:p>
            <a:pPr marL="457200" lvl="0" indent="-323850" algn="l" rtl="0">
              <a:spcBef>
                <a:spcPts val="0"/>
              </a:spcBef>
              <a:spcAft>
                <a:spcPts val="0"/>
              </a:spcAft>
              <a:buSzPts val="1500"/>
              <a:buChar char="●"/>
            </a:pPr>
            <a:r>
              <a:rPr lang="en" sz="1500"/>
              <a:t>Offers predictability for project managers</a:t>
            </a:r>
            <a:endParaRPr sz="1500"/>
          </a:p>
          <a:p>
            <a:pPr marL="457200" lvl="0" indent="-323850" algn="l" rtl="0">
              <a:spcBef>
                <a:spcPts val="0"/>
              </a:spcBef>
              <a:spcAft>
                <a:spcPts val="0"/>
              </a:spcAft>
              <a:buSzPts val="1500"/>
              <a:buChar char="●"/>
            </a:pPr>
            <a:r>
              <a:rPr lang="en" sz="1500"/>
              <a:t>Show teams how to use tools to the best of their ability</a:t>
            </a:r>
            <a:endParaRPr sz="1500"/>
          </a:p>
          <a:p>
            <a:pPr marL="457200" lvl="0" indent="-323850" algn="l" rtl="0">
              <a:spcBef>
                <a:spcPts val="0"/>
              </a:spcBef>
              <a:spcAft>
                <a:spcPts val="0"/>
              </a:spcAft>
              <a:buSzPts val="1500"/>
              <a:buChar char="●"/>
            </a:pPr>
            <a:r>
              <a:rPr lang="en" sz="1500"/>
              <a:t>Improve project organization and productivity</a:t>
            </a:r>
            <a:endParaRPr sz="1500"/>
          </a:p>
          <a:p>
            <a:pPr marL="0" lvl="0" indent="0" algn="l" rtl="0">
              <a:spcBef>
                <a:spcPts val="1200"/>
              </a:spcBef>
              <a:spcAft>
                <a:spcPts val="1200"/>
              </a:spcAft>
              <a:buNone/>
            </a:pPr>
            <a:r>
              <a:rPr lang="en" sz="1500"/>
              <a:t>Try using Agile methodologies when you’re developing your next project</a:t>
            </a:r>
            <a:endParaRPr sz="1500"/>
          </a:p>
        </p:txBody>
      </p:sp>
      <p:pic>
        <p:nvPicPr>
          <p:cNvPr id="132" name="Google Shape;132;p19"/>
          <p:cNvPicPr preferRelativeResize="0"/>
          <p:nvPr/>
        </p:nvPicPr>
        <p:blipFill>
          <a:blip r:embed="rId3">
            <a:alphaModFix/>
          </a:blip>
          <a:stretch>
            <a:fillRect/>
          </a:stretch>
        </p:blipFill>
        <p:spPr>
          <a:xfrm>
            <a:off x="5175503" y="713232"/>
            <a:ext cx="3913521" cy="2463643"/>
          </a:xfrm>
          <a:prstGeom prst="rect">
            <a:avLst/>
          </a:prstGeom>
          <a:noFill/>
          <a:ln>
            <a:noFill/>
          </a:ln>
        </p:spPr>
      </p:pic>
      <p:sp>
        <p:nvSpPr>
          <p:cNvPr id="133" name="Google Shape;133;p19"/>
          <p:cNvSpPr txBox="1"/>
          <p:nvPr/>
        </p:nvSpPr>
        <p:spPr>
          <a:xfrm>
            <a:off x="7997725" y="2895400"/>
            <a:ext cx="1041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Lato"/>
                <a:ea typeface="Lato"/>
                <a:cs typeface="Lato"/>
                <a:sym typeface="Lato"/>
              </a:rPr>
              <a:t>Denysys Corporation</a:t>
            </a:r>
            <a:endParaRPr sz="700">
              <a:latin typeface="Lato"/>
              <a:ea typeface="Lato"/>
              <a:cs typeface="Lato"/>
              <a:sym typeface="Lato"/>
            </a:endParaRPr>
          </a:p>
          <a:p>
            <a:pPr marL="0" lvl="0" indent="0" algn="l" rtl="0">
              <a:spcBef>
                <a:spcPts val="0"/>
              </a:spcBef>
              <a:spcAft>
                <a:spcPts val="0"/>
              </a:spcAft>
              <a:buNone/>
            </a:pPr>
            <a:endParaRPr sz="6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39" name="Google Shape;139;p20"/>
          <p:cNvSpPr txBox="1">
            <a:spLocks noGrp="1"/>
          </p:cNvSpPr>
          <p:nvPr>
            <p:ph type="body" idx="1"/>
          </p:nvPr>
        </p:nvSpPr>
        <p:spPr>
          <a:xfrm>
            <a:off x="729450" y="1788650"/>
            <a:ext cx="7688700" cy="2660700"/>
          </a:xfrm>
          <a:prstGeom prst="rect">
            <a:avLst/>
          </a:prstGeom>
        </p:spPr>
        <p:txBody>
          <a:bodyPr spcFirstLastPara="1" wrap="square" lIns="91425" tIns="91425" rIns="91425" bIns="91425" anchor="t" anchorCtr="0">
            <a:normAutofit/>
          </a:bodyPr>
          <a:lstStyle/>
          <a:p>
            <a:pPr marL="457200" lvl="0" indent="-311150" algn="l" rtl="0">
              <a:spcBef>
                <a:spcPts val="1200"/>
              </a:spcBef>
              <a:spcAft>
                <a:spcPts val="0"/>
              </a:spcAft>
              <a:buSzPts val="1300"/>
              <a:buChar char="●"/>
            </a:pPr>
            <a:r>
              <a:rPr lang="en" sz="1100">
                <a:solidFill>
                  <a:srgbClr val="000000"/>
                </a:solidFill>
                <a:latin typeface="Arial"/>
                <a:ea typeface="Arial"/>
                <a:cs typeface="Arial"/>
                <a:sym typeface="Arial"/>
              </a:rPr>
              <a:t>“The Agile Software Development Life Cycle.” </a:t>
            </a:r>
            <a:r>
              <a:rPr lang="en" sz="1100" i="1">
                <a:solidFill>
                  <a:srgbClr val="000000"/>
                </a:solidFill>
                <a:latin typeface="Arial"/>
                <a:ea typeface="Arial"/>
                <a:cs typeface="Arial"/>
                <a:sym typeface="Arial"/>
              </a:rPr>
              <a:t>Wrike Agile Guide</a:t>
            </a:r>
            <a:r>
              <a:rPr lang="en" sz="1100">
                <a:solidFill>
                  <a:srgbClr val="000000"/>
                </a:solidFill>
                <a:latin typeface="Arial"/>
                <a:ea typeface="Arial"/>
                <a:cs typeface="Arial"/>
                <a:sym typeface="Arial"/>
              </a:rPr>
              <a:t>, </a:t>
            </a:r>
            <a:r>
              <a:rPr lang="en" sz="1100" u="sng">
                <a:solidFill>
                  <a:schemeClr val="hlink"/>
                </a:solidFill>
                <a:latin typeface="Arial"/>
                <a:ea typeface="Arial"/>
                <a:cs typeface="Arial"/>
                <a:sym typeface="Arial"/>
                <a:hlinkClick r:id="rId3"/>
              </a:rPr>
              <a:t>https://www.wrike.com/agile-guide/agile-development-life-cycle/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311150" algn="l" rtl="0">
              <a:spcBef>
                <a:spcPts val="0"/>
              </a:spcBef>
              <a:spcAft>
                <a:spcPts val="0"/>
              </a:spcAft>
              <a:buSzPts val="1300"/>
              <a:buChar char="●"/>
            </a:pPr>
            <a:r>
              <a:rPr lang="en" sz="1100">
                <a:solidFill>
                  <a:srgbClr val="000000"/>
                </a:solidFill>
                <a:latin typeface="Arial"/>
                <a:ea typeface="Arial"/>
                <a:cs typeface="Arial"/>
                <a:sym typeface="Arial"/>
              </a:rPr>
              <a:t>Half, Robert. “6 Basic SDLC Methodologies: Which One Is Best?” </a:t>
            </a:r>
            <a:r>
              <a:rPr lang="en" sz="1100" i="1">
                <a:solidFill>
                  <a:srgbClr val="000000"/>
                </a:solidFill>
                <a:latin typeface="Arial"/>
                <a:ea typeface="Arial"/>
                <a:cs typeface="Arial"/>
                <a:sym typeface="Arial"/>
              </a:rPr>
              <a:t>6 Basic SDLC Methodologies | Robert Half</a:t>
            </a:r>
            <a:r>
              <a:rPr lang="en" sz="1100">
                <a:solidFill>
                  <a:srgbClr val="000000"/>
                </a:solidFill>
                <a:latin typeface="Arial"/>
                <a:ea typeface="Arial"/>
                <a:cs typeface="Arial"/>
                <a:sym typeface="Arial"/>
              </a:rPr>
              <a:t>, 23 Nov. 2021, </a:t>
            </a:r>
            <a:r>
              <a:rPr lang="en" sz="1100" u="sng">
                <a:solidFill>
                  <a:schemeClr val="hlink"/>
                </a:solidFill>
                <a:latin typeface="Arial"/>
                <a:ea typeface="Arial"/>
                <a:cs typeface="Arial"/>
                <a:sym typeface="Arial"/>
                <a:hlinkClick r:id="rId4"/>
              </a:rPr>
              <a:t>https://www.roberthalf.com/blog/salaries-and-skills/6-basic-sdlc-methodologies-which-one-is-best</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311150" algn="l" rtl="0">
              <a:spcBef>
                <a:spcPts val="0"/>
              </a:spcBef>
              <a:spcAft>
                <a:spcPts val="0"/>
              </a:spcAft>
              <a:buSzPts val="1300"/>
              <a:buChar char="●"/>
            </a:pPr>
            <a:r>
              <a:rPr lang="en" sz="1100">
                <a:solidFill>
                  <a:srgbClr val="000000"/>
                </a:solidFill>
                <a:latin typeface="Arial"/>
                <a:ea typeface="Arial"/>
                <a:cs typeface="Arial"/>
                <a:sym typeface="Arial"/>
              </a:rPr>
              <a:t>Keita, Billie. “Top 5 Reasons Why Organizations Are Adopting Agile Methodologies.” </a:t>
            </a:r>
            <a:r>
              <a:rPr lang="en" sz="1100" i="1">
                <a:solidFill>
                  <a:srgbClr val="000000"/>
                </a:solidFill>
                <a:latin typeface="Arial"/>
                <a:ea typeface="Arial"/>
                <a:cs typeface="Arial"/>
                <a:sym typeface="Arial"/>
              </a:rPr>
              <a:t>Invensis Learning Blog</a:t>
            </a:r>
            <a:r>
              <a:rPr lang="en" sz="1100">
                <a:solidFill>
                  <a:srgbClr val="000000"/>
                </a:solidFill>
                <a:latin typeface="Arial"/>
                <a:ea typeface="Arial"/>
                <a:cs typeface="Arial"/>
                <a:sym typeface="Arial"/>
              </a:rPr>
              <a:t>, 3 Nov. 2020, </a:t>
            </a:r>
            <a:r>
              <a:rPr lang="en" sz="1100" u="sng">
                <a:solidFill>
                  <a:schemeClr val="hlink"/>
                </a:solidFill>
                <a:latin typeface="Arial"/>
                <a:ea typeface="Arial"/>
                <a:cs typeface="Arial"/>
                <a:sym typeface="Arial"/>
                <a:hlinkClick r:id="rId5"/>
              </a:rPr>
              <a:t>https://www.invensislearning.com/blog/why-do-companies-adopt-agile-methodologies/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311150" algn="l" rtl="0">
              <a:spcBef>
                <a:spcPts val="0"/>
              </a:spcBef>
              <a:spcAft>
                <a:spcPts val="0"/>
              </a:spcAft>
              <a:buSzPts val="1300"/>
              <a:buChar char="●"/>
            </a:pPr>
            <a:r>
              <a:rPr lang="en" sz="1100">
                <a:solidFill>
                  <a:srgbClr val="000000"/>
                </a:solidFill>
                <a:latin typeface="Arial"/>
                <a:ea typeface="Arial"/>
                <a:cs typeface="Arial"/>
                <a:sym typeface="Arial"/>
              </a:rPr>
              <a:t>“The Stages of the Agile Software Development Life Cycle.” </a:t>
            </a:r>
            <a:r>
              <a:rPr lang="en" sz="1100" i="1">
                <a:solidFill>
                  <a:srgbClr val="000000"/>
                </a:solidFill>
                <a:latin typeface="Arial"/>
                <a:ea typeface="Arial"/>
                <a:cs typeface="Arial"/>
                <a:sym typeface="Arial"/>
              </a:rPr>
              <a:t>Lucidchart Blog</a:t>
            </a:r>
            <a:r>
              <a:rPr lang="en" sz="1100">
                <a:solidFill>
                  <a:srgbClr val="000000"/>
                </a:solidFill>
                <a:latin typeface="Arial"/>
                <a:ea typeface="Arial"/>
                <a:cs typeface="Arial"/>
                <a:sym typeface="Arial"/>
              </a:rPr>
              <a:t>, 10 Aug. 2018, </a:t>
            </a:r>
            <a:r>
              <a:rPr lang="en" sz="1100" u="sng">
                <a:solidFill>
                  <a:schemeClr val="hlink"/>
                </a:solidFill>
                <a:latin typeface="Arial"/>
                <a:ea typeface="Arial"/>
                <a:cs typeface="Arial"/>
                <a:sym typeface="Arial"/>
                <a:hlinkClick r:id="rId6"/>
              </a:rPr>
              <a:t>https://www.lucidchart.com/blog/agile-software-development-life-cycle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311150" algn="l" rtl="0">
              <a:spcBef>
                <a:spcPts val="0"/>
              </a:spcBef>
              <a:spcAft>
                <a:spcPts val="0"/>
              </a:spcAft>
              <a:buSzPts val="1300"/>
              <a:buChar char="●"/>
            </a:pPr>
            <a:r>
              <a:rPr lang="en" sz="1100">
                <a:solidFill>
                  <a:srgbClr val="000000"/>
                </a:solidFill>
                <a:latin typeface="Arial"/>
                <a:ea typeface="Arial"/>
                <a:cs typeface="Arial"/>
                <a:sym typeface="Arial"/>
              </a:rPr>
              <a:t>“What Is the Software Development Lifecycle?” </a:t>
            </a:r>
            <a:r>
              <a:rPr lang="en" sz="1100" i="1">
                <a:solidFill>
                  <a:srgbClr val="000000"/>
                </a:solidFill>
                <a:latin typeface="Arial"/>
                <a:ea typeface="Arial"/>
                <a:cs typeface="Arial"/>
                <a:sym typeface="Arial"/>
              </a:rPr>
              <a:t>ProductPlan</a:t>
            </a:r>
            <a:r>
              <a:rPr lang="en" sz="1100">
                <a:solidFill>
                  <a:srgbClr val="000000"/>
                </a:solidFill>
                <a:latin typeface="Arial"/>
                <a:ea typeface="Arial"/>
                <a:cs typeface="Arial"/>
                <a:sym typeface="Arial"/>
              </a:rPr>
              <a:t>, 12 Aug. 2021, </a:t>
            </a:r>
            <a:r>
              <a:rPr lang="en" sz="1100" u="sng">
                <a:solidFill>
                  <a:schemeClr val="hlink"/>
                </a:solidFill>
                <a:latin typeface="Arial"/>
                <a:ea typeface="Arial"/>
                <a:cs typeface="Arial"/>
                <a:sym typeface="Arial"/>
                <a:hlinkClick r:id="rId7"/>
              </a:rPr>
              <a:t>https://www.productplan.com/learn/software-development-lifecycle/</a:t>
            </a:r>
            <a:r>
              <a:rPr lang="en" sz="1100">
                <a:solidFill>
                  <a:srgbClr val="0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Macintosh PowerPoint</Application>
  <PresentationFormat>On-screen Show (16:9)</PresentationFormat>
  <Paragraphs>50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Streamline</vt:lpstr>
      <vt:lpstr>Managing Software Development Teams</vt:lpstr>
      <vt:lpstr>Software Development Life Cycle</vt:lpstr>
      <vt:lpstr>Software Development Lifecycle Models</vt:lpstr>
      <vt:lpstr>Waterfall Vs. Agile </vt:lpstr>
      <vt:lpstr>6 Steps in Agile Methodology</vt:lpstr>
      <vt:lpstr>Phases of Agile Methodologies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Software Development Teams</dc:title>
  <cp:lastModifiedBy>Lleva, Alexander</cp:lastModifiedBy>
  <cp:revision>2</cp:revision>
  <dcterms:modified xsi:type="dcterms:W3CDTF">2022-03-26T21:11:58Z</dcterms:modified>
</cp:coreProperties>
</file>