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7" r:id="rId2"/>
    <p:sldId id="297" r:id="rId3"/>
    <p:sldId id="716" r:id="rId4"/>
    <p:sldId id="719" r:id="rId5"/>
    <p:sldId id="348" r:id="rId6"/>
    <p:sldId id="362" r:id="rId7"/>
    <p:sldId id="363" r:id="rId8"/>
    <p:sldId id="349" r:id="rId9"/>
    <p:sldId id="350" r:id="rId10"/>
    <p:sldId id="351" r:id="rId11"/>
    <p:sldId id="289" r:id="rId12"/>
    <p:sldId id="718" r:id="rId13"/>
    <p:sldId id="352" r:id="rId14"/>
    <p:sldId id="717" r:id="rId15"/>
    <p:sldId id="383" r:id="rId16"/>
    <p:sldId id="308" r:id="rId17"/>
    <p:sldId id="355" r:id="rId18"/>
    <p:sldId id="356" r:id="rId19"/>
    <p:sldId id="720" r:id="rId20"/>
    <p:sldId id="343" r:id="rId21"/>
    <p:sldId id="721" r:id="rId22"/>
    <p:sldId id="722" r:id="rId23"/>
    <p:sldId id="346" r:id="rId24"/>
    <p:sldId id="724" r:id="rId25"/>
    <p:sldId id="317" r:id="rId26"/>
    <p:sldId id="725" r:id="rId27"/>
    <p:sldId id="726" r:id="rId28"/>
    <p:sldId id="357" r:id="rId29"/>
    <p:sldId id="727" r:id="rId30"/>
    <p:sldId id="358" r:id="rId31"/>
    <p:sldId id="385" r:id="rId32"/>
    <p:sldId id="729" r:id="rId33"/>
    <p:sldId id="728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F83"/>
    <a:srgbClr val="0432FF"/>
    <a:srgbClr val="B0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/>
    <p:restoredTop sz="91667"/>
  </p:normalViewPr>
  <p:slideViewPr>
    <p:cSldViewPr snapToGrid="0" snapToObjects="1">
      <p:cViewPr varScale="1">
        <p:scale>
          <a:sx n="115" d="100"/>
          <a:sy n="115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4F84-7137-CD46-9696-BE5156FA3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0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5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7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9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9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9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5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0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0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5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1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4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1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6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43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8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6242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345028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3830966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4E7F-E57E-DF41-A6D9-25A2B9FB1FE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1497"/>
            <a:ext cx="8013192" cy="1814322"/>
          </a:xfrm>
        </p:spPr>
        <p:txBody>
          <a:bodyPr>
            <a:normAutofit fontScale="90000"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 dirty="0"/>
              <a:t>Lecture 3</a:t>
            </a:r>
            <a:br>
              <a:rPr lang="en-US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6612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A0E6C-11FD-FA44-8B23-62149BC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indexing: reducing matrices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4D112-7469-3545-8067-18618071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060335"/>
            <a:ext cx="5456382" cy="545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6465A5-EB25-EF48-9F3B-43A16196DEF3}"/>
              </a:ext>
            </a:extLst>
          </p:cNvPr>
          <p:cNvSpPr txBox="1"/>
          <p:nvPr/>
        </p:nvSpPr>
        <p:spPr>
          <a:xfrm>
            <a:off x="512618" y="2869032"/>
            <a:ext cx="455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remove elements from a matrix by setting it as empty</a:t>
            </a:r>
          </a:p>
        </p:txBody>
      </p:sp>
    </p:spTree>
    <p:extLst>
      <p:ext uri="{BB962C8B-B14F-4D97-AF65-F5344CB8AC3E}">
        <p14:creationId xmlns:p14="http://schemas.microsoft.com/office/powerpoint/2010/main" val="5092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86C2C-FADD-3E49-B07A-B288A4BB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indexing: expanding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1B2B8-781B-1A41-B4F7-1E5F5A645FA6}"/>
              </a:ext>
            </a:extLst>
          </p:cNvPr>
          <p:cNvSpPr txBox="1"/>
          <p:nvPr/>
        </p:nvSpPr>
        <p:spPr>
          <a:xfrm>
            <a:off x="685205" y="2388588"/>
            <a:ext cx="4828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add one or more elements to a matrix by placing them outside of the existing row and column index boundaries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154D2B-410B-5A4B-8D4D-0C2513CD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29" y="1573914"/>
            <a:ext cx="3703066" cy="4371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0BEEF-71F8-CB48-86CD-75E14D2B902F}"/>
              </a:ext>
            </a:extLst>
          </p:cNvPr>
          <p:cNvSpPr txBox="1"/>
          <p:nvPr/>
        </p:nvSpPr>
        <p:spPr>
          <a:xfrm>
            <a:off x="5050687" y="3687012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4"/>
                </a:solidFill>
              </a:rPr>
              <a:t>MATLAB pads matrices with zeros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EA9E05E-EDC8-0647-8194-53DCEF55A42D}"/>
              </a:ext>
            </a:extLst>
          </p:cNvPr>
          <p:cNvSpPr/>
          <p:nvPr/>
        </p:nvSpPr>
        <p:spPr>
          <a:xfrm flipH="1">
            <a:off x="6564758" y="5060990"/>
            <a:ext cx="1905486" cy="681905"/>
          </a:xfrm>
          <a:custGeom>
            <a:avLst/>
            <a:gdLst>
              <a:gd name="connsiteX0" fmla="*/ 588935 w 723191"/>
              <a:gd name="connsiteY0" fmla="*/ 0 h 1718517"/>
              <a:gd name="connsiteX1" fmla="*/ 681925 w 723191"/>
              <a:gd name="connsiteY1" fmla="*/ 1580827 h 1718517"/>
              <a:gd name="connsiteX2" fmla="*/ 0 w 723191"/>
              <a:gd name="connsiteY2" fmla="*/ 1534332 h 171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191" h="1718517">
                <a:moveTo>
                  <a:pt x="588935" y="0"/>
                </a:moveTo>
                <a:cubicBezTo>
                  <a:pt x="684508" y="662552"/>
                  <a:pt x="780081" y="1325105"/>
                  <a:pt x="681925" y="1580827"/>
                </a:cubicBezTo>
                <a:cubicBezTo>
                  <a:pt x="583769" y="1836549"/>
                  <a:pt x="291884" y="1685440"/>
                  <a:pt x="0" y="1534332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0DA822-DBE1-1B45-B8BD-C3399C9E5AA2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0" y="2354251"/>
            <a:ext cx="12103058" cy="109778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EB671-1783-6044-BD54-FB23CD4A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012" y="3724991"/>
            <a:ext cx="6603860" cy="250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2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F183E-DEA2-D741-A359-440A4CC3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matrix rows and columns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multiple rows and columns simultaneously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elements to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elements from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Changing specific elements of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02BF-418C-6847-B874-85D776B098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 and modification (lecture3_liveEx1.m)</a:t>
            </a:r>
          </a:p>
        </p:txBody>
      </p:sp>
    </p:spTree>
    <p:extLst>
      <p:ext uri="{BB962C8B-B14F-4D97-AF65-F5344CB8AC3E}">
        <p14:creationId xmlns:p14="http://schemas.microsoft.com/office/powerpoint/2010/main" val="265034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6D6F6A-4572-2B41-995A-B7022E2552F5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/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028337" cy="456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F6CB6-1134-214C-96A5-E11BFB3CCDE7}"/>
              </a:ext>
            </a:extLst>
          </p:cNvPr>
          <p:cNvSpPr/>
          <p:nvPr/>
        </p:nvSpPr>
        <p:spPr>
          <a:xfrm>
            <a:off x="88941" y="2811620"/>
            <a:ext cx="11028337" cy="456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767B7-551F-864F-A479-BA6429726F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variable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3061A-4205-BB4F-9812-83C40B0F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33349"/>
              </p:ext>
            </p:extLst>
          </p:nvPr>
        </p:nvGraphicFramePr>
        <p:xfrm>
          <a:off x="2013857" y="1209386"/>
          <a:ext cx="7332121" cy="140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207">
                  <a:extLst>
                    <a:ext uri="{9D8B030D-6E8A-4147-A177-3AD203B41FA5}">
                      <a16:colId xmlns:a16="http://schemas.microsoft.com/office/drawing/2014/main" val="933254047"/>
                    </a:ext>
                  </a:extLst>
                </a:gridCol>
                <a:gridCol w="5161914">
                  <a:extLst>
                    <a:ext uri="{9D8B030D-6E8A-4147-A177-3AD203B41FA5}">
                      <a16:colId xmlns:a16="http://schemas.microsoft.com/office/drawing/2014/main" val="214773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logical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Variable class AND function to Convert double values to </a:t>
                      </a:r>
                      <a:r>
                        <a:rPr lang="en-US" sz="2000" dirty="0" err="1">
                          <a:effectLst/>
                        </a:rPr>
                        <a:t>logicals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63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Logical 1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97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Logical 0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62970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3807B86-DCAA-5749-8897-F9DF276A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2335469"/>
            <a:ext cx="8110134" cy="3809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MATLAB has a </a:t>
            </a:r>
            <a:r>
              <a:rPr lang="en-US" dirty="0">
                <a:latin typeface="Courier" pitchFamily="2" charset="0"/>
              </a:rPr>
              <a:t>logical</a:t>
            </a:r>
            <a:r>
              <a:rPr lang="en-US" dirty="0"/>
              <a:t> variable class with values of </a:t>
            </a:r>
            <a:r>
              <a:rPr lang="en-US" b="1" dirty="0">
                <a:latin typeface="Courier" pitchFamily="2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" pitchFamily="2" charset="0"/>
              </a:rPr>
              <a:t>false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referred to as Boolean conditions</a:t>
            </a:r>
          </a:p>
          <a:p>
            <a:r>
              <a:rPr lang="en-US" dirty="0"/>
              <a:t>Notice although </a:t>
            </a: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b</a:t>
            </a:r>
            <a:r>
              <a:rPr lang="en-US" dirty="0"/>
              <a:t> were set as true and false, their values appear as 1’s and 0’s, and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r>
              <a:rPr lang="en-US" dirty="0"/>
              <a:t> class is logical: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F312A-3146-9142-9EA0-4D88C4DD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469" y="1209386"/>
            <a:ext cx="1894743" cy="5653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8564A-EEF5-484B-8967-89C0F84D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34"/>
          <a:stretch/>
        </p:blipFill>
        <p:spPr>
          <a:xfrm>
            <a:off x="3300525" y="5342075"/>
            <a:ext cx="4758783" cy="1429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8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37C90-F051-DD46-82F0-9785828D1B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and relational operators and functions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4F0B59-C25C-E84E-B45C-D044409F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8558"/>
              </p:ext>
            </p:extLst>
          </p:nvPr>
        </p:nvGraphicFramePr>
        <p:xfrm>
          <a:off x="2232934" y="3131973"/>
          <a:ext cx="772613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28">
                  <a:extLst>
                    <a:ext uri="{9D8B030D-6E8A-4147-A177-3AD203B41FA5}">
                      <a16:colId xmlns:a16="http://schemas.microsoft.com/office/drawing/2014/main" val="1797765052"/>
                    </a:ext>
                  </a:extLst>
                </a:gridCol>
                <a:gridCol w="5439303">
                  <a:extLst>
                    <a:ext uri="{9D8B030D-6E8A-4147-A177-3AD203B41FA5}">
                      <a16:colId xmlns:a16="http://schemas.microsoft.com/office/drawing/2014/main" val="393305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Relational operator: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~=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not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3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less than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&lt;=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less than or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greater than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9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&gt;=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greater than or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24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22561-3610-2E44-8D8E-2251EA03387C}"/>
              </a:ext>
            </a:extLst>
          </p:cNvPr>
          <p:cNvSpPr txBox="1"/>
          <p:nvPr/>
        </p:nvSpPr>
        <p:spPr>
          <a:xfrm>
            <a:off x="1180177" y="5612999"/>
            <a:ext cx="983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***Note that a single = denotes variable assignment and never tests for equality!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9F77B-813D-F147-9EAE-523B5B7A2B1D}"/>
              </a:ext>
            </a:extLst>
          </p:cNvPr>
          <p:cNvSpPr txBox="1"/>
          <p:nvPr/>
        </p:nvSpPr>
        <p:spPr>
          <a:xfrm>
            <a:off x="860612" y="1643392"/>
            <a:ext cx="10818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Relational operators </a:t>
            </a:r>
            <a:r>
              <a:rPr lang="en-US" sz="2800" dirty="0"/>
              <a:t>compare the elements in two arrays. The result of a relational comparison is a logical array indicating the locations where the relation is true (1), or false (0)</a:t>
            </a:r>
          </a:p>
        </p:txBody>
      </p:sp>
    </p:spTree>
    <p:extLst>
      <p:ext uri="{BB962C8B-B14F-4D97-AF65-F5344CB8AC3E}">
        <p14:creationId xmlns:p14="http://schemas.microsoft.com/office/powerpoint/2010/main" val="318630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for evaluating 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DFA1-C0CF-9E4C-8232-640B4D5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942110"/>
            <a:ext cx="4024994" cy="6257626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Comparing scalars to other scalars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Comparing scalars to a matrix: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966411-330C-E440-909C-1F69DA21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35" y="3875725"/>
            <a:ext cx="3641870" cy="2627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2C7C7-DFDA-5840-8E10-F092B924F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35" b="46833"/>
          <a:stretch/>
        </p:blipFill>
        <p:spPr>
          <a:xfrm>
            <a:off x="4522826" y="1120131"/>
            <a:ext cx="2117089" cy="2312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747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for evaluating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A7A98-0ED6-2B46-9CB6-AFC13F47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66" y="2553704"/>
            <a:ext cx="5899872" cy="264420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Comparing matrices to matrices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D31B1-161B-DE45-AFED-2377AC91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85" y="937078"/>
            <a:ext cx="4775200" cy="570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52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1D88F-7AD5-6D4A-BD53-953CCB73049F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80384" y="2813361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1D104-AB38-4F46-81ED-640CCA01CF1C}"/>
              </a:ext>
            </a:extLst>
          </p:cNvPr>
          <p:cNvSpPr/>
          <p:nvPr/>
        </p:nvSpPr>
        <p:spPr>
          <a:xfrm>
            <a:off x="80385" y="1869988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A91DF-6C3A-F546-8E74-502F0024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59" y="3477394"/>
            <a:ext cx="3126139" cy="3022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6FB51-3232-5A4C-B8A5-020372D6DD57}"/>
              </a:ext>
            </a:extLst>
          </p:cNvPr>
          <p:cNvSpPr txBox="1"/>
          <p:nvPr/>
        </p:nvSpPr>
        <p:spPr>
          <a:xfrm>
            <a:off x="6903307" y="4032002"/>
            <a:ext cx="3501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Yes…but what if there were too many students to visually inspect?</a:t>
            </a:r>
          </a:p>
        </p:txBody>
      </p:sp>
    </p:spTree>
    <p:extLst>
      <p:ext uri="{BB962C8B-B14F-4D97-AF65-F5344CB8AC3E}">
        <p14:creationId xmlns:p14="http://schemas.microsoft.com/office/powerpoint/2010/main" val="21449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B6C0AA-3F90-A846-AA30-63E7A680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Matrix indexing</a:t>
            </a:r>
          </a:p>
          <a:p>
            <a:r>
              <a:rPr lang="en-US" dirty="0"/>
              <a:t>Logical indexing</a:t>
            </a:r>
          </a:p>
          <a:p>
            <a:r>
              <a:rPr lang="en-US" dirty="0"/>
              <a:t>Simple input/output</a:t>
            </a:r>
          </a:p>
        </p:txBody>
      </p:sp>
    </p:spTree>
    <p:extLst>
      <p:ext uri="{BB962C8B-B14F-4D97-AF65-F5344CB8AC3E}">
        <p14:creationId xmlns:p14="http://schemas.microsoft.com/office/powerpoint/2010/main" val="62940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37C90-F051-DD46-82F0-9785828D1B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and relational operators and functions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3B3664-4FE1-B549-8582-CC5448ED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8832"/>
              </p:ext>
            </p:extLst>
          </p:nvPr>
        </p:nvGraphicFramePr>
        <p:xfrm>
          <a:off x="1273870" y="2753085"/>
          <a:ext cx="9644260" cy="289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342">
                  <a:extLst>
                    <a:ext uri="{9D8B030D-6E8A-4147-A177-3AD203B41FA5}">
                      <a16:colId xmlns:a16="http://schemas.microsoft.com/office/drawing/2014/main" val="4107381421"/>
                    </a:ext>
                  </a:extLst>
                </a:gridCol>
                <a:gridCol w="6453918">
                  <a:extLst>
                    <a:ext uri="{9D8B030D-6E8A-4147-A177-3AD203B41FA5}">
                      <a16:colId xmlns:a16="http://schemas.microsoft.com/office/drawing/2014/main" val="104654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&amp;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AND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~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NOT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|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OR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0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  <a:latin typeface="Courier" pitchFamily="2" charset="0"/>
                        </a:rPr>
                        <a:t>xor</a:t>
                      </a:r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exclusive-OR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36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all()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all array elements are nonzero or true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9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any()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any array elements are nonzero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6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find()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indices and values of nonzero elements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  <a:latin typeface="Courier" pitchFamily="2" charset="0"/>
                        </a:rPr>
                        <a:t>islogical</a:t>
                      </a:r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input is logical array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805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139B79-82EB-C04D-9EDA-CC76C720CFA4}"/>
              </a:ext>
            </a:extLst>
          </p:cNvPr>
          <p:cNvSpPr txBox="1"/>
          <p:nvPr/>
        </p:nvSpPr>
        <p:spPr>
          <a:xfrm>
            <a:off x="860612" y="1520979"/>
            <a:ext cx="1047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Logical operators </a:t>
            </a:r>
            <a:r>
              <a:rPr lang="en-US" sz="2800" dirty="0"/>
              <a:t> return logical values to indicate fulfillment of a condition</a:t>
            </a:r>
          </a:p>
        </p:txBody>
      </p:sp>
    </p:spTree>
    <p:extLst>
      <p:ext uri="{BB962C8B-B14F-4D97-AF65-F5344CB8AC3E}">
        <p14:creationId xmlns:p14="http://schemas.microsoft.com/office/powerpoint/2010/main" val="316431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1679E8-3D28-7345-BFEA-0563B2F42F62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0" y="2813361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1D104-AB38-4F46-81ED-640CCA01CF1C}"/>
              </a:ext>
            </a:extLst>
          </p:cNvPr>
          <p:cNvSpPr/>
          <p:nvPr/>
        </p:nvSpPr>
        <p:spPr>
          <a:xfrm>
            <a:off x="80385" y="1869988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AC659-CAE1-4149-8D4D-04667575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81" y="3697337"/>
            <a:ext cx="4387721" cy="2126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0B235-0228-F740-8124-D453D050E7BE}"/>
              </a:ext>
            </a:extLst>
          </p:cNvPr>
          <p:cNvSpPr txBox="1"/>
          <p:nvPr/>
        </p:nvSpPr>
        <p:spPr>
          <a:xfrm>
            <a:off x="8995719" y="4640710"/>
            <a:ext cx="1068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Yes!!!</a:t>
            </a:r>
          </a:p>
        </p:txBody>
      </p:sp>
    </p:spTree>
    <p:extLst>
      <p:ext uri="{BB962C8B-B14F-4D97-AF65-F5344CB8AC3E}">
        <p14:creationId xmlns:p14="http://schemas.microsoft.com/office/powerpoint/2010/main" val="423606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1313B-DC81-E746-9924-18F372B559DC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160"/>
              </p:ext>
            </p:extLst>
          </p:nvPr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2014116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1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68A16E-C6ED-9943-B2D9-4B59B762059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indexing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93D72D-D8BB-FA46-92C2-9E3B0253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45" y="1851313"/>
            <a:ext cx="6356233" cy="466898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4000" b="1" dirty="0"/>
              <a:t>Logical indexing</a:t>
            </a:r>
            <a:r>
              <a:rPr lang="en-US" sz="4000" dirty="0"/>
              <a:t> allows us to access elements in a matrix that meet a certain condition</a:t>
            </a:r>
          </a:p>
          <a:p>
            <a:endParaRPr lang="en-US" sz="4000" dirty="0"/>
          </a:p>
          <a:p>
            <a:r>
              <a:rPr lang="en-US" sz="4000" dirty="0"/>
              <a:t>Indexing a matrix is performed with a variable of the class </a:t>
            </a:r>
            <a:r>
              <a:rPr lang="en-US" sz="4000" dirty="0">
                <a:latin typeface="Courier" pitchFamily="2" charset="0"/>
              </a:rPr>
              <a:t>logical</a:t>
            </a:r>
          </a:p>
          <a:p>
            <a:endParaRPr lang="en-US" sz="4000" dirty="0">
              <a:latin typeface="Courier" pitchFamily="2" charset="0"/>
            </a:endParaRPr>
          </a:p>
          <a:p>
            <a:r>
              <a:rPr lang="en-US" sz="4000" dirty="0"/>
              <a:t>This is a special type of general indexing that returns elements in the positions where a logical is true (e.g., equals 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9924E-08F9-BE40-B3AD-3AA9BB91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337" y="809789"/>
            <a:ext cx="3943522" cy="604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848086-F60E-154B-9373-6784A4DFC7CC}"/>
              </a:ext>
            </a:extLst>
          </p:cNvPr>
          <p:cNvSpPr/>
          <p:nvPr/>
        </p:nvSpPr>
        <p:spPr>
          <a:xfrm>
            <a:off x="7562334" y="5708822"/>
            <a:ext cx="3645243" cy="107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30BF9F-F767-AB48-852D-8C3325F50A0B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709048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52D1-D3F8-9645-8F6F-705DC75FFFBB}"/>
              </a:ext>
            </a:extLst>
          </p:cNvPr>
          <p:cNvSpPr txBox="1"/>
          <p:nvPr/>
        </p:nvSpPr>
        <p:spPr>
          <a:xfrm flipH="1">
            <a:off x="1062680" y="4226011"/>
            <a:ext cx="326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remove that row?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8DE49-F6F7-8F47-8FEC-2FACA4B8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08" y="3697337"/>
            <a:ext cx="5188771" cy="2114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20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6523D-3A55-E842-B2BB-0909E9C639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specific indices in a matrix with</a:t>
            </a:r>
            <a:r>
              <a:rPr lang="en-US" dirty="0">
                <a:latin typeface="Courier" pitchFamily="2" charset="0"/>
              </a:rPr>
              <a:t> find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E35B4-E397-0F40-B8FE-7279500C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72" y="1689569"/>
            <a:ext cx="4609087" cy="476617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find</a:t>
            </a:r>
            <a:r>
              <a:rPr lang="en-US" sz="2800" dirty="0"/>
              <a:t> command returns the indices corresponding to the nonzero elements of a logical vector. </a:t>
            </a:r>
          </a:p>
          <a:p>
            <a:r>
              <a:rPr lang="en-US" sz="2800" dirty="0"/>
              <a:t>This function is an alternative way of accessing elements in a matrix that meet a specific condition</a:t>
            </a:r>
          </a:p>
          <a:p>
            <a:r>
              <a:rPr lang="en-US" sz="2800" dirty="0"/>
              <a:t>The results of 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find</a:t>
            </a:r>
            <a:r>
              <a:rPr lang="en-US" sz="2800" dirty="0"/>
              <a:t> are </a:t>
            </a:r>
            <a:r>
              <a:rPr lang="en-US" sz="2800" b="1" dirty="0"/>
              <a:t>indices</a:t>
            </a:r>
            <a:r>
              <a:rPr lang="en-US" sz="2800" dirty="0"/>
              <a:t> that can be used to reference different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5D83B-332F-0F48-93AF-A5C0FFA2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09" y="1776066"/>
            <a:ext cx="5126338" cy="4101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62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C1975-5D69-8C40-A204-F35E8CE0A6E3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865165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52D1-D3F8-9645-8F6F-705DC75FFFBB}"/>
              </a:ext>
            </a:extLst>
          </p:cNvPr>
          <p:cNvSpPr txBox="1"/>
          <p:nvPr/>
        </p:nvSpPr>
        <p:spPr>
          <a:xfrm flipH="1">
            <a:off x="1062680" y="4226011"/>
            <a:ext cx="326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remove that row?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CD6A-8C2E-1B41-B93C-314542CE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95" y="3684967"/>
            <a:ext cx="5155241" cy="2246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50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with multiple inputs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What if we now need to exclude any values outside of our devices accurate detection limit? (below 90 and above 120)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84764"/>
              </p:ext>
            </p:extLst>
          </p:nvPr>
        </p:nvGraphicFramePr>
        <p:xfrm>
          <a:off x="2929695" y="2888252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5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893-8244-7442-9CF1-39619506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Truth table for logical operators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68079-B578-5E47-865B-2144D31FBBAD}"/>
              </a:ext>
            </a:extLst>
          </p:cNvPr>
          <p:cNvGraphicFramePr>
            <a:graphicFrameLocks noGrp="1"/>
          </p:cNvGraphicFramePr>
          <p:nvPr/>
        </p:nvGraphicFramePr>
        <p:xfrm>
          <a:off x="2503356" y="1400382"/>
          <a:ext cx="7704946" cy="3394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6412">
                  <a:extLst>
                    <a:ext uri="{9D8B030D-6E8A-4147-A177-3AD203B41FA5}">
                      <a16:colId xmlns:a16="http://schemas.microsoft.com/office/drawing/2014/main" val="2950099938"/>
                    </a:ext>
                  </a:extLst>
                </a:gridCol>
                <a:gridCol w="1544205">
                  <a:extLst>
                    <a:ext uri="{9D8B030D-6E8A-4147-A177-3AD203B41FA5}">
                      <a16:colId xmlns:a16="http://schemas.microsoft.com/office/drawing/2014/main" val="310475250"/>
                    </a:ext>
                  </a:extLst>
                </a:gridCol>
                <a:gridCol w="1256536">
                  <a:extLst>
                    <a:ext uri="{9D8B030D-6E8A-4147-A177-3AD203B41FA5}">
                      <a16:colId xmlns:a16="http://schemas.microsoft.com/office/drawing/2014/main" val="3241732841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3716171966"/>
                    </a:ext>
                  </a:extLst>
                </a:gridCol>
                <a:gridCol w="929390">
                  <a:extLst>
                    <a:ext uri="{9D8B030D-6E8A-4147-A177-3AD203B41FA5}">
                      <a16:colId xmlns:a16="http://schemas.microsoft.com/office/drawing/2014/main" val="1810363577"/>
                    </a:ext>
                  </a:extLst>
                </a:gridCol>
                <a:gridCol w="1573968">
                  <a:extLst>
                    <a:ext uri="{9D8B030D-6E8A-4147-A177-3AD203B41FA5}">
                      <a16:colId xmlns:a16="http://schemas.microsoft.com/office/drawing/2014/main" val="4025394180"/>
                    </a:ext>
                  </a:extLst>
                </a:gridCol>
              </a:tblGrid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 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~X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 | Y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X&amp;Y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xor</a:t>
                      </a:r>
                      <a:r>
                        <a:rPr lang="en-US" sz="2400" dirty="0"/>
                        <a:t>(X,Y)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5845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5115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8480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2706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51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CFDC58-49FA-9042-A8D1-185338BDDA0D}"/>
              </a:ext>
            </a:extLst>
          </p:cNvPr>
          <p:cNvSpPr txBox="1"/>
          <p:nvPr/>
        </p:nvSpPr>
        <p:spPr>
          <a:xfrm>
            <a:off x="0" y="5095570"/>
            <a:ext cx="12358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 are logical variables (e.g., the result of a relational comparison)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Truth table</a:t>
            </a:r>
            <a:r>
              <a:rPr lang="en-US" sz="2400" dirty="0"/>
              <a:t> shows expected output for combinatorial logical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 </a:t>
            </a:r>
            <a:r>
              <a:rPr lang="en-US" sz="2400" dirty="0">
                <a:latin typeface="Courier" pitchFamily="2" charset="0"/>
              </a:rPr>
              <a:t>help precedence </a:t>
            </a:r>
            <a:r>
              <a:rPr lang="en-US" sz="2400" dirty="0"/>
              <a:t>for order of operation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use parentheses to make your intention clear to the reader of your code. </a:t>
            </a:r>
          </a:p>
        </p:txBody>
      </p:sp>
    </p:spTree>
    <p:extLst>
      <p:ext uri="{BB962C8B-B14F-4D97-AF65-F5344CB8AC3E}">
        <p14:creationId xmlns:p14="http://schemas.microsoft.com/office/powerpoint/2010/main" val="139847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with multiple inputs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What if we now need to remove any any heart values outside of our devices accurate detection limit? (below 90 and above 120)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28F3C-AF8E-9749-BAE8-36648C7F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6" y="1834050"/>
            <a:ext cx="3292218" cy="486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F3023-7ACA-B84A-BB65-5334F66B7EC8}"/>
              </a:ext>
            </a:extLst>
          </p:cNvPr>
          <p:cNvSpPr txBox="1"/>
          <p:nvPr/>
        </p:nvSpPr>
        <p:spPr>
          <a:xfrm>
            <a:off x="5334163" y="2489935"/>
            <a:ext cx="417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do we get the heart rates that are both above 90 and below 120?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CD83-6613-3249-B66C-ACA16F67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01" y="4253521"/>
            <a:ext cx="3302372" cy="2097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D8FC4-5012-EE44-BF54-122685A8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43" y="4253521"/>
            <a:ext cx="2970058" cy="2118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BAF2BD-9AAE-1841-8F13-16487F16D65B}"/>
              </a:ext>
            </a:extLst>
          </p:cNvPr>
          <p:cNvSpPr/>
          <p:nvPr/>
        </p:nvSpPr>
        <p:spPr>
          <a:xfrm>
            <a:off x="7422455" y="3887003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OR indicates either one can be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C87A4-93FB-B64C-888A-655ED1124DB3}"/>
              </a:ext>
            </a:extLst>
          </p:cNvPr>
          <p:cNvSpPr/>
          <p:nvPr/>
        </p:nvSpPr>
        <p:spPr>
          <a:xfrm>
            <a:off x="3855937" y="3887003"/>
            <a:ext cx="3540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AND indicates two truth’s</a:t>
            </a:r>
          </a:p>
        </p:txBody>
      </p:sp>
    </p:spTree>
    <p:extLst>
      <p:ext uri="{BB962C8B-B14F-4D97-AF65-F5344CB8AC3E}">
        <p14:creationId xmlns:p14="http://schemas.microsoft.com/office/powerpoint/2010/main" val="4744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fit!)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97909"/>
              </p:ext>
            </p:extLst>
          </p:nvPr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67C9E-603C-1B4C-B1DB-B8075DC5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relational operators (==, ~=) and indexing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logical functions (ex: </a:t>
            </a:r>
            <a:r>
              <a:rPr lang="en-US" dirty="0">
                <a:latin typeface="Courier" pitchFamily="2" charset="0"/>
              </a:rPr>
              <a:t>any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logical operators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latin typeface="Courier" pitchFamily="2" charset="0"/>
              </a:rPr>
              <a:t>find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4EF1-BEF4-BC48-A6F5-A63FAEDDBC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 and modification (lecture3_liveEx2.m)</a:t>
            </a:r>
          </a:p>
        </p:txBody>
      </p:sp>
    </p:spTree>
    <p:extLst>
      <p:ext uri="{BB962C8B-B14F-4D97-AF65-F5344CB8AC3E}">
        <p14:creationId xmlns:p14="http://schemas.microsoft.com/office/powerpoint/2010/main" val="2911733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F60-2D97-AC4A-854D-DCDDE615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# of elements that meet a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C0FB0-CC1C-FF48-8710-AB9A5B3B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9643"/>
            <a:ext cx="9575071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length(find(condition)) or sum the logical indices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Ex: To find the number heartrates that fall outside our detection limit: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length(find(HR_over120 | HR_under90))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sum(HR_over120 | HR_under90)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031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67C9E-603C-1B4C-B1DB-B8075DC5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476208"/>
            <a:ext cx="8439360" cy="6204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Lecture3_GrpEx1_HRData.mat contains data from the following excel file in three separate column 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in and concatenate the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Logical indexing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Filter and re-save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A2FD-9671-8049-A606-2BADB1A0FEA6}"/>
              </a:ext>
            </a:extLst>
          </p:cNvPr>
          <p:cNvSpPr txBox="1"/>
          <p:nvPr/>
        </p:nvSpPr>
        <p:spPr>
          <a:xfrm>
            <a:off x="291738" y="2978473"/>
            <a:ext cx="326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Group exercise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C5228-FC31-4E47-A7DC-5014506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69" y="1296286"/>
            <a:ext cx="3393691" cy="20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C89E-52AD-3649-96FD-A90BD39F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4538-835E-6845-A087-740B9EEB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92" y="1194357"/>
            <a:ext cx="11305016" cy="55213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Complete each question in an </a:t>
            </a:r>
            <a:r>
              <a:rPr lang="en-US" b="1" dirty="0"/>
              <a:t>individual</a:t>
            </a:r>
            <a:r>
              <a:rPr lang="en-US" dirty="0"/>
              <a:t> script. Each individual script should be named according to: HW#Q#_</a:t>
            </a:r>
            <a:r>
              <a:rPr lang="en-US" dirty="0" err="1"/>
              <a:t>script.m</a:t>
            </a:r>
            <a:r>
              <a:rPr lang="en-US" dirty="0"/>
              <a:t>, where &lt;#&gt; indicates the corresponding HW number or question.  These will be considered for grading. </a:t>
            </a:r>
          </a:p>
          <a:p>
            <a:pPr lvl="0"/>
            <a:r>
              <a:rPr lang="en-US" dirty="0"/>
              <a:t>Submit all files (</a:t>
            </a:r>
            <a:r>
              <a:rPr lang="en-US" b="1" dirty="0"/>
              <a:t>including</a:t>
            </a:r>
            <a:r>
              <a:rPr lang="en-US" dirty="0"/>
              <a:t> the provided data, but </a:t>
            </a:r>
            <a:r>
              <a:rPr lang="en-US" b="1" dirty="0"/>
              <a:t>excluding </a:t>
            </a:r>
            <a:r>
              <a:rPr lang="en-US" dirty="0"/>
              <a:t>any tables/files that are saved as a result of the HW question) as a compressed .zip folder with the name </a:t>
            </a:r>
            <a:r>
              <a:rPr lang="en-US" b="1" dirty="0"/>
              <a:t>&lt;HW#_</a:t>
            </a:r>
            <a:r>
              <a:rPr lang="en-US" b="1" dirty="0" err="1"/>
              <a:t>studentID.zip</a:t>
            </a:r>
            <a:r>
              <a:rPr lang="en-US" b="1" dirty="0"/>
              <a:t>&gt;. *Do not name it after zipping*</a:t>
            </a:r>
            <a:endParaRPr lang="en-US" dirty="0"/>
          </a:p>
          <a:p>
            <a:pPr lvl="0"/>
            <a:r>
              <a:rPr lang="en-US" dirty="0"/>
              <a:t>Each script </a:t>
            </a:r>
            <a:r>
              <a:rPr lang="en-US" b="1" dirty="0"/>
              <a:t>must</a:t>
            </a:r>
            <a:r>
              <a:rPr lang="en-US" dirty="0"/>
              <a:t> run entirely through without error. If you did not finish part of a question, comment it out so it runs. </a:t>
            </a:r>
          </a:p>
          <a:p>
            <a:pPr lvl="0"/>
            <a:r>
              <a:rPr lang="en-US" dirty="0"/>
              <a:t>Suppress all intermediate outputs other than your answer to the question; only the answer should display on the command line.</a:t>
            </a:r>
          </a:p>
          <a:p>
            <a:pPr lvl="0"/>
            <a:r>
              <a:rPr lang="en-US" dirty="0"/>
              <a:t>Absolutely no hard coding beyond the minimum specified.</a:t>
            </a:r>
          </a:p>
          <a:p>
            <a:pPr lvl="0"/>
            <a:r>
              <a:rPr lang="en-US" b="1" dirty="0"/>
              <a:t>Everything must be commented. Uncommented codes get zero credit!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EB1A-F53B-CA46-B099-59FACBBB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B5AE-6E64-0441-91F8-A874C13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Hand in all your files as a compressed (zipped) folder</a:t>
            </a:r>
          </a:p>
          <a:p>
            <a:endParaRPr lang="en-US" sz="2800" dirty="0"/>
          </a:p>
          <a:p>
            <a:pPr lvl="1"/>
            <a:r>
              <a:rPr lang="en-US" sz="2400" dirty="0"/>
              <a:t>On Mac:</a:t>
            </a:r>
          </a:p>
          <a:p>
            <a:pPr lvl="2"/>
            <a:r>
              <a:rPr lang="en-US" sz="2000" dirty="0"/>
              <a:t>Put all files into one folder</a:t>
            </a:r>
          </a:p>
          <a:p>
            <a:pPr lvl="2"/>
            <a:r>
              <a:rPr lang="en-US" sz="2000" dirty="0"/>
              <a:t>Rename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</a:t>
            </a:r>
            <a:endParaRPr lang="en-US" sz="2000" dirty="0"/>
          </a:p>
          <a:p>
            <a:pPr lvl="2"/>
            <a:r>
              <a:rPr lang="en-US" sz="2000" dirty="0"/>
              <a:t>Right click on folder </a:t>
            </a:r>
          </a:p>
          <a:p>
            <a:pPr lvl="2"/>
            <a:r>
              <a:rPr lang="en-US" sz="2000" dirty="0"/>
              <a:t>Select </a:t>
            </a:r>
            <a:r>
              <a:rPr lang="en-US" sz="2000" b="1" dirty="0"/>
              <a:t>Compress</a:t>
            </a:r>
          </a:p>
          <a:p>
            <a:pPr lvl="2"/>
            <a:r>
              <a:rPr lang="en-US" sz="2000" dirty="0"/>
              <a:t>Submit the .zip file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&gt;.zip</a:t>
            </a:r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On PC:</a:t>
            </a:r>
          </a:p>
          <a:p>
            <a:pPr lvl="2"/>
            <a:r>
              <a:rPr lang="en-US" sz="2000" dirty="0"/>
              <a:t>Put all files into one folder</a:t>
            </a:r>
          </a:p>
          <a:p>
            <a:pPr lvl="2"/>
            <a:r>
              <a:rPr lang="en-US" sz="2000" dirty="0"/>
              <a:t>Rename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&gt;.zip</a:t>
            </a:r>
            <a:endParaRPr lang="en-US" sz="2000" dirty="0"/>
          </a:p>
          <a:p>
            <a:pPr lvl="2"/>
            <a:r>
              <a:rPr lang="en-US" sz="2000" dirty="0"/>
              <a:t>Right click on folder</a:t>
            </a:r>
          </a:p>
          <a:p>
            <a:pPr lvl="2"/>
            <a:r>
              <a:rPr lang="en-US" sz="2000" dirty="0"/>
              <a:t>Select (or point to) </a:t>
            </a:r>
            <a:r>
              <a:rPr lang="en-US" sz="2000" b="1" dirty="0"/>
              <a:t>Send to</a:t>
            </a:r>
            <a:r>
              <a:rPr lang="en-US" sz="2000" dirty="0"/>
              <a:t>, and then select </a:t>
            </a:r>
            <a:r>
              <a:rPr lang="en-US" sz="2000" b="1" dirty="0"/>
              <a:t>Compressed (zipped) folder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Submit the .zip file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&gt;.zip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49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D0701F-1ACF-144D-B825-6A789F107125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/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1DF802-0CE7-C94F-9AE3-4983F09BBD05}"/>
              </a:ext>
            </a:extLst>
          </p:cNvPr>
          <p:cNvSpPr/>
          <p:nvPr/>
        </p:nvSpPr>
        <p:spPr>
          <a:xfrm>
            <a:off x="0" y="2331218"/>
            <a:ext cx="11957538" cy="109778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39DD07-DCF4-4149-9734-B6C4A423E9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Indexing</a:t>
            </a:r>
            <a:r>
              <a:rPr lang="en-US" sz="3200" dirty="0"/>
              <a:t> into a matrix, or matrix indexing, is a means of selecting a subset of elements from a matrix. </a:t>
            </a:r>
          </a:p>
          <a:p>
            <a:pPr marL="457200" lvl="1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418CC-37F6-9B41-BC2D-8340C4EAADFB}"/>
              </a:ext>
            </a:extLst>
          </p:cNvPr>
          <p:cNvGrpSpPr/>
          <p:nvPr/>
        </p:nvGrpSpPr>
        <p:grpSpPr>
          <a:xfrm>
            <a:off x="2898330" y="3256228"/>
            <a:ext cx="6395340" cy="1925079"/>
            <a:chOff x="2541664" y="3256228"/>
            <a:chExt cx="6395340" cy="1925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C4859D-6C4C-1A45-B7F0-4AB68C214600}"/>
                    </a:ext>
                  </a:extLst>
                </p:cNvPr>
                <p:cNvSpPr txBox="1"/>
                <p:nvPr/>
              </p:nvSpPr>
              <p:spPr>
                <a:xfrm>
                  <a:off x="7469038" y="3256228"/>
                  <a:ext cx="1467966" cy="146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C4859D-6C4C-1A45-B7F0-4AB68C214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038" y="3256228"/>
                  <a:ext cx="1467966" cy="1461426"/>
                </a:xfrm>
                <a:prstGeom prst="rect">
                  <a:avLst/>
                </a:prstGeom>
                <a:blipFill>
                  <a:blip r:embed="rId3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CB94AF-E501-C041-8EAD-044587E4124D}"/>
                </a:ext>
              </a:extLst>
            </p:cNvPr>
            <p:cNvSpPr/>
            <p:nvPr/>
          </p:nvSpPr>
          <p:spPr>
            <a:xfrm>
              <a:off x="3669479" y="3273161"/>
              <a:ext cx="1490134" cy="13900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CFA43B-80F8-974B-B039-6BA332AD7AB4}"/>
                    </a:ext>
                  </a:extLst>
                </p:cNvPr>
                <p:cNvSpPr txBox="1"/>
                <p:nvPr/>
              </p:nvSpPr>
              <p:spPr>
                <a:xfrm>
                  <a:off x="2541664" y="3256228"/>
                  <a:ext cx="2882392" cy="1925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CFA43B-80F8-974B-B039-6BA332AD7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664" y="3256228"/>
                  <a:ext cx="2882392" cy="1925079"/>
                </a:xfrm>
                <a:prstGeom prst="rect">
                  <a:avLst/>
                </a:prstGeom>
                <a:blipFill>
                  <a:blip r:embed="rId4"/>
                  <a:stretch>
                    <a:fillRect b="-7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DCF3BE5-3273-2A4B-AA54-E2458BFF4552}"/>
                </a:ext>
              </a:extLst>
            </p:cNvPr>
            <p:cNvCxnSpPr/>
            <p:nvPr/>
          </p:nvCxnSpPr>
          <p:spPr>
            <a:xfrm>
              <a:off x="5718412" y="4123536"/>
              <a:ext cx="1371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EBAC9F-FF5F-344A-AECF-5F22FCC5A48B}"/>
              </a:ext>
            </a:extLst>
          </p:cNvPr>
          <p:cNvSpPr txBox="1"/>
          <p:nvPr/>
        </p:nvSpPr>
        <p:spPr>
          <a:xfrm>
            <a:off x="2131806" y="5946130"/>
            <a:ext cx="792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MATLAB has pre-defined syntax to make this easy for us</a:t>
            </a:r>
          </a:p>
        </p:txBody>
      </p:sp>
    </p:spTree>
    <p:extLst>
      <p:ext uri="{BB962C8B-B14F-4D97-AF65-F5344CB8AC3E}">
        <p14:creationId xmlns:p14="http://schemas.microsoft.com/office/powerpoint/2010/main" val="18377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F603-9A7A-A64A-9430-7DC949FDFE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Index notation for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8" y="1209612"/>
            <a:ext cx="10229474" cy="55621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Index notation </a:t>
            </a:r>
            <a:r>
              <a:rPr lang="en-US" sz="3200" dirty="0"/>
              <a:t>is used to specify the location of elements in an array, and is denoted by subscripts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2800" dirty="0"/>
              <a:t>Elements of a </a:t>
            </a:r>
            <a:r>
              <a:rPr lang="en-US" sz="2800" b="1" dirty="0"/>
              <a:t>vector</a:t>
            </a:r>
            <a:r>
              <a:rPr lang="en-US" sz="2800" dirty="0"/>
              <a:t> are described by a single index. For a vector with </a:t>
            </a:r>
            <a:r>
              <a:rPr lang="en-US" sz="2800" i="1" dirty="0"/>
              <a:t>n </a:t>
            </a:r>
            <a:r>
              <a:rPr lang="en-US" sz="2800" dirty="0"/>
              <a:t>elements, then: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This allows us to identify individual elements based on their </a:t>
            </a:r>
            <a:r>
              <a:rPr lang="en-US" sz="2800" b="1" dirty="0"/>
              <a:t>location</a:t>
            </a:r>
            <a:r>
              <a:rPr lang="en-US" sz="2800" dirty="0"/>
              <a:t>. For the vector				  , then a</a:t>
            </a:r>
            <a:r>
              <a:rPr lang="en-US" sz="2800" baseline="-25000" dirty="0"/>
              <a:t>1</a:t>
            </a:r>
            <a:r>
              <a:rPr lang="en-US" sz="2800" dirty="0"/>
              <a:t> = 10 is the element at index 1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5F49E-5E1B-D546-B2C5-BC78B06D5B57}"/>
                  </a:ext>
                </a:extLst>
              </p:cNvPr>
              <p:cNvSpPr txBox="1"/>
              <p:nvPr/>
            </p:nvSpPr>
            <p:spPr>
              <a:xfrm>
                <a:off x="7430044" y="3237615"/>
                <a:ext cx="1480598" cy="1486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5F49E-5E1B-D546-B2C5-BC78B06D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44" y="3237615"/>
                <a:ext cx="1480598" cy="1486754"/>
              </a:xfrm>
              <a:prstGeom prst="rect">
                <a:avLst/>
              </a:prstGeom>
              <a:blipFill>
                <a:blip r:embed="rId3"/>
                <a:stretch>
                  <a:fillRect l="-4237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/>
              <p:nvPr/>
            </p:nvSpPr>
            <p:spPr>
              <a:xfrm>
                <a:off x="3303000" y="3765549"/>
                <a:ext cx="3516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00" y="3765549"/>
                <a:ext cx="3516284" cy="430887"/>
              </a:xfrm>
              <a:prstGeom prst="rect">
                <a:avLst/>
              </a:prstGeom>
              <a:blipFill>
                <a:blip r:embed="rId4"/>
                <a:stretch>
                  <a:fillRect l="-36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9D8A9-F263-B742-B433-DEFBEFAF43B4}"/>
                  </a:ext>
                </a:extLst>
              </p:cNvPr>
              <p:cNvSpPr txBox="1"/>
              <p:nvPr/>
            </p:nvSpPr>
            <p:spPr>
              <a:xfrm>
                <a:off x="5641446" y="5208917"/>
                <a:ext cx="31988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9D8A9-F263-B742-B433-DEFBEFAF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446" y="5208917"/>
                <a:ext cx="3198888" cy="430887"/>
              </a:xfrm>
              <a:prstGeom prst="rect">
                <a:avLst/>
              </a:prstGeom>
              <a:blipFill>
                <a:blip r:embed="rId5"/>
                <a:stretch>
                  <a:fillRect l="-3968" t="-285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F603-9A7A-A64A-9430-7DC949FDFE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Index notation for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8" y="1209612"/>
            <a:ext cx="10229474" cy="55621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Index notation </a:t>
            </a:r>
            <a:r>
              <a:rPr lang="en-US" sz="3200" dirty="0"/>
              <a:t>is used to specify the location of elements in an array, and is denoted by subscripts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2800" dirty="0"/>
              <a:t>Elements of a </a:t>
            </a:r>
            <a:r>
              <a:rPr lang="en-US" sz="2800" b="1" dirty="0"/>
              <a:t>matrix</a:t>
            </a:r>
            <a:r>
              <a:rPr lang="en-US" sz="2800" dirty="0"/>
              <a:t> are described by two indices. For a matrix with </a:t>
            </a:r>
            <a:r>
              <a:rPr lang="en-US" sz="2800" i="1" dirty="0" err="1"/>
              <a:t>mxn</a:t>
            </a:r>
            <a:r>
              <a:rPr lang="en-US" sz="2800" i="1" dirty="0"/>
              <a:t> </a:t>
            </a:r>
            <a:r>
              <a:rPr lang="en-US" sz="2800" dirty="0"/>
              <a:t>elements, then: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For the matrix 			, then a</a:t>
            </a:r>
            <a:r>
              <a:rPr lang="en-US" sz="2800" baseline="-25000" dirty="0"/>
              <a:t>21</a:t>
            </a:r>
            <a:r>
              <a:rPr lang="en-US" sz="2800" dirty="0"/>
              <a:t> = 4 is the element located at the index (2,1), which is in the 2nd row, 1</a:t>
            </a:r>
            <a:r>
              <a:rPr lang="en-US" sz="2800" baseline="30000" dirty="0"/>
              <a:t>st</a:t>
            </a:r>
            <a:r>
              <a:rPr lang="en-US" sz="2800" dirty="0"/>
              <a:t> column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/>
              <p:nvPr/>
            </p:nvSpPr>
            <p:spPr>
              <a:xfrm>
                <a:off x="6577522" y="3196971"/>
                <a:ext cx="4345933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22" y="3196971"/>
                <a:ext cx="4345933" cy="1587422"/>
              </a:xfrm>
              <a:prstGeom prst="rect">
                <a:avLst/>
              </a:prstGeom>
              <a:blipFill>
                <a:blip r:embed="rId3"/>
                <a:stretch>
                  <a:fillRect l="-116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AFD74B-CE57-7A4E-B110-716EE9F6C972}"/>
                  </a:ext>
                </a:extLst>
              </p:cNvPr>
              <p:cNvSpPr txBox="1"/>
              <p:nvPr/>
            </p:nvSpPr>
            <p:spPr>
              <a:xfrm>
                <a:off x="4325902" y="5018688"/>
                <a:ext cx="20843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AFD74B-CE57-7A4E-B110-716EE9F6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02" y="5018688"/>
                <a:ext cx="2084352" cy="715645"/>
              </a:xfrm>
              <a:prstGeom prst="rect">
                <a:avLst/>
              </a:prstGeom>
              <a:blipFill>
                <a:blip r:embed="rId4"/>
                <a:stretch>
                  <a:fillRect l="-3049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2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2C47-F248-6B43-AB3B-EC5C2C5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81" y="979488"/>
            <a:ext cx="7842778" cy="58785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 </a:t>
            </a:r>
          </a:p>
          <a:p>
            <a:pPr marL="457200" lvl="1" indent="0">
              <a:buNone/>
            </a:pPr>
            <a:r>
              <a:rPr lang="en-US" sz="2400" b="1" dirty="0"/>
              <a:t>Returns a single element of M located at the index </a:t>
            </a:r>
            <a:r>
              <a:rPr lang="en-US" sz="2400" b="1" dirty="0" err="1"/>
              <a:t>idx</a:t>
            </a:r>
            <a:r>
              <a:rPr lang="en-US" sz="2400" b="1" dirty="0"/>
              <a:t>, where </a:t>
            </a:r>
            <a:r>
              <a:rPr lang="en-US" sz="2400" b="1" dirty="0" err="1"/>
              <a:t>idx</a:t>
            </a:r>
            <a:r>
              <a:rPr lang="en-US" sz="2400" b="1" dirty="0"/>
              <a:t> is a scalar. 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M(idx1,idx2) </a:t>
            </a:r>
          </a:p>
          <a:p>
            <a:pPr marL="457200" lvl="1" indent="0">
              <a:buNone/>
            </a:pPr>
            <a:r>
              <a:rPr lang="en-US" sz="2400" b="1" dirty="0"/>
              <a:t>Returns the elements of M at the row index idx1 and column index idx2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M([idx1:idx2],[idx3:idx4]) </a:t>
            </a:r>
          </a:p>
          <a:p>
            <a:pPr marL="457200" lvl="1" indent="0">
              <a:buNone/>
            </a:pPr>
            <a:r>
              <a:rPr lang="en-US" sz="2400" b="1" dirty="0"/>
              <a:t>Returns the elements of M beginning at the index idx1 and ending at idx2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90D383E-0A54-524D-9DF8-FF4D23AD2EB1}"/>
              </a:ext>
            </a:extLst>
          </p:cNvPr>
          <p:cNvSpPr/>
          <p:nvPr/>
        </p:nvSpPr>
        <p:spPr>
          <a:xfrm flipV="1">
            <a:off x="6002594" y="3878826"/>
            <a:ext cx="2757949" cy="112591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03C8E30-218D-5442-A5CB-D84C4FB75B08}"/>
              </a:ext>
            </a:extLst>
          </p:cNvPr>
          <p:cNvSpPr/>
          <p:nvPr/>
        </p:nvSpPr>
        <p:spPr>
          <a:xfrm>
            <a:off x="7080875" y="1442178"/>
            <a:ext cx="1783196" cy="671501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4E67C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5B311-8CB7-F547-AE16-E6D5DD90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2" y="2324055"/>
            <a:ext cx="3153641" cy="26589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D229D-22BA-8F40-93F0-E1A90C98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852" y="841666"/>
            <a:ext cx="3162475" cy="1431064"/>
          </a:xfrm>
          <a:prstGeom prst="rect">
            <a:avLst/>
          </a:prstGeom>
          <a:ln>
            <a:solidFill>
              <a:srgbClr val="4E67C8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626C-846D-9748-BC8F-7A56B13981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28"/>
          <a:stretch/>
        </p:blipFill>
        <p:spPr>
          <a:xfrm>
            <a:off x="8959852" y="5053088"/>
            <a:ext cx="3110043" cy="1718415"/>
          </a:xfrm>
          <a:prstGeom prst="rect">
            <a:avLst/>
          </a:prstGeom>
          <a:ln>
            <a:solidFill>
              <a:srgbClr val="00B900"/>
            </a:solidFill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9B51E20-FBED-B34A-B615-7099EE725DD3}"/>
              </a:ext>
            </a:extLst>
          </p:cNvPr>
          <p:cNvSpPr/>
          <p:nvPr/>
        </p:nvSpPr>
        <p:spPr>
          <a:xfrm flipV="1">
            <a:off x="6445046" y="5235676"/>
            <a:ext cx="2419026" cy="333695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00B9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D6A8A-D3B2-C840-A3DC-FA29352E1DF7}"/>
              </a:ext>
            </a:extLst>
          </p:cNvPr>
          <p:cNvSpPr txBox="1"/>
          <p:nvPr/>
        </p:nvSpPr>
        <p:spPr>
          <a:xfrm>
            <a:off x="0" y="6488668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the parentheses are the syntax for indexing!</a:t>
            </a:r>
          </a:p>
        </p:txBody>
      </p:sp>
    </p:spTree>
    <p:extLst>
      <p:ext uri="{BB962C8B-B14F-4D97-AF65-F5344CB8AC3E}">
        <p14:creationId xmlns:p14="http://schemas.microsoft.com/office/powerpoint/2010/main" val="40961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6642-5BEF-B745-99FB-A771DF5C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indexing: accessing matrix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88DA-4923-FA49-A4D8-D0C41FB7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2173" y="1310970"/>
            <a:ext cx="13037128" cy="53676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</a:rPr>
              <a:t>	           </a:t>
            </a:r>
            <a:r>
              <a:rPr lang="en-US" sz="2800" b="1" dirty="0"/>
              <a:t>Returns all row elements in column </a:t>
            </a:r>
            <a:r>
              <a:rPr lang="en-US" sz="2800" b="1" dirty="0" err="1">
                <a:latin typeface="Courier" pitchFamily="2" charset="0"/>
              </a:rPr>
              <a:t>idx</a:t>
            </a:r>
            <a:endParaRPr lang="en-US" sz="2800" b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</a:t>
            </a:r>
            <a:r>
              <a:rPr lang="en-US" sz="2800" b="1" dirty="0">
                <a:solidFill>
                  <a:srgbClr val="0432FF"/>
                </a:solidFill>
                <a:latin typeface="Courier" pitchFamily="2" charset="0"/>
              </a:rPr>
              <a:t>end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sz="2800" b="1" dirty="0"/>
              <a:t>	           Returns all rows in the last column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,:) </a:t>
            </a:r>
            <a:r>
              <a:rPr lang="en-US" sz="2800" b="1" dirty="0">
                <a:solidFill>
                  <a:srgbClr val="FF0000"/>
                </a:solidFill>
              </a:rPr>
              <a:t>	        	  </a:t>
            </a:r>
            <a:r>
              <a:rPr lang="en-US" sz="2800" b="1" dirty="0"/>
              <a:t>Returns all column elements in row </a:t>
            </a:r>
            <a:r>
              <a:rPr lang="en-US" sz="2800" b="1" dirty="0" err="1">
                <a:latin typeface="Courier" pitchFamily="2" charset="0"/>
              </a:rPr>
              <a:t>idx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M(:,[idx1,idx2])</a:t>
            </a:r>
            <a:r>
              <a:rPr lang="en-US" sz="2800" b="1" dirty="0"/>
              <a:t>Returns all row elements in columns </a:t>
            </a:r>
            <a:r>
              <a:rPr lang="en-US" sz="2800" b="1" dirty="0">
                <a:latin typeface="Courier" pitchFamily="2" charset="0"/>
              </a:rPr>
              <a:t>idx1 </a:t>
            </a:r>
            <a:r>
              <a:rPr lang="en-US" sz="2800" b="1" dirty="0"/>
              <a:t>&amp; </a:t>
            </a:r>
            <a:r>
              <a:rPr lang="en-US" sz="2800" b="1" dirty="0">
                <a:latin typeface="Courier" pitchFamily="2" charset="0"/>
              </a:rPr>
              <a:t>idx2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6AB6C-099E-B649-967D-B4D660E5559B}"/>
              </a:ext>
            </a:extLst>
          </p:cNvPr>
          <p:cNvSpPr txBox="1"/>
          <p:nvPr/>
        </p:nvSpPr>
        <p:spPr>
          <a:xfrm>
            <a:off x="4636353" y="5998324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will this return?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F4DAE-5F06-6E4E-A190-56035CAC33F6}"/>
              </a:ext>
            </a:extLst>
          </p:cNvPr>
          <p:cNvSpPr txBox="1"/>
          <p:nvPr/>
        </p:nvSpPr>
        <p:spPr>
          <a:xfrm>
            <a:off x="8413750" y="5998324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we get this output?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E3D90-D365-4042-B511-2797D15B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429000"/>
            <a:ext cx="18288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B9AC1-2A42-914B-850A-DB4A0149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4" y="3429000"/>
            <a:ext cx="3276600" cy="168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21B401-69E5-2D48-ACBF-F410516B3B4D}"/>
              </a:ext>
            </a:extLst>
          </p:cNvPr>
          <p:cNvSpPr/>
          <p:nvPr/>
        </p:nvSpPr>
        <p:spPr>
          <a:xfrm>
            <a:off x="5582210" y="4713932"/>
            <a:ext cx="1027579" cy="1211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0BA16A-5E81-5444-B9A8-2C725D982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50" y="3429000"/>
            <a:ext cx="33020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D9A15-F106-F94A-8B6B-E0915F56438C}"/>
              </a:ext>
            </a:extLst>
          </p:cNvPr>
          <p:cNvSpPr/>
          <p:nvPr/>
        </p:nvSpPr>
        <p:spPr>
          <a:xfrm>
            <a:off x="8599775" y="3451302"/>
            <a:ext cx="1745529" cy="482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7300</TotalTime>
  <Words>2310</Words>
  <Application>Microsoft Macintosh PowerPoint</Application>
  <PresentationFormat>Widescreen</PresentationFormat>
  <Paragraphs>463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Courier</vt:lpstr>
      <vt:lpstr>master_teaching</vt:lpstr>
      <vt:lpstr>MATLAB for Scientists Lecture 3 </vt:lpstr>
      <vt:lpstr>PowerPoint Presentation</vt:lpstr>
      <vt:lpstr>Comparing elements from a matrix</vt:lpstr>
      <vt:lpstr>Comparing elements from a matrix</vt:lpstr>
      <vt:lpstr>PowerPoint Presentation</vt:lpstr>
      <vt:lpstr>PowerPoint Presentation</vt:lpstr>
      <vt:lpstr>PowerPoint Presentation</vt:lpstr>
      <vt:lpstr>Matrix indexing in MATLAB</vt:lpstr>
      <vt:lpstr>Matrix indexing: accessing matrix slices</vt:lpstr>
      <vt:lpstr>Matrix indexing: reducing matrices</vt:lpstr>
      <vt:lpstr>Matrix indexing: expanding matrices</vt:lpstr>
      <vt:lpstr>Comparing elements from a matrix</vt:lpstr>
      <vt:lpstr>PowerPoint Presentation</vt:lpstr>
      <vt:lpstr>Comparing elements from a matrix</vt:lpstr>
      <vt:lpstr>PowerPoint Presentation</vt:lpstr>
      <vt:lpstr>PowerPoint Presentation</vt:lpstr>
      <vt:lpstr>Logical statements for evaluating scalars</vt:lpstr>
      <vt:lpstr>Logical statements for evaluating matrices</vt:lpstr>
      <vt:lpstr>Comparing elements from a matrix</vt:lpstr>
      <vt:lpstr>PowerPoint Presentation</vt:lpstr>
      <vt:lpstr>Comparing elements from a matrix</vt:lpstr>
      <vt:lpstr>Comparing elements from a matrix</vt:lpstr>
      <vt:lpstr>PowerPoint Presentation</vt:lpstr>
      <vt:lpstr>Comparing elements from a matrix</vt:lpstr>
      <vt:lpstr>PowerPoint Presentation</vt:lpstr>
      <vt:lpstr>Comparing elements from a matrix</vt:lpstr>
      <vt:lpstr>Logical statements with multiple inputs</vt:lpstr>
      <vt:lpstr>Truth table for logical operators</vt:lpstr>
      <vt:lpstr>Logical statements with multiple inputs</vt:lpstr>
      <vt:lpstr>PowerPoint Presentation</vt:lpstr>
      <vt:lpstr>Finding the # of elements that meet a condition</vt:lpstr>
      <vt:lpstr>PowerPoint Presentation</vt:lpstr>
      <vt:lpstr>HOMEWORK FORMATTING</vt:lpstr>
      <vt:lpstr>HOMEWORK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Allison Lopatkin</cp:lastModifiedBy>
  <cp:revision>295</cp:revision>
  <cp:lastPrinted>2021-09-28T12:49:17Z</cp:lastPrinted>
  <dcterms:created xsi:type="dcterms:W3CDTF">2019-04-27T16:08:51Z</dcterms:created>
  <dcterms:modified xsi:type="dcterms:W3CDTF">2022-09-18T15:12:48Z</dcterms:modified>
</cp:coreProperties>
</file>