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0"/>
  </p:notesMasterIdLst>
  <p:sldIdLst>
    <p:sldId id="257" r:id="rId2"/>
    <p:sldId id="297" r:id="rId3"/>
    <p:sldId id="259" r:id="rId4"/>
    <p:sldId id="401" r:id="rId5"/>
    <p:sldId id="274" r:id="rId6"/>
    <p:sldId id="411" r:id="rId7"/>
    <p:sldId id="412" r:id="rId8"/>
    <p:sldId id="282" r:id="rId9"/>
    <p:sldId id="283" r:id="rId10"/>
    <p:sldId id="285" r:id="rId11"/>
    <p:sldId id="290" r:id="rId12"/>
    <p:sldId id="288" r:id="rId13"/>
    <p:sldId id="291" r:id="rId14"/>
    <p:sldId id="419" r:id="rId15"/>
    <p:sldId id="306" r:id="rId16"/>
    <p:sldId id="367" r:id="rId17"/>
    <p:sldId id="365" r:id="rId18"/>
    <p:sldId id="413" r:id="rId19"/>
    <p:sldId id="366" r:id="rId20"/>
    <p:sldId id="359" r:id="rId21"/>
    <p:sldId id="718" r:id="rId22"/>
    <p:sldId id="414" r:id="rId23"/>
    <p:sldId id="374" r:id="rId24"/>
    <p:sldId id="423" r:id="rId25"/>
    <p:sldId id="717" r:id="rId26"/>
    <p:sldId id="264" r:id="rId27"/>
    <p:sldId id="369" r:id="rId28"/>
    <p:sldId id="370" r:id="rId29"/>
    <p:sldId id="371" r:id="rId30"/>
    <p:sldId id="372" r:id="rId31"/>
    <p:sldId id="268" r:id="rId32"/>
    <p:sldId id="408" r:id="rId33"/>
    <p:sldId id="293" r:id="rId34"/>
    <p:sldId id="294" r:id="rId35"/>
    <p:sldId id="269" r:id="rId36"/>
    <p:sldId id="418" r:id="rId37"/>
    <p:sldId id="410" r:id="rId38"/>
    <p:sldId id="71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8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/>
    <p:restoredTop sz="96914"/>
  </p:normalViewPr>
  <p:slideViewPr>
    <p:cSldViewPr snapToGrid="0" snapToObjects="1">
      <p:cViewPr varScale="1">
        <p:scale>
          <a:sx n="131" d="100"/>
          <a:sy n="131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14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46FB-1DF0-7044-9A9F-7DAB15E7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4F84-7137-CD46-9696-BE5156FA3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/spreadsheets/d/14H-iRVxEagUF6No9YJbKxAKDjQTcAw87NxeWAF4NRlM/</a:t>
            </a:r>
            <a:r>
              <a:rPr lang="en-US" dirty="0" err="1"/>
              <a:t>edit#gid</a:t>
            </a:r>
            <a:r>
              <a:rPr lang="en-US" dirty="0"/>
              <a:t>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1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3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9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291E8-A515-CD43-98F1-863ADE037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536" y="5096256"/>
            <a:ext cx="4962144" cy="10241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DA22-6E94-C54B-8B02-E9DA4FAB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C078-AB91-624F-8CD8-277E5E23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9A34-7D5C-0F4A-A0CF-D7BC3794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4BA2FF2-2E18-AF42-8654-3A5C5EEB3EDB}"/>
              </a:ext>
            </a:extLst>
          </p:cNvPr>
          <p:cNvSpPr/>
          <p:nvPr/>
        </p:nvSpPr>
        <p:spPr>
          <a:xfrm>
            <a:off x="-2406" y="0"/>
            <a:ext cx="9439014" cy="6120384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5B1C84-EE94-2142-9256-E8F164739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" y="1840992"/>
            <a:ext cx="8013192" cy="18143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3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481DE4-A448-4B4F-889D-A71CE870059E}"/>
              </a:ext>
            </a:extLst>
          </p:cNvPr>
          <p:cNvSpPr/>
          <p:nvPr/>
        </p:nvSpPr>
        <p:spPr>
          <a:xfrm>
            <a:off x="231648" y="228600"/>
            <a:ext cx="11728704" cy="640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985188-5227-9342-9EAF-B2CADCCD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852290-6293-9A42-B29E-285C722C13FF}"/>
              </a:ext>
            </a:extLst>
          </p:cNvPr>
          <p:cNvCxnSpPr>
            <a:cxnSpLocks/>
          </p:cNvCxnSpPr>
          <p:nvPr/>
        </p:nvCxnSpPr>
        <p:spPr>
          <a:xfrm>
            <a:off x="4528456" y="2011681"/>
            <a:ext cx="0" cy="2795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A539C-B60F-0C47-9AF8-D02566BEE737}"/>
              </a:ext>
            </a:extLst>
          </p:cNvPr>
          <p:cNvSpPr txBox="1"/>
          <p:nvPr/>
        </p:nvSpPr>
        <p:spPr>
          <a:xfrm>
            <a:off x="1632994" y="3055463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457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19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1111-EC6F-4543-B9BB-FC598A2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FDC-5269-CF4F-B3C7-F6EAE4D9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E1A2-565F-EC4E-A3B8-DFE9C4CD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6B05-5403-7547-8681-1C6C38F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CB06-94BA-D441-8083-29AE337B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E2D7-1C38-D64A-A56D-223FB25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BD66-F382-F443-BD16-1AFF1AC1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8444-765D-0C46-9026-196D1F58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354A6-5771-754F-8677-ADC6BCCE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18D3-466D-8143-8E80-61E3BE3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02381-5235-D745-9F35-39E72623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4C2D-78B5-464E-8C5E-9B76521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37D45-7C48-EA40-A4CF-7F4E7CDC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721B5-55B4-E444-A4F3-86C2B75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56438-68E1-CC45-9649-D8A73B1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EEC2-BB93-7244-8A9D-220DA8C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45013-2026-6244-8BBD-C6244F9A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C7F1A-2694-4D49-ACF7-729FC7FE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5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1D2C-2E4E-214E-8C85-BC2EB489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49FE-4CE6-6E4C-B4B7-41EB7C5F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77CAA-BC85-8A48-AE0E-D0E8F734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1195-CD87-7444-8A44-4825D382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F024-8B06-B345-8C0B-2C5A681B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69F87-0605-8540-85E1-8DAF5FB9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2F8E-4952-EA4C-A365-B5F4CB41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48E6-94E9-A94C-9DE2-C1558A3DC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AFA1-3EE5-B341-B06D-7E8958AE9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6321A-9629-9944-8512-B6678A7C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3979-737B-6F49-8960-42BE9867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51CC1-9F7E-B548-8504-0275BF1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4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02-480D-A944-A22D-EBA7E2CA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BECA4-8855-F640-B380-37406062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5054-FD00-9A4A-A345-2E2CAA89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474E-0BDE-3640-B96F-9556062F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6F81-9E83-964F-88BA-CFD379B8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8F4E-EF29-1E4F-95C1-815B7E703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BA8B-93DF-E848-8850-5BB8DCC8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CD18-6A23-234B-8982-0C0EC8AF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7D57-E35C-AC47-BFA4-8C8DD07C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AEF4-BA79-6F4A-9E07-345CF26F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2AAF-9F46-AD41-859D-53E83EA0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tx1"/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6"/>
            <a:ext cx="11744325" cy="55213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AD94-F5D4-2140-A8EF-6C83681F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458CEFB-C5C3-6C49-B345-E8F8A7F03111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91DF9B8-7F17-CD43-A595-B2E2A23298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C8CFC96-4D9F-624D-B02A-6C9656837970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FUNCTIONS</a:t>
            </a:r>
          </a:p>
        </p:txBody>
      </p:sp>
    </p:spTree>
    <p:extLst>
      <p:ext uri="{BB962C8B-B14F-4D97-AF65-F5344CB8AC3E}">
        <p14:creationId xmlns:p14="http://schemas.microsoft.com/office/powerpoint/2010/main" val="1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GENERAL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060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FA6DCAA-C573-4D40-B567-F41920A1D57F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385A5AF-F88E-F94C-B4A5-B8AF1E4B5AC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76911CA-1F33-4A44-A123-DF84D45F4D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432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rgbClr val="FFE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89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339634"/>
            <a:ext cx="8439360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5EA7F-A4C6-C347-AB04-65D4316F6615}"/>
              </a:ext>
            </a:extLst>
          </p:cNvPr>
          <p:cNvSpPr/>
          <p:nvPr/>
        </p:nvSpPr>
        <p:spPr>
          <a:xfrm>
            <a:off x="-1" y="0"/>
            <a:ext cx="31350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A4842A0-5CAB-5848-8826-8B48E74246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IN CLASS EXERCISE</a:t>
            </a:r>
          </a:p>
        </p:txBody>
      </p:sp>
    </p:spTree>
    <p:extLst>
      <p:ext uri="{BB962C8B-B14F-4D97-AF65-F5344CB8AC3E}">
        <p14:creationId xmlns:p14="http://schemas.microsoft.com/office/powerpoint/2010/main" val="26242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CONCEPTS SUMMARY</a:t>
            </a:r>
          </a:p>
        </p:txBody>
      </p:sp>
    </p:spTree>
    <p:extLst>
      <p:ext uri="{BB962C8B-B14F-4D97-AF65-F5344CB8AC3E}">
        <p14:creationId xmlns:p14="http://schemas.microsoft.com/office/powerpoint/2010/main" val="345028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FUNCTIONS SUMMARY</a:t>
            </a:r>
          </a:p>
        </p:txBody>
      </p:sp>
    </p:spTree>
    <p:extLst>
      <p:ext uri="{BB962C8B-B14F-4D97-AF65-F5344CB8AC3E}">
        <p14:creationId xmlns:p14="http://schemas.microsoft.com/office/powerpoint/2010/main" val="3830966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86A4-3E1E-334A-8DD9-F507926D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B2E1-7A5C-6C4E-8927-810523B8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F3CA-2850-2647-9799-070497B5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6178-AD18-C849-A8F5-EF21E081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2EEE-A74F-BA43-870C-B3E49A799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CD1E-A279-2C4C-AF62-3A0BB80E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47" y="2407049"/>
            <a:ext cx="8013192" cy="1814322"/>
          </a:xfrm>
        </p:spPr>
        <p:txBody>
          <a:bodyPr>
            <a:normAutofit fontScale="90000"/>
          </a:bodyPr>
          <a:lstStyle/>
          <a:p>
            <a:r>
              <a:rPr lang="en-US" dirty="0"/>
              <a:t>MATLAB for Scientists</a:t>
            </a:r>
            <a:br>
              <a:rPr lang="en-US" dirty="0"/>
            </a:br>
            <a:r>
              <a:rPr lang="en-US"/>
              <a:t>Lecture 4</a:t>
            </a:r>
            <a:br>
              <a:rPr lang="en-US" dirty="0"/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66612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DF14-78AA-9E41-BDD4-A0AFEF22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Duplicate IF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11820-2C18-1040-860A-798565E67CBF}"/>
              </a:ext>
            </a:extLst>
          </p:cNvPr>
          <p:cNvSpPr txBox="1"/>
          <p:nvPr/>
        </p:nvSpPr>
        <p:spPr>
          <a:xfrm>
            <a:off x="765537" y="1778535"/>
            <a:ext cx="27454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What do you think about this?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0E7EB1-72A3-9940-8C6D-1FA9FD7D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31191"/>
            <a:ext cx="3626099" cy="1140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0E23B8-C011-284D-89EC-1830A6FC10B3}"/>
              </a:ext>
            </a:extLst>
          </p:cNvPr>
          <p:cNvSpPr txBox="1"/>
          <p:nvPr/>
        </p:nvSpPr>
        <p:spPr>
          <a:xfrm>
            <a:off x="765536" y="2744194"/>
            <a:ext cx="32578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Each statement must be checked individually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Inefficient and computationally intensive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7BC9D-6402-A649-B05A-ADFEC81327CF}"/>
              </a:ext>
            </a:extLst>
          </p:cNvPr>
          <p:cNvSpPr/>
          <p:nvPr/>
        </p:nvSpPr>
        <p:spPr>
          <a:xfrm>
            <a:off x="512064" y="2744194"/>
            <a:ext cx="3511295" cy="26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03869-DCB8-9244-B331-A33B15CDF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199" y="1231162"/>
            <a:ext cx="5981700" cy="394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43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462A225-9D47-6A43-8139-13074CFF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610" y="1336375"/>
            <a:ext cx="4527555" cy="1921450"/>
          </a:xfrm>
          <a:prstGeom prst="rect">
            <a:avLst/>
          </a:prstGeom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879FF3-37E6-E54F-AC54-CF274A73FB7D}"/>
              </a:ext>
            </a:extLst>
          </p:cNvPr>
          <p:cNvSpPr txBox="1"/>
          <p:nvPr/>
        </p:nvSpPr>
        <p:spPr>
          <a:xfrm>
            <a:off x="3960610" y="3985691"/>
            <a:ext cx="6238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Actions to be performed if the condition is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4EDA8-58ED-4A41-810B-FF43E47F68D8}"/>
              </a:ext>
            </a:extLst>
          </p:cNvPr>
          <p:cNvSpPr txBox="1"/>
          <p:nvPr/>
        </p:nvSpPr>
        <p:spPr>
          <a:xfrm>
            <a:off x="3944017" y="4715775"/>
            <a:ext cx="6330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Actions to be performed if the condition is FALSE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0A43B-3B39-8546-B2B6-FE1CF189A516}"/>
              </a:ext>
            </a:extLst>
          </p:cNvPr>
          <p:cNvSpPr/>
          <p:nvPr/>
        </p:nvSpPr>
        <p:spPr>
          <a:xfrm>
            <a:off x="2302634" y="4777443"/>
            <a:ext cx="1641383" cy="349197"/>
          </a:xfrm>
          <a:prstGeom prst="rect">
            <a:avLst/>
          </a:prstGeom>
          <a:noFill/>
          <a:ln w="57150">
            <a:solidFill>
              <a:srgbClr val="A65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252F03-917D-FB4A-B36B-ACFCADBD7F25}"/>
              </a:ext>
            </a:extLst>
          </p:cNvPr>
          <p:cNvSpPr/>
          <p:nvPr/>
        </p:nvSpPr>
        <p:spPr>
          <a:xfrm>
            <a:off x="2302634" y="4071956"/>
            <a:ext cx="1641383" cy="349197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7EE973-286D-D74F-A387-4279F2F6CFD7}"/>
              </a:ext>
            </a:extLst>
          </p:cNvPr>
          <p:cNvSpPr/>
          <p:nvPr/>
        </p:nvSpPr>
        <p:spPr>
          <a:xfrm>
            <a:off x="5731634" y="2507520"/>
            <a:ext cx="1641383" cy="349197"/>
          </a:xfrm>
          <a:prstGeom prst="rect">
            <a:avLst/>
          </a:prstGeom>
          <a:noFill/>
          <a:ln w="57150">
            <a:solidFill>
              <a:srgbClr val="A65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7D2DC-6B3E-EA45-918A-D860107F161E}"/>
              </a:ext>
            </a:extLst>
          </p:cNvPr>
          <p:cNvSpPr/>
          <p:nvPr/>
        </p:nvSpPr>
        <p:spPr>
          <a:xfrm>
            <a:off x="5731634" y="1776633"/>
            <a:ext cx="1641383" cy="349197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9BD4ED-F220-EA48-BA5B-24E7142C2C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04FC2-FC9C-D54C-95E5-C3F99B603BDC}"/>
              </a:ext>
            </a:extLst>
          </p:cNvPr>
          <p:cNvSpPr/>
          <p:nvPr/>
        </p:nvSpPr>
        <p:spPr>
          <a:xfrm>
            <a:off x="2302633" y="5445859"/>
            <a:ext cx="1641383" cy="3491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F33EB-0CCF-FC46-B710-397273B8A2A0}"/>
              </a:ext>
            </a:extLst>
          </p:cNvPr>
          <p:cNvSpPr txBox="1"/>
          <p:nvPr/>
        </p:nvSpPr>
        <p:spPr>
          <a:xfrm>
            <a:off x="3960610" y="5389624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else</a:t>
            </a:r>
            <a:r>
              <a:rPr lang="en-US" sz="2400" dirty="0"/>
              <a:t> keyword separates case 1 from all other cases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6F873-B516-FA41-9640-EF710007D9DE}"/>
              </a:ext>
            </a:extLst>
          </p:cNvPr>
          <p:cNvSpPr/>
          <p:nvPr/>
        </p:nvSpPr>
        <p:spPr>
          <a:xfrm>
            <a:off x="4910943" y="2151785"/>
            <a:ext cx="1136932" cy="3491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9F7C-8D75-4149-94C4-7B4A6A2B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IF-ELSE statements instead of duplicate IF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11820-2C18-1040-860A-798565E67CBF}"/>
              </a:ext>
            </a:extLst>
          </p:cNvPr>
          <p:cNvSpPr txBox="1"/>
          <p:nvPr/>
        </p:nvSpPr>
        <p:spPr>
          <a:xfrm>
            <a:off x="392829" y="1939222"/>
            <a:ext cx="3583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Much cleaner code! It does the same thing logically, but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E23B8-C011-284D-89EC-1830A6FC10B3}"/>
              </a:ext>
            </a:extLst>
          </p:cNvPr>
          <p:cNvSpPr txBox="1"/>
          <p:nvPr/>
        </p:nvSpPr>
        <p:spPr>
          <a:xfrm>
            <a:off x="791663" y="3520447"/>
            <a:ext cx="3336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More 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Better style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Easier to interpret the logic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199AF4-1BFB-5642-965E-8491083F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914" y="5371714"/>
            <a:ext cx="2984701" cy="989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6C9567-13DB-1C47-A3B7-88915F9F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89" y="1352284"/>
            <a:ext cx="5829300" cy="375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893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113FB-EFA3-B14A-962F-093497B0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69" y="986773"/>
            <a:ext cx="4292706" cy="25251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879FF3-37E6-E54F-AC54-CF274A73FB7D}"/>
              </a:ext>
            </a:extLst>
          </p:cNvPr>
          <p:cNvSpPr txBox="1"/>
          <p:nvPr/>
        </p:nvSpPr>
        <p:spPr>
          <a:xfrm>
            <a:off x="3297574" y="3623494"/>
            <a:ext cx="468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Only executed if condition1 is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4EDA8-58ED-4A41-810B-FF43E47F68D8}"/>
              </a:ext>
            </a:extLst>
          </p:cNvPr>
          <p:cNvSpPr txBox="1"/>
          <p:nvPr/>
        </p:nvSpPr>
        <p:spPr>
          <a:xfrm>
            <a:off x="3297574" y="4869190"/>
            <a:ext cx="7461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Only executed if condition1 and condition2 are both FALSE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D2013D-033B-E347-B82C-1F6E3059C098}"/>
              </a:ext>
            </a:extLst>
          </p:cNvPr>
          <p:cNvSpPr/>
          <p:nvPr/>
        </p:nvSpPr>
        <p:spPr>
          <a:xfrm>
            <a:off x="5383681" y="2084318"/>
            <a:ext cx="1641383" cy="349197"/>
          </a:xfrm>
          <a:prstGeom prst="rect">
            <a:avLst/>
          </a:prstGeom>
          <a:noFill/>
          <a:ln w="57150">
            <a:solidFill>
              <a:srgbClr val="A65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AC826C-22E2-9246-AED2-AC57E4F49066}"/>
              </a:ext>
            </a:extLst>
          </p:cNvPr>
          <p:cNvSpPr/>
          <p:nvPr/>
        </p:nvSpPr>
        <p:spPr>
          <a:xfrm>
            <a:off x="5383681" y="2789806"/>
            <a:ext cx="1641383" cy="34919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D3595-51B7-DC41-87C4-A5DF993050A4}"/>
              </a:ext>
            </a:extLst>
          </p:cNvPr>
          <p:cNvSpPr/>
          <p:nvPr/>
        </p:nvSpPr>
        <p:spPr>
          <a:xfrm>
            <a:off x="5383681" y="1378831"/>
            <a:ext cx="1641383" cy="349197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7EB0D-F224-A74A-A303-46C3A2FCC131}"/>
              </a:ext>
            </a:extLst>
          </p:cNvPr>
          <p:cNvSpPr/>
          <p:nvPr/>
        </p:nvSpPr>
        <p:spPr>
          <a:xfrm>
            <a:off x="1507456" y="4302380"/>
            <a:ext cx="1641383" cy="349197"/>
          </a:xfrm>
          <a:prstGeom prst="rect">
            <a:avLst/>
          </a:prstGeom>
          <a:noFill/>
          <a:ln w="57150">
            <a:solidFill>
              <a:srgbClr val="A65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CDD396-67F3-4D40-BBA3-E894C66FC8FA}"/>
              </a:ext>
            </a:extLst>
          </p:cNvPr>
          <p:cNvSpPr/>
          <p:nvPr/>
        </p:nvSpPr>
        <p:spPr>
          <a:xfrm>
            <a:off x="1518374" y="4925327"/>
            <a:ext cx="1641383" cy="34919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ECC4C0-9FC1-B247-886A-A849191B9222}"/>
              </a:ext>
            </a:extLst>
          </p:cNvPr>
          <p:cNvSpPr/>
          <p:nvPr/>
        </p:nvSpPr>
        <p:spPr>
          <a:xfrm>
            <a:off x="1507456" y="3679433"/>
            <a:ext cx="1641383" cy="349197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10692-FC4D-834A-A036-2193012FE6B2}"/>
              </a:ext>
            </a:extLst>
          </p:cNvPr>
          <p:cNvSpPr txBox="1"/>
          <p:nvPr/>
        </p:nvSpPr>
        <p:spPr>
          <a:xfrm>
            <a:off x="3297574" y="4246342"/>
            <a:ext cx="7782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Only executed if condition1 is FALSE and condition2 is TRUE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5ED41-AEEB-1748-B879-116A9E02B8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IF-ELSEIF-ELSE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F8F87-7FB6-344B-82D4-193FB28B85B4}"/>
              </a:ext>
            </a:extLst>
          </p:cNvPr>
          <p:cNvSpPr/>
          <p:nvPr/>
        </p:nvSpPr>
        <p:spPr>
          <a:xfrm>
            <a:off x="1518374" y="5548274"/>
            <a:ext cx="1641383" cy="3491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AF9AC-4855-524B-9788-BFB9ABB87110}"/>
              </a:ext>
            </a:extLst>
          </p:cNvPr>
          <p:cNvSpPr txBox="1"/>
          <p:nvPr/>
        </p:nvSpPr>
        <p:spPr>
          <a:xfrm>
            <a:off x="3297574" y="5492039"/>
            <a:ext cx="739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elseif</a:t>
            </a:r>
            <a:r>
              <a:rPr lang="en-US" sz="2400" dirty="0"/>
              <a:t> keyword to check if the next condition is met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244EB-E297-D04C-8793-C88738BDF9B3}"/>
              </a:ext>
            </a:extLst>
          </p:cNvPr>
          <p:cNvSpPr txBox="1"/>
          <p:nvPr/>
        </p:nvSpPr>
        <p:spPr>
          <a:xfrm>
            <a:off x="1947533" y="6227454"/>
            <a:ext cx="851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Note: You can have as many 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elseif</a:t>
            </a:r>
            <a:r>
              <a:rPr lang="en-US" sz="2400" dirty="0"/>
              <a:t> lines as you want/need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974C50-CADE-8B48-8B69-42F745052903}"/>
              </a:ext>
            </a:extLst>
          </p:cNvPr>
          <p:cNvSpPr/>
          <p:nvPr/>
        </p:nvSpPr>
        <p:spPr>
          <a:xfrm>
            <a:off x="4562990" y="1714613"/>
            <a:ext cx="1373116" cy="3344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2FDFF-E1EC-764E-8E5D-E043EA51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script that generates a random vector of integers between 0 and 10 of length 5. If at least one of the elements is equal to 10, display “At least 1 number equals 10!”. If none of the elements equals 10, but at least one of the numbers equals 5, display “At least 1 number equals 5!”. If none of the elements equals either a 5 or a 10, display “Better luck next time.”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B2F4-17E5-A14A-85EA-1D8E39CDAD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If-else</a:t>
            </a:r>
            <a:r>
              <a:rPr lang="en-US" dirty="0"/>
              <a:t> statements (lecture4_liveEx1.m)</a:t>
            </a:r>
          </a:p>
        </p:txBody>
      </p:sp>
    </p:spTree>
    <p:extLst>
      <p:ext uri="{BB962C8B-B14F-4D97-AF65-F5344CB8AC3E}">
        <p14:creationId xmlns:p14="http://schemas.microsoft.com/office/powerpoint/2010/main" val="194921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FAE1-26C5-AB49-9C26-9F097BA219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9ABDED-FAB3-FB43-ABBA-FF188A86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04" y="5672216"/>
            <a:ext cx="10515600" cy="452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Usually, ‘</a:t>
            </a:r>
            <a:r>
              <a:rPr lang="en-US" dirty="0">
                <a:latin typeface="Courier" pitchFamily="2" charset="0"/>
              </a:rPr>
              <a:t>variable = expression</a:t>
            </a:r>
            <a:r>
              <a:rPr lang="en-US" dirty="0"/>
              <a:t>’ is of the form </a:t>
            </a:r>
            <a:r>
              <a:rPr lang="en-US" dirty="0">
                <a:latin typeface="Courier" pitchFamily="2" charset="0"/>
              </a:rPr>
              <a:t>n = </a:t>
            </a:r>
            <a:r>
              <a:rPr lang="en-US" dirty="0" err="1">
                <a:latin typeface="Courier" pitchFamily="2" charset="0"/>
              </a:rPr>
              <a:t>a:b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A7747-9948-9B4B-9685-A01FDCC1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00" y="1507219"/>
            <a:ext cx="6280209" cy="1236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CC3783-0F70-794A-8179-81CA9C453ED6}"/>
              </a:ext>
            </a:extLst>
          </p:cNvPr>
          <p:cNvSpPr/>
          <p:nvPr/>
        </p:nvSpPr>
        <p:spPr>
          <a:xfrm>
            <a:off x="4335715" y="2346607"/>
            <a:ext cx="719925" cy="38389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9D689-9346-2C44-BCB8-E628D0BD3BB9}"/>
              </a:ext>
            </a:extLst>
          </p:cNvPr>
          <p:cNvSpPr/>
          <p:nvPr/>
        </p:nvSpPr>
        <p:spPr>
          <a:xfrm>
            <a:off x="4286617" y="1467642"/>
            <a:ext cx="5030091" cy="5294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663A7-DDF2-A74D-975E-8B668ED23871}"/>
              </a:ext>
            </a:extLst>
          </p:cNvPr>
          <p:cNvSpPr txBox="1"/>
          <p:nvPr/>
        </p:nvSpPr>
        <p:spPr>
          <a:xfrm>
            <a:off x="3736506" y="3488599"/>
            <a:ext cx="6704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Statement header: must begin with for, space, expression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01ED4-20F9-AA40-ADC1-6BC3B07465F7}"/>
              </a:ext>
            </a:extLst>
          </p:cNvPr>
          <p:cNvSpPr txBox="1"/>
          <p:nvPr/>
        </p:nvSpPr>
        <p:spPr>
          <a:xfrm>
            <a:off x="3736506" y="5150726"/>
            <a:ext cx="521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for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end</a:t>
            </a:r>
            <a:r>
              <a:rPr lang="en-US" sz="2000" dirty="0"/>
              <a:t> words that define the for loop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BDCE68-6C52-EE4D-9064-ECB2EE3E9D81}"/>
              </a:ext>
            </a:extLst>
          </p:cNvPr>
          <p:cNvSpPr/>
          <p:nvPr/>
        </p:nvSpPr>
        <p:spPr>
          <a:xfrm>
            <a:off x="5135748" y="2023731"/>
            <a:ext cx="2015392" cy="2749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77B385-C3D2-3A48-93A3-CAD2F1348F2F}"/>
              </a:ext>
            </a:extLst>
          </p:cNvPr>
          <p:cNvSpPr/>
          <p:nvPr/>
        </p:nvSpPr>
        <p:spPr>
          <a:xfrm>
            <a:off x="5123047" y="1484178"/>
            <a:ext cx="4193661" cy="471621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535DC-0F96-9C42-9D5B-1C442A6A77A9}"/>
              </a:ext>
            </a:extLst>
          </p:cNvPr>
          <p:cNvSpPr/>
          <p:nvPr/>
        </p:nvSpPr>
        <p:spPr>
          <a:xfrm>
            <a:off x="2766202" y="3427461"/>
            <a:ext cx="914400" cy="457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75F018-580B-E441-B192-D9533875CD1D}"/>
              </a:ext>
            </a:extLst>
          </p:cNvPr>
          <p:cNvSpPr/>
          <p:nvPr/>
        </p:nvSpPr>
        <p:spPr>
          <a:xfrm>
            <a:off x="2766202" y="4513211"/>
            <a:ext cx="914400" cy="457200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CE478-0C67-C542-8639-7E8BB847A789}"/>
              </a:ext>
            </a:extLst>
          </p:cNvPr>
          <p:cNvSpPr/>
          <p:nvPr/>
        </p:nvSpPr>
        <p:spPr>
          <a:xfrm>
            <a:off x="2766202" y="3970336"/>
            <a:ext cx="914400" cy="4572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93E871-5108-F642-B873-5833F70A781D}"/>
              </a:ext>
            </a:extLst>
          </p:cNvPr>
          <p:cNvSpPr/>
          <p:nvPr/>
        </p:nvSpPr>
        <p:spPr>
          <a:xfrm>
            <a:off x="2766202" y="5056087"/>
            <a:ext cx="914400" cy="4572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CF6FDA-6AF5-7449-99E6-6BCF50CE8ECA}"/>
              </a:ext>
            </a:extLst>
          </p:cNvPr>
          <p:cNvSpPr txBox="1"/>
          <p:nvPr/>
        </p:nvSpPr>
        <p:spPr>
          <a:xfrm>
            <a:off x="3736506" y="4032648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Actions to be performed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B58CD-E73F-D747-BEB5-8B2175D60EA3}"/>
              </a:ext>
            </a:extLst>
          </p:cNvPr>
          <p:cNvSpPr txBox="1"/>
          <p:nvPr/>
        </p:nvSpPr>
        <p:spPr>
          <a:xfrm>
            <a:off x="3736506" y="4591687"/>
            <a:ext cx="6734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Iterations of the loop, where variable becomes your </a:t>
            </a:r>
            <a:r>
              <a:rPr lang="en-US" sz="2000" b="1" dirty="0"/>
              <a:t>index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76CAEB-0F3F-944D-88D5-EA50F3FAFE03}"/>
              </a:ext>
            </a:extLst>
          </p:cNvPr>
          <p:cNvSpPr/>
          <p:nvPr/>
        </p:nvSpPr>
        <p:spPr>
          <a:xfrm>
            <a:off x="4369650" y="1543020"/>
            <a:ext cx="719925" cy="38389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3C5F-C8F8-594C-BD81-0FCF1ED3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variable is changing, what values does it take, and what #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6097-EE6C-004D-9190-5E3FF6ED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6"/>
            <a:ext cx="12386375" cy="5521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432FF"/>
                </a:solidFill>
                <a:latin typeface="Courier" pitchFamily="2" charset="0"/>
              </a:rPr>
              <a:t>for </a:t>
            </a:r>
            <a:r>
              <a:rPr lang="en-US" sz="3200" dirty="0">
                <a:latin typeface="Courier" pitchFamily="2" charset="0"/>
              </a:rPr>
              <a:t>n = 1:10 </a:t>
            </a:r>
            <a:r>
              <a:rPr lang="en-US" sz="3200" dirty="0">
                <a:solidFill>
                  <a:srgbClr val="287F3D"/>
                </a:solidFill>
                <a:latin typeface="Courier" pitchFamily="2" charset="0"/>
              </a:rPr>
              <a:t>% for n = 1,2,3,4,5,6,7,8,9,10</a:t>
            </a:r>
          </a:p>
          <a:p>
            <a:pPr marL="0" indent="0">
              <a:buNone/>
            </a:pPr>
            <a:endParaRPr lang="en-US" sz="3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Vec1 = 1:2:10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432FF"/>
                </a:solidFill>
                <a:latin typeface="Courier" pitchFamily="2" charset="0"/>
              </a:rPr>
              <a:t>for</a:t>
            </a:r>
            <a:r>
              <a:rPr lang="en-US" sz="3200" dirty="0">
                <a:latin typeface="Courier" pitchFamily="2" charset="0"/>
              </a:rPr>
              <a:t> n = vec1 </a:t>
            </a:r>
            <a:r>
              <a:rPr lang="en-US" sz="3200" dirty="0">
                <a:solidFill>
                  <a:srgbClr val="287F3D"/>
                </a:solidFill>
                <a:latin typeface="Courier" pitchFamily="2" charset="0"/>
              </a:rPr>
              <a:t>% for n = 1,3,5,7,9</a:t>
            </a:r>
          </a:p>
          <a:p>
            <a:endParaRPr lang="en-US" sz="3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Vec2 = [1,5,6,10:14]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432FF"/>
                </a:solidFill>
                <a:latin typeface="Courier" pitchFamily="2" charset="0"/>
              </a:rPr>
              <a:t>for</a:t>
            </a:r>
            <a:r>
              <a:rPr lang="en-US" sz="3200" dirty="0">
                <a:latin typeface="Courier" pitchFamily="2" charset="0"/>
              </a:rPr>
              <a:t> q = Vec2 </a:t>
            </a:r>
            <a:r>
              <a:rPr lang="en-US" sz="3200" dirty="0">
                <a:solidFill>
                  <a:srgbClr val="287F3D"/>
                </a:solidFill>
                <a:latin typeface="Courier" pitchFamily="2" charset="0"/>
              </a:rPr>
              <a:t>% for q = 1,5,6,10,11,12,13,14</a:t>
            </a:r>
          </a:p>
          <a:p>
            <a:pPr marL="0" indent="0">
              <a:buNone/>
            </a:pPr>
            <a:endParaRPr lang="en-US" sz="3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Mat = rand(5,3);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432FF"/>
                </a:solidFill>
                <a:latin typeface="Courier" pitchFamily="2" charset="0"/>
              </a:rPr>
              <a:t>for</a:t>
            </a:r>
            <a:r>
              <a:rPr lang="en-US" sz="3200" dirty="0">
                <a:latin typeface="Courier" pitchFamily="2" charset="0"/>
              </a:rPr>
              <a:t> var = 1:size(Mat,2) </a:t>
            </a:r>
            <a:r>
              <a:rPr lang="en-US" sz="3200" dirty="0">
                <a:solidFill>
                  <a:srgbClr val="287F3D"/>
                </a:solidFill>
                <a:latin typeface="Courier" pitchFamily="2" charset="0"/>
              </a:rPr>
              <a:t>% var = 1 2 3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26C362-CEF6-A945-B600-053FF8CABE01}"/>
              </a:ext>
            </a:extLst>
          </p:cNvPr>
          <p:cNvSpPr/>
          <p:nvPr/>
        </p:nvSpPr>
        <p:spPr>
          <a:xfrm>
            <a:off x="3414408" y="1082708"/>
            <a:ext cx="7889132" cy="75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E2C9E-45D5-894E-8A92-431018E14A45}"/>
              </a:ext>
            </a:extLst>
          </p:cNvPr>
          <p:cNvSpPr/>
          <p:nvPr/>
        </p:nvSpPr>
        <p:spPr>
          <a:xfrm>
            <a:off x="3414408" y="2855202"/>
            <a:ext cx="7889132" cy="75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9BA89-2BDB-554A-8FF9-A1BDDB40B07C}"/>
              </a:ext>
            </a:extLst>
          </p:cNvPr>
          <p:cNvSpPr/>
          <p:nvPr/>
        </p:nvSpPr>
        <p:spPr>
          <a:xfrm>
            <a:off x="3414408" y="4471526"/>
            <a:ext cx="7889132" cy="75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CFF51-D34B-6644-A488-C0260052E5E0}"/>
              </a:ext>
            </a:extLst>
          </p:cNvPr>
          <p:cNvSpPr/>
          <p:nvPr/>
        </p:nvSpPr>
        <p:spPr>
          <a:xfrm>
            <a:off x="6096000" y="6087850"/>
            <a:ext cx="4218561" cy="75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02C0C0-BFF9-4F41-AEFA-DE98CF5B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loop: iterating through indices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F957F-39C9-CE4C-A41A-95D90CEE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93" y="1315621"/>
            <a:ext cx="7016251" cy="5102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50150-8C2B-154A-8B0B-AB645B2F8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054" y="2051720"/>
            <a:ext cx="3732797" cy="3630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02C0C0-BFF9-4F41-AEFA-DE98CF5B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loop: incrementing a value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1B72F8-8102-B74C-90B3-D720DFFDF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33"/>
          <a:stretch/>
        </p:blipFill>
        <p:spPr>
          <a:xfrm>
            <a:off x="1061049" y="2121220"/>
            <a:ext cx="10069902" cy="2081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5DB035-675C-844B-BB83-41213EFCBB50}"/>
              </a:ext>
            </a:extLst>
          </p:cNvPr>
          <p:cNvSpPr txBox="1"/>
          <p:nvPr/>
        </p:nvSpPr>
        <p:spPr>
          <a:xfrm>
            <a:off x="309506" y="5700760"/>
            <a:ext cx="3961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Initializing the variable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2D09AA-5267-AF4F-9ADB-41499696CF9C}"/>
              </a:ext>
            </a:extLst>
          </p:cNvPr>
          <p:cNvSpPr/>
          <p:nvPr/>
        </p:nvSpPr>
        <p:spPr>
          <a:xfrm>
            <a:off x="2290177" y="2477620"/>
            <a:ext cx="2458387" cy="599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1854D0E-EF70-1B46-B250-315E7B084249}"/>
              </a:ext>
            </a:extLst>
          </p:cNvPr>
          <p:cNvSpPr/>
          <p:nvPr/>
        </p:nvSpPr>
        <p:spPr>
          <a:xfrm>
            <a:off x="1945403" y="3122198"/>
            <a:ext cx="1364105" cy="2623278"/>
          </a:xfrm>
          <a:custGeom>
            <a:avLst/>
            <a:gdLst>
              <a:gd name="connsiteX0" fmla="*/ 1364105 w 1364105"/>
              <a:gd name="connsiteY0" fmla="*/ 0 h 2623278"/>
              <a:gd name="connsiteX1" fmla="*/ 254833 w 1364105"/>
              <a:gd name="connsiteY1" fmla="*/ 1034321 h 2623278"/>
              <a:gd name="connsiteX2" fmla="*/ 0 w 1364105"/>
              <a:gd name="connsiteY2" fmla="*/ 2623278 h 26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05" h="2623278">
                <a:moveTo>
                  <a:pt x="1364105" y="0"/>
                </a:moveTo>
                <a:cubicBezTo>
                  <a:pt x="923144" y="298554"/>
                  <a:pt x="482184" y="597108"/>
                  <a:pt x="254833" y="1034321"/>
                </a:cubicBezTo>
                <a:cubicBezTo>
                  <a:pt x="27482" y="1471534"/>
                  <a:pt x="13741" y="2047406"/>
                  <a:pt x="0" y="26232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4D5143-DA6B-6F40-8719-135DDC6C0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209"/>
          <a:stretch/>
        </p:blipFill>
        <p:spPr>
          <a:xfrm>
            <a:off x="6843935" y="4807367"/>
            <a:ext cx="4287016" cy="504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6AA8B-C609-F94A-804F-74EEAAC483DD}"/>
              </a:ext>
            </a:extLst>
          </p:cNvPr>
          <p:cNvSpPr txBox="1"/>
          <p:nvPr/>
        </p:nvSpPr>
        <p:spPr>
          <a:xfrm>
            <a:off x="910493" y="1536445"/>
            <a:ext cx="505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 sum every element in x: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CEE772-0ADA-D14B-96C7-AA7C7D20C6F3}"/>
              </a:ext>
            </a:extLst>
          </p:cNvPr>
          <p:cNvSpPr/>
          <p:nvPr/>
        </p:nvSpPr>
        <p:spPr>
          <a:xfrm>
            <a:off x="4638843" y="2858775"/>
            <a:ext cx="2134881" cy="599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B7E9922-DC74-A145-B497-8F753FD0A769}"/>
              </a:ext>
            </a:extLst>
          </p:cNvPr>
          <p:cNvSpPr/>
          <p:nvPr/>
        </p:nvSpPr>
        <p:spPr>
          <a:xfrm>
            <a:off x="6295228" y="1536445"/>
            <a:ext cx="1498945" cy="1438757"/>
          </a:xfrm>
          <a:custGeom>
            <a:avLst/>
            <a:gdLst>
              <a:gd name="connsiteX0" fmla="*/ 1364105 w 1364105"/>
              <a:gd name="connsiteY0" fmla="*/ 0 h 2623278"/>
              <a:gd name="connsiteX1" fmla="*/ 254833 w 1364105"/>
              <a:gd name="connsiteY1" fmla="*/ 1034321 h 2623278"/>
              <a:gd name="connsiteX2" fmla="*/ 0 w 1364105"/>
              <a:gd name="connsiteY2" fmla="*/ 2623278 h 26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05" h="2623278">
                <a:moveTo>
                  <a:pt x="1364105" y="0"/>
                </a:moveTo>
                <a:cubicBezTo>
                  <a:pt x="923144" y="298554"/>
                  <a:pt x="482184" y="597108"/>
                  <a:pt x="254833" y="1034321"/>
                </a:cubicBezTo>
                <a:cubicBezTo>
                  <a:pt x="27482" y="1471534"/>
                  <a:pt x="13741" y="2047406"/>
                  <a:pt x="0" y="26232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9CF0C-B17B-9149-B002-EB4A912B9592}"/>
              </a:ext>
            </a:extLst>
          </p:cNvPr>
          <p:cNvSpPr txBox="1"/>
          <p:nvPr/>
        </p:nvSpPr>
        <p:spPr>
          <a:xfrm>
            <a:off x="7794173" y="1028613"/>
            <a:ext cx="399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Automating the # of loops (no hard coding)</a:t>
            </a:r>
          </a:p>
        </p:txBody>
      </p:sp>
    </p:spTree>
    <p:extLst>
      <p:ext uri="{BB962C8B-B14F-4D97-AF65-F5344CB8AC3E}">
        <p14:creationId xmlns:p14="http://schemas.microsoft.com/office/powerpoint/2010/main" val="295517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9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32222B-47F7-E34B-84E9-76C6BA472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33"/>
          <a:stretch/>
        </p:blipFill>
        <p:spPr>
          <a:xfrm>
            <a:off x="1061049" y="2121220"/>
            <a:ext cx="10220458" cy="2081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402C0C0-BFF9-4F41-AEFA-DE98CF5B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loop: incrementing in any step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D62BC-D2C2-004B-8A22-98CF1425BE9D}"/>
              </a:ext>
            </a:extLst>
          </p:cNvPr>
          <p:cNvSpPr txBox="1"/>
          <p:nvPr/>
        </p:nvSpPr>
        <p:spPr>
          <a:xfrm>
            <a:off x="2350957" y="6057897"/>
            <a:ext cx="2513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Every 2 steps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ACD00C-B691-774B-A539-817DE2512AB6}"/>
              </a:ext>
            </a:extLst>
          </p:cNvPr>
          <p:cNvSpPr/>
          <p:nvPr/>
        </p:nvSpPr>
        <p:spPr>
          <a:xfrm>
            <a:off x="3847528" y="2871922"/>
            <a:ext cx="3659058" cy="5996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E8D3975-E9D3-2A42-9A3B-11307B57A786}"/>
              </a:ext>
            </a:extLst>
          </p:cNvPr>
          <p:cNvSpPr/>
          <p:nvPr/>
        </p:nvSpPr>
        <p:spPr>
          <a:xfrm>
            <a:off x="3836540" y="3485605"/>
            <a:ext cx="1364105" cy="2623278"/>
          </a:xfrm>
          <a:custGeom>
            <a:avLst/>
            <a:gdLst>
              <a:gd name="connsiteX0" fmla="*/ 1364105 w 1364105"/>
              <a:gd name="connsiteY0" fmla="*/ 0 h 2623278"/>
              <a:gd name="connsiteX1" fmla="*/ 254833 w 1364105"/>
              <a:gd name="connsiteY1" fmla="*/ 1034321 h 2623278"/>
              <a:gd name="connsiteX2" fmla="*/ 0 w 1364105"/>
              <a:gd name="connsiteY2" fmla="*/ 2623278 h 26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05" h="2623278">
                <a:moveTo>
                  <a:pt x="1364105" y="0"/>
                </a:moveTo>
                <a:cubicBezTo>
                  <a:pt x="923144" y="298554"/>
                  <a:pt x="482184" y="597108"/>
                  <a:pt x="254833" y="1034321"/>
                </a:cubicBezTo>
                <a:cubicBezTo>
                  <a:pt x="27482" y="1471534"/>
                  <a:pt x="13741" y="2047406"/>
                  <a:pt x="0" y="26232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BE9E15-3CFE-7649-B3F2-822C509A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845" y="4797244"/>
            <a:ext cx="3402662" cy="583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C1E98C-64B5-7A4D-B240-D6568D22A96F}"/>
              </a:ext>
            </a:extLst>
          </p:cNvPr>
          <p:cNvSpPr txBox="1"/>
          <p:nvPr/>
        </p:nvSpPr>
        <p:spPr>
          <a:xfrm>
            <a:off x="910493" y="1536445"/>
            <a:ext cx="6103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 sum every other element in x:</a:t>
            </a:r>
          </a:p>
        </p:txBody>
      </p:sp>
    </p:spTree>
    <p:extLst>
      <p:ext uri="{BB962C8B-B14F-4D97-AF65-F5344CB8AC3E}">
        <p14:creationId xmlns:p14="http://schemas.microsoft.com/office/powerpoint/2010/main" val="2280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B6C0AA-3F90-A846-AA30-63E7A680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Algorithms 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For loops</a:t>
            </a:r>
          </a:p>
          <a:p>
            <a:r>
              <a:rPr lang="en-US" dirty="0"/>
              <a:t>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62940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817E27-8343-D246-B2FA-1A528CE0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2" y="1610417"/>
            <a:ext cx="7404100" cy="346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30FED-3965-9B42-AC65-D413CEB1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loop: collecting data into a vector or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9C569-86AF-854E-91B0-163D76A78F24}"/>
              </a:ext>
            </a:extLst>
          </p:cNvPr>
          <p:cNvSpPr txBox="1"/>
          <p:nvPr/>
        </p:nvSpPr>
        <p:spPr>
          <a:xfrm>
            <a:off x="279900" y="5528552"/>
            <a:ext cx="4857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Creating a zeros matrix of known size to be filled 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D13B52-CFC6-3E4B-A80F-B3FAF4850802}"/>
              </a:ext>
            </a:extLst>
          </p:cNvPr>
          <p:cNvSpPr/>
          <p:nvPr/>
        </p:nvSpPr>
        <p:spPr>
          <a:xfrm>
            <a:off x="4411553" y="2456548"/>
            <a:ext cx="3263563" cy="478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DA8B5EE-F29E-2042-9220-494E51ADC1AB}"/>
              </a:ext>
            </a:extLst>
          </p:cNvPr>
          <p:cNvSpPr/>
          <p:nvPr/>
        </p:nvSpPr>
        <p:spPr>
          <a:xfrm>
            <a:off x="1191057" y="2830445"/>
            <a:ext cx="3240727" cy="2698107"/>
          </a:xfrm>
          <a:custGeom>
            <a:avLst/>
            <a:gdLst>
              <a:gd name="connsiteX0" fmla="*/ 1364105 w 1364105"/>
              <a:gd name="connsiteY0" fmla="*/ 0 h 2623278"/>
              <a:gd name="connsiteX1" fmla="*/ 254833 w 1364105"/>
              <a:gd name="connsiteY1" fmla="*/ 1034321 h 2623278"/>
              <a:gd name="connsiteX2" fmla="*/ 0 w 1364105"/>
              <a:gd name="connsiteY2" fmla="*/ 2623278 h 26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05" h="2623278">
                <a:moveTo>
                  <a:pt x="1364105" y="0"/>
                </a:moveTo>
                <a:cubicBezTo>
                  <a:pt x="923144" y="298554"/>
                  <a:pt x="482184" y="597108"/>
                  <a:pt x="254833" y="1034321"/>
                </a:cubicBezTo>
                <a:cubicBezTo>
                  <a:pt x="27482" y="1471534"/>
                  <a:pt x="13741" y="2047406"/>
                  <a:pt x="0" y="26232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EAE9-1FC1-AA4E-BA01-9B0F7365704D}"/>
              </a:ext>
            </a:extLst>
          </p:cNvPr>
          <p:cNvSpPr txBox="1"/>
          <p:nvPr/>
        </p:nvSpPr>
        <p:spPr>
          <a:xfrm>
            <a:off x="1734355" y="940311"/>
            <a:ext cx="8221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 collect the total points earned per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132C8-629D-3343-A01C-C2710E05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760" y="2354509"/>
            <a:ext cx="3022600" cy="302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C313B9-B6D2-FE4C-9282-F51DE4965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188" y="5377109"/>
            <a:ext cx="1901463" cy="1021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6559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0FED-3965-9B42-AC65-D413CEB1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loop: collecting data into a vector or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EAE9-1FC1-AA4E-BA01-9B0F7365704D}"/>
              </a:ext>
            </a:extLst>
          </p:cNvPr>
          <p:cNvSpPr txBox="1"/>
          <p:nvPr/>
        </p:nvSpPr>
        <p:spPr>
          <a:xfrm>
            <a:off x="1734355" y="940311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Alternative: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132C8-629D-3343-A01C-C2710E05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560" y="2465345"/>
            <a:ext cx="3022600" cy="302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2E79A-88DE-C140-A95A-C05BE75D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4" y="1992234"/>
            <a:ext cx="8039100" cy="360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7F8683-0D9B-BF43-BC00-A3F29D5B3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560" y="5816023"/>
            <a:ext cx="1701800" cy="85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139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F8E167-EBA5-C847-83D9-CD998818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34"/>
          <a:stretch/>
        </p:blipFill>
        <p:spPr>
          <a:xfrm>
            <a:off x="874691" y="1483279"/>
            <a:ext cx="10570207" cy="3370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F8540-A3EA-8941-9DB3-6C93817B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loop: integrating with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F85FF-B2FA-5147-A392-97BAB0FFA8E4}"/>
              </a:ext>
            </a:extLst>
          </p:cNvPr>
          <p:cNvSpPr txBox="1"/>
          <p:nvPr/>
        </p:nvSpPr>
        <p:spPr>
          <a:xfrm>
            <a:off x="110066" y="6299103"/>
            <a:ext cx="5985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432FF"/>
                </a:solidFill>
                <a:latin typeface="Courier" pitchFamily="2" charset="0"/>
              </a:rPr>
              <a:t>continue</a:t>
            </a:r>
            <a:r>
              <a:rPr lang="en-US" sz="3200" dirty="0"/>
              <a:t> works the same way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50E1E2-119B-BE42-B00B-F8A636726424}"/>
              </a:ext>
            </a:extLst>
          </p:cNvPr>
          <p:cNvSpPr/>
          <p:nvPr/>
        </p:nvSpPr>
        <p:spPr>
          <a:xfrm>
            <a:off x="3715469" y="3003788"/>
            <a:ext cx="1409424" cy="4627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DF5B00-E6E9-2141-B129-FE1EBC463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64" y="5439144"/>
            <a:ext cx="5985934" cy="579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80030-A173-104B-95DA-6809D5468339}"/>
              </a:ext>
            </a:extLst>
          </p:cNvPr>
          <p:cNvSpPr txBox="1"/>
          <p:nvPr/>
        </p:nvSpPr>
        <p:spPr>
          <a:xfrm>
            <a:off x="806348" y="940311"/>
            <a:ext cx="110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 collect the sum of elements in x until a condition is met:</a:t>
            </a:r>
          </a:p>
        </p:txBody>
      </p:sp>
    </p:spTree>
    <p:extLst>
      <p:ext uri="{BB962C8B-B14F-4D97-AF65-F5344CB8AC3E}">
        <p14:creationId xmlns:p14="http://schemas.microsoft.com/office/powerpoint/2010/main" val="231908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0635-6022-084B-BF05-5D1DD9FA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a vector with unknown size: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77AA-0622-5D46-95B4-F2B8E6D1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Initiate empty vector:</a:t>
            </a:r>
          </a:p>
          <a:p>
            <a:pPr marL="0" indent="0">
              <a:buNone/>
            </a:pPr>
            <a:r>
              <a:rPr lang="en-US" sz="3200" dirty="0" err="1">
                <a:latin typeface="Courier" pitchFamily="2" charset="0"/>
              </a:rPr>
              <a:t>Filler_vector</a:t>
            </a:r>
            <a:r>
              <a:rPr lang="en-US" sz="3200" dirty="0">
                <a:latin typeface="Courier" pitchFamily="2" charset="0"/>
              </a:rPr>
              <a:t> = [ ];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To fill it in, we can use the index &lt;</a:t>
            </a:r>
            <a:r>
              <a:rPr lang="en-US" sz="3200" dirty="0">
                <a:latin typeface="Courier" pitchFamily="2" charset="0"/>
              </a:rPr>
              <a:t>end + 1&gt;</a:t>
            </a:r>
            <a:r>
              <a:rPr lang="en-US" sz="3200" dirty="0"/>
              <a:t> to access the next row/column, or we can concatenate:</a:t>
            </a:r>
          </a:p>
          <a:p>
            <a:pPr marL="0" indent="0">
              <a:buNone/>
            </a:pPr>
            <a:r>
              <a:rPr lang="en-US" sz="3200" dirty="0"/>
              <a:t>Ex: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1. </a:t>
            </a:r>
            <a:r>
              <a:rPr lang="en-US" sz="3200" dirty="0" err="1">
                <a:latin typeface="Courier" pitchFamily="2" charset="0"/>
              </a:rPr>
              <a:t>Filler_vector</a:t>
            </a:r>
            <a:r>
              <a:rPr lang="en-US" sz="3200" dirty="0">
                <a:latin typeface="Courier" pitchFamily="2" charset="0"/>
              </a:rPr>
              <a:t>(end+1) = mat;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2. </a:t>
            </a:r>
            <a:r>
              <a:rPr lang="en-US" sz="3200" dirty="0" err="1">
                <a:latin typeface="Courier" pitchFamily="2" charset="0"/>
              </a:rPr>
              <a:t>Filler_vector</a:t>
            </a:r>
            <a:r>
              <a:rPr lang="en-US" sz="3200" dirty="0">
                <a:latin typeface="Courier" pitchFamily="2" charset="0"/>
              </a:rPr>
              <a:t> = [</a:t>
            </a:r>
            <a:r>
              <a:rPr lang="en-US" sz="3200" dirty="0" err="1">
                <a:latin typeface="Courier" pitchFamily="2" charset="0"/>
              </a:rPr>
              <a:t>Filler_vector</a:t>
            </a:r>
            <a:r>
              <a:rPr lang="en-US" sz="3200" dirty="0">
                <a:latin typeface="Courier" pitchFamily="2" charset="0"/>
              </a:rPr>
              <a:t> , mat]; 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Since this is concatenation, can also use 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1AD25-0A20-6445-B7A4-86E338DAD7DA}"/>
              </a:ext>
            </a:extLst>
          </p:cNvPr>
          <p:cNvSpPr txBox="1"/>
          <p:nvPr/>
        </p:nvSpPr>
        <p:spPr>
          <a:xfrm>
            <a:off x="3160453" y="6216946"/>
            <a:ext cx="5871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do the same thing with matrices!!</a:t>
            </a:r>
          </a:p>
        </p:txBody>
      </p:sp>
    </p:spTree>
    <p:extLst>
      <p:ext uri="{BB962C8B-B14F-4D97-AF65-F5344CB8AC3E}">
        <p14:creationId xmlns:p14="http://schemas.microsoft.com/office/powerpoint/2010/main" val="11428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02C0C0-BFF9-4F41-AEFA-DE98CF5B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my script need a for loop?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7815F-7364-F640-AAB3-CA9530A12481}"/>
              </a:ext>
            </a:extLst>
          </p:cNvPr>
          <p:cNvSpPr txBox="1"/>
          <p:nvPr/>
        </p:nvSpPr>
        <p:spPr>
          <a:xfrm>
            <a:off x="184826" y="1231905"/>
            <a:ext cx="118288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task you are doing? (plotting, calculating, etc.). (If no </a:t>
            </a:r>
            <a:r>
              <a:rPr lang="en-US" sz="2400" dirty="0" err="1"/>
              <a:t>task</a:t>
            </a:r>
            <a:r>
              <a:rPr lang="en-US" sz="2400" dirty="0" err="1">
                <a:sym typeface="Wingdings" pitchFamily="2" charset="2"/>
              </a:rPr>
              <a:t>why</a:t>
            </a:r>
            <a:r>
              <a:rPr lang="en-US" sz="2400" dirty="0">
                <a:sym typeface="Wingdings" pitchFamily="2" charset="2"/>
              </a:rPr>
              <a:t> are you coding? Exit MATLAB)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Is there anything repetitive? (if not </a:t>
            </a:r>
            <a:r>
              <a:rPr lang="en-US" sz="2400" dirty="0">
                <a:sym typeface="Wingdings" pitchFamily="2" charset="2"/>
              </a:rPr>
              <a:t> no loop!) If yes, continue to step 3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goes inside the loop?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The action is repeated and changing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this goes inside the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The variable is constant  this stays outside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any times is it being repeated? </a:t>
            </a:r>
            <a:r>
              <a:rPr lang="en-US" sz="2400" dirty="0">
                <a:sym typeface="Wingdings" pitchFamily="2" charset="2"/>
              </a:rPr>
              <a:t> This decides how many loops you need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needs to change? </a:t>
            </a:r>
            <a:r>
              <a:rPr lang="en-US" sz="2400" dirty="0">
                <a:sym typeface="Wingdings" pitchFamily="2" charset="2"/>
              </a:rPr>
              <a:t> This decides how we use the looping index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Are we collecting anything?  This decides if we need a collection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8481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2FDFF-E1EC-764E-8E5D-E043EA51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5240"/>
            <a:ext cx="10515600" cy="2939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Generate one random vector of integers between 0 and 10 of length 12. Loop through all of the elements in this vector. Every time you reach a number 10, display “Number 10 identified”. However, if you reach a number 3, display “Number 3 identified”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B2F4-17E5-A14A-85EA-1D8E39CDAD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For loops</a:t>
            </a:r>
            <a:r>
              <a:rPr lang="en-US" dirty="0"/>
              <a:t> (lecture4_liveEx2.m)</a:t>
            </a:r>
          </a:p>
        </p:txBody>
      </p:sp>
    </p:spTree>
    <p:extLst>
      <p:ext uri="{BB962C8B-B14F-4D97-AF65-F5344CB8AC3E}">
        <p14:creationId xmlns:p14="http://schemas.microsoft.com/office/powerpoint/2010/main" val="174424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943B6-3EE8-E44B-B5F1-6F754E9A382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6F8E-1B07-6148-AC17-8E6DEBC0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6" y="1665369"/>
            <a:ext cx="3905844" cy="4972935"/>
          </a:xfrm>
        </p:spPr>
        <p:txBody>
          <a:bodyPr>
            <a:normAutofit/>
          </a:bodyPr>
          <a:lstStyle/>
          <a:p>
            <a:r>
              <a:rPr lang="en-US" sz="2400" dirty="0"/>
              <a:t>Functions are a way of automating processes that you do frequently</a:t>
            </a:r>
          </a:p>
          <a:p>
            <a:r>
              <a:rPr lang="en-US" sz="2400" dirty="0"/>
              <a:t>We have already used  many built-in functions (e.g., </a:t>
            </a:r>
            <a:r>
              <a:rPr lang="en-US" sz="2400" dirty="0">
                <a:latin typeface="Courier" pitchFamily="2" charset="0"/>
              </a:rPr>
              <a:t>sin, cos, </a:t>
            </a:r>
            <a:r>
              <a:rPr lang="en-US" sz="2400" dirty="0" err="1">
                <a:latin typeface="Courier" pitchFamily="2" charset="0"/>
              </a:rPr>
              <a:t>linspace</a:t>
            </a:r>
            <a:r>
              <a:rPr lang="en-US" sz="2400" dirty="0">
                <a:latin typeface="Courier" pitchFamily="2" charset="0"/>
              </a:rPr>
              <a:t>, plot</a:t>
            </a:r>
            <a:r>
              <a:rPr lang="en-US" sz="2400" dirty="0"/>
              <a:t>)</a:t>
            </a:r>
          </a:p>
          <a:p>
            <a:r>
              <a:rPr lang="en-US" sz="2400" dirty="0"/>
              <a:t>They don’t run like scripts. We call them from the command line or from within another script</a:t>
            </a:r>
          </a:p>
          <a:p>
            <a:r>
              <a:rPr lang="en-US" sz="2400" b="1" u="sng" dirty="0">
                <a:solidFill>
                  <a:srgbClr val="FF0000"/>
                </a:solidFill>
                <a:latin typeface="Courier" pitchFamily="2" charset="0"/>
              </a:rPr>
              <a:t>open</a:t>
            </a:r>
            <a:r>
              <a:rPr lang="en-US" sz="2400" b="1" u="sng" dirty="0">
                <a:solidFill>
                  <a:srgbClr val="FF0000"/>
                </a:solidFill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Courier" pitchFamily="2" charset="0"/>
              </a:rPr>
              <a:t>linspace.m</a:t>
            </a:r>
            <a:r>
              <a:rPr lang="en-US" sz="2400" b="1" u="sng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see syntax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BECEE-9C55-3746-A1F6-99207EEB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56" y="1945131"/>
            <a:ext cx="7848248" cy="2088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A4A14B-9FE8-E547-B49E-A167FC60DD6A}"/>
              </a:ext>
            </a:extLst>
          </p:cNvPr>
          <p:cNvSpPr/>
          <p:nvPr/>
        </p:nvSpPr>
        <p:spPr>
          <a:xfrm>
            <a:off x="4790850" y="2314404"/>
            <a:ext cx="301752" cy="365760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BF2345-44FE-D245-80A8-893B757FA568}"/>
              </a:ext>
            </a:extLst>
          </p:cNvPr>
          <p:cNvSpPr/>
          <p:nvPr/>
        </p:nvSpPr>
        <p:spPr>
          <a:xfrm>
            <a:off x="5336945" y="2314404"/>
            <a:ext cx="2532863" cy="3657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33E03-F5B7-B04B-ABDA-E5F58B3EAB0B}"/>
              </a:ext>
            </a:extLst>
          </p:cNvPr>
          <p:cNvSpPr txBox="1"/>
          <p:nvPr/>
        </p:nvSpPr>
        <p:spPr>
          <a:xfrm>
            <a:off x="7047642" y="5413289"/>
            <a:ext cx="401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the return value is stored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80552-6EF5-9642-B042-BD4446B16A66}"/>
              </a:ext>
            </a:extLst>
          </p:cNvPr>
          <p:cNvSpPr txBox="1"/>
          <p:nvPr/>
        </p:nvSpPr>
        <p:spPr>
          <a:xfrm>
            <a:off x="7047642" y="4840347"/>
            <a:ext cx="247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input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D975B-BFD9-6F46-A563-B125BB46AD2F}"/>
              </a:ext>
            </a:extLst>
          </p:cNvPr>
          <p:cNvSpPr/>
          <p:nvPr/>
        </p:nvSpPr>
        <p:spPr>
          <a:xfrm>
            <a:off x="6461440" y="2357433"/>
            <a:ext cx="1258335" cy="277385"/>
          </a:xfrm>
          <a:prstGeom prst="rect">
            <a:avLst/>
          </a:prstGeom>
          <a:noFill/>
          <a:ln w="57150">
            <a:solidFill>
              <a:srgbClr val="A65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E3CDC-652B-0243-BE7B-401A9C386DA2}"/>
              </a:ext>
            </a:extLst>
          </p:cNvPr>
          <p:cNvSpPr/>
          <p:nvPr/>
        </p:nvSpPr>
        <p:spPr>
          <a:xfrm>
            <a:off x="6096000" y="5389444"/>
            <a:ext cx="914400" cy="457200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B81182-F1FC-7B4C-964D-FC3355CC70EC}"/>
              </a:ext>
            </a:extLst>
          </p:cNvPr>
          <p:cNvSpPr/>
          <p:nvPr/>
        </p:nvSpPr>
        <p:spPr>
          <a:xfrm>
            <a:off x="6096000" y="4830511"/>
            <a:ext cx="914400" cy="457200"/>
          </a:xfrm>
          <a:prstGeom prst="rect">
            <a:avLst/>
          </a:prstGeom>
          <a:noFill/>
          <a:ln w="57150">
            <a:solidFill>
              <a:srgbClr val="A65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64BE45-8882-A841-A497-3F333AB7D1F4}"/>
              </a:ext>
            </a:extLst>
          </p:cNvPr>
          <p:cNvSpPr/>
          <p:nvPr/>
        </p:nvSpPr>
        <p:spPr>
          <a:xfrm>
            <a:off x="6096000" y="4271578"/>
            <a:ext cx="914400" cy="4572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8DA973-2DF7-844B-8F5B-87CF10E5405A}"/>
              </a:ext>
            </a:extLst>
          </p:cNvPr>
          <p:cNvSpPr txBox="1"/>
          <p:nvPr/>
        </p:nvSpPr>
        <p:spPr>
          <a:xfrm>
            <a:off x="7047642" y="4280853"/>
            <a:ext cx="379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‘Call’, aka calling function</a:t>
            </a:r>
          </a:p>
        </p:txBody>
      </p:sp>
    </p:spTree>
    <p:extLst>
      <p:ext uri="{BB962C8B-B14F-4D97-AF65-F5344CB8AC3E}">
        <p14:creationId xmlns:p14="http://schemas.microsoft.com/office/powerpoint/2010/main" val="2828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/>
      <p:bldP spid="14" grpId="0" animBg="1"/>
      <p:bldP spid="16" grpId="0" animBg="1"/>
      <p:bldP spid="17" grpId="0" animBg="1"/>
      <p:bldP spid="18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FA76-58A2-944B-9F6C-FE83CC61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script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4910-776E-DF49-9620-0AC3FF1D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9" y="1157286"/>
            <a:ext cx="3709658" cy="552132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Goal: Remove edges from a microplate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Algorithm steps:</a:t>
            </a:r>
          </a:p>
          <a:p>
            <a:pPr lvl="1"/>
            <a:r>
              <a:rPr lang="en-US" sz="2800" dirty="0"/>
              <a:t>Import microplate data</a:t>
            </a:r>
          </a:p>
          <a:p>
            <a:pPr lvl="1"/>
            <a:r>
              <a:rPr lang="en-US" sz="2800" dirty="0"/>
              <a:t>Remove edges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952E3-C4CF-954E-A29B-2DD6B8D0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497" y="1283410"/>
            <a:ext cx="7791226" cy="5134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027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34A7D-F24C-A84B-B709-0FA0D69F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00" y="0"/>
            <a:ext cx="5651999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5FA76-58A2-944B-9F6C-FE83CC6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540000" cy="800100"/>
          </a:xfrm>
        </p:spPr>
        <p:txBody>
          <a:bodyPr/>
          <a:lstStyle/>
          <a:p>
            <a:r>
              <a:rPr lang="en-US" dirty="0"/>
              <a:t>Ex: poor script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4910-776E-DF49-9620-0AC3FF1D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6"/>
            <a:ext cx="5365038" cy="552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Remove edges from 3 files of microplates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Algorithm steps:</a:t>
            </a:r>
          </a:p>
          <a:p>
            <a:pPr lvl="1"/>
            <a:r>
              <a:rPr lang="en-US" sz="2800" dirty="0"/>
              <a:t>Import data from plate 1</a:t>
            </a:r>
          </a:p>
          <a:p>
            <a:pPr lvl="1"/>
            <a:r>
              <a:rPr lang="en-US" sz="2800" dirty="0"/>
              <a:t>Remove edges from plate 1</a:t>
            </a:r>
          </a:p>
          <a:p>
            <a:pPr lvl="1"/>
            <a:r>
              <a:rPr lang="en-US" sz="2800" dirty="0"/>
              <a:t>Import data from plate 2</a:t>
            </a:r>
          </a:p>
          <a:p>
            <a:pPr lvl="1"/>
            <a:r>
              <a:rPr lang="en-US" sz="2800" dirty="0"/>
              <a:t>Remove edges from plate 2</a:t>
            </a:r>
          </a:p>
          <a:p>
            <a:pPr lvl="1"/>
            <a:r>
              <a:rPr lang="en-US" sz="2800" dirty="0"/>
              <a:t>Import data from plate 3</a:t>
            </a:r>
          </a:p>
          <a:p>
            <a:pPr lvl="1"/>
            <a:r>
              <a:rPr lang="en-US" sz="2800" dirty="0"/>
              <a:t>Remove edges from plate 3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501B2ED-AB59-9E43-A252-CCF2F8E977E9}"/>
              </a:ext>
            </a:extLst>
          </p:cNvPr>
          <p:cNvSpPr/>
          <p:nvPr/>
        </p:nvSpPr>
        <p:spPr>
          <a:xfrm flipH="1">
            <a:off x="10084676" y="3350390"/>
            <a:ext cx="249621" cy="56755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CE1AB1E-2D5D-814C-A5A7-17CA25C7D9B8}"/>
              </a:ext>
            </a:extLst>
          </p:cNvPr>
          <p:cNvSpPr/>
          <p:nvPr/>
        </p:nvSpPr>
        <p:spPr>
          <a:xfrm flipH="1">
            <a:off x="10080734" y="4708852"/>
            <a:ext cx="249621" cy="56755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5E668DE-DFBA-EA43-8AA1-4328E490CD27}"/>
              </a:ext>
            </a:extLst>
          </p:cNvPr>
          <p:cNvSpPr/>
          <p:nvPr/>
        </p:nvSpPr>
        <p:spPr>
          <a:xfrm flipH="1">
            <a:off x="10080733" y="6067314"/>
            <a:ext cx="249621" cy="56755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9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FA76-58A2-944B-9F6C-FE83CC6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/>
          <a:lstStyle/>
          <a:p>
            <a:r>
              <a:rPr lang="en-US" dirty="0"/>
              <a:t>Ex: good script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4910-776E-DF49-9620-0AC3FF1D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6"/>
            <a:ext cx="5457115" cy="552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Remove edges from 3 files of microplates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Algorithm steps:</a:t>
            </a:r>
          </a:p>
          <a:p>
            <a:pPr lvl="1"/>
            <a:r>
              <a:rPr lang="en-US" sz="2800" dirty="0"/>
              <a:t>Import data from plate 1</a:t>
            </a:r>
          </a:p>
          <a:p>
            <a:pPr lvl="1"/>
            <a:r>
              <a:rPr lang="en-US" sz="2800" dirty="0"/>
              <a:t>Remove edges from plate 1</a:t>
            </a:r>
          </a:p>
          <a:p>
            <a:pPr lvl="1"/>
            <a:r>
              <a:rPr lang="en-US" sz="2800" dirty="0"/>
              <a:t>Import data from plate 2</a:t>
            </a:r>
          </a:p>
          <a:p>
            <a:pPr lvl="1"/>
            <a:r>
              <a:rPr lang="en-US" sz="2800" dirty="0"/>
              <a:t>Remove edges from plate 2</a:t>
            </a:r>
          </a:p>
          <a:p>
            <a:pPr lvl="1"/>
            <a:r>
              <a:rPr lang="en-US" sz="2800" dirty="0"/>
              <a:t>Import data from plate 3</a:t>
            </a:r>
          </a:p>
          <a:p>
            <a:pPr lvl="1"/>
            <a:r>
              <a:rPr lang="en-US" sz="2800" dirty="0"/>
              <a:t>Remove edges from plate 3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53D02-ABA0-C449-A134-A0A42DC0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16" y="1702339"/>
            <a:ext cx="6219746" cy="4169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115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3F60-2D97-AC4A-854D-DCDDE615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2117-E716-3540-AE01-77C9BE39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" y="1336674"/>
            <a:ext cx="11744325" cy="55213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a sequence of steps that performs a particular task or set of tasks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steps must be non-ambiguous (e.g., bake until done vs. bake at 375F for 40 mins)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Algorithmic steps: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 Unicode MS" panose="020B0604020202020204" pitchFamily="34" charset="-128"/>
              <a:buChar char="⌲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Get the input(s)</a:t>
            </a:r>
          </a:p>
          <a:p>
            <a:pPr lvl="2">
              <a:buFont typeface="Arial Unicode MS" panose="020B0604020202020204" pitchFamily="34" charset="-128"/>
              <a:buChar char="⌲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Calculate the result(s)</a:t>
            </a:r>
          </a:p>
          <a:p>
            <a:pPr lvl="2">
              <a:buFont typeface="Arial Unicode MS" panose="020B0604020202020204" pitchFamily="34" charset="-128"/>
              <a:buChar char="⌲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Display the result(s)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 Unicode MS" panose="020B0604020202020204" pitchFamily="34" charset="-128"/>
              <a:buChar char="⌾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96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FCB9EF-79C6-CC48-8D9E-A26EABF524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8B35E4-35CC-CB49-8310-8764351C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20" y="1352858"/>
            <a:ext cx="619760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2E098F9-0BE2-AB41-992B-DF1E30FDFEC4}"/>
              </a:ext>
            </a:extLst>
          </p:cNvPr>
          <p:cNvGrpSpPr/>
          <p:nvPr/>
        </p:nvGrpSpPr>
        <p:grpSpPr>
          <a:xfrm>
            <a:off x="790565" y="1520821"/>
            <a:ext cx="10677751" cy="2886948"/>
            <a:chOff x="790565" y="1520821"/>
            <a:chExt cx="10677751" cy="2886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9E7911-4944-2F4D-AB55-DCDFA9F183F4}"/>
                </a:ext>
              </a:extLst>
            </p:cNvPr>
            <p:cNvSpPr/>
            <p:nvPr/>
          </p:nvSpPr>
          <p:spPr>
            <a:xfrm>
              <a:off x="790565" y="3889755"/>
              <a:ext cx="1051734" cy="4572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7E2094-79FB-D24A-BAB3-CC448C2970AD}"/>
                </a:ext>
              </a:extLst>
            </p:cNvPr>
            <p:cNvSpPr txBox="1"/>
            <p:nvPr/>
          </p:nvSpPr>
          <p:spPr>
            <a:xfrm>
              <a:off x="1853183" y="3946104"/>
              <a:ext cx="9615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Function header at the top of every function (below comment header)!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0953A1-A886-DA4E-B2D6-0EFF93A57B49}"/>
                </a:ext>
              </a:extLst>
            </p:cNvPr>
            <p:cNvSpPr/>
            <p:nvPr/>
          </p:nvSpPr>
          <p:spPr>
            <a:xfrm>
              <a:off x="3660876" y="1520821"/>
              <a:ext cx="5557498" cy="5311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76C2DA-3507-6842-8B8F-7D831330CA93}"/>
              </a:ext>
            </a:extLst>
          </p:cNvPr>
          <p:cNvGrpSpPr/>
          <p:nvPr/>
        </p:nvGrpSpPr>
        <p:grpSpPr>
          <a:xfrm>
            <a:off x="790565" y="1637302"/>
            <a:ext cx="8292225" cy="3304246"/>
            <a:chOff x="790565" y="1637302"/>
            <a:chExt cx="8292225" cy="33042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35E9EF-227E-E346-B699-8B7F9F592357}"/>
                </a:ext>
              </a:extLst>
            </p:cNvPr>
            <p:cNvSpPr txBox="1"/>
            <p:nvPr/>
          </p:nvSpPr>
          <p:spPr>
            <a:xfrm>
              <a:off x="1853183" y="4479883"/>
              <a:ext cx="49776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arguments (provided by user)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4583AF-C8C0-C647-9F98-F2066AF6BE82}"/>
                </a:ext>
              </a:extLst>
            </p:cNvPr>
            <p:cNvSpPr/>
            <p:nvPr/>
          </p:nvSpPr>
          <p:spPr>
            <a:xfrm>
              <a:off x="8320790" y="1637302"/>
              <a:ext cx="762000" cy="320040"/>
            </a:xfrm>
            <a:prstGeom prst="rect">
              <a:avLst/>
            </a:prstGeom>
            <a:noFill/>
            <a:ln w="57150">
              <a:solidFill>
                <a:srgbClr val="A651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68BC0B-5735-114B-9911-8D99FFE438E7}"/>
                </a:ext>
              </a:extLst>
            </p:cNvPr>
            <p:cNvSpPr/>
            <p:nvPr/>
          </p:nvSpPr>
          <p:spPr>
            <a:xfrm>
              <a:off x="790565" y="4435681"/>
              <a:ext cx="1051734" cy="457200"/>
            </a:xfrm>
            <a:prstGeom prst="rect">
              <a:avLst/>
            </a:prstGeom>
            <a:noFill/>
            <a:ln w="57150">
              <a:solidFill>
                <a:srgbClr val="A651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ED301-D1DE-C641-8C90-4575C3020E59}"/>
              </a:ext>
            </a:extLst>
          </p:cNvPr>
          <p:cNvGrpSpPr/>
          <p:nvPr/>
        </p:nvGrpSpPr>
        <p:grpSpPr>
          <a:xfrm>
            <a:off x="790565" y="1627109"/>
            <a:ext cx="10166392" cy="3848218"/>
            <a:chOff x="790565" y="1627109"/>
            <a:chExt cx="10166392" cy="38482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DE2DE8-5012-8D48-B6DF-ADA90F6A92A8}"/>
                </a:ext>
              </a:extLst>
            </p:cNvPr>
            <p:cNvSpPr/>
            <p:nvPr/>
          </p:nvSpPr>
          <p:spPr>
            <a:xfrm>
              <a:off x="790565" y="4981607"/>
              <a:ext cx="1051734" cy="4572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8EFEDF-4900-4444-817C-ED7263CFEF13}"/>
                </a:ext>
              </a:extLst>
            </p:cNvPr>
            <p:cNvSpPr txBox="1"/>
            <p:nvPr/>
          </p:nvSpPr>
          <p:spPr>
            <a:xfrm>
              <a:off x="1853183" y="5013662"/>
              <a:ext cx="910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Name of function (</a:t>
              </a:r>
              <a:r>
                <a:rPr lang="en-US" sz="2400" b="1" dirty="0"/>
                <a:t>must be identical to name of file without .m</a:t>
              </a:r>
              <a:r>
                <a:rPr lang="en-US" sz="2400" dirty="0"/>
                <a:t>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58A389-98C5-F743-B576-49B0CDF9F681}"/>
                </a:ext>
              </a:extLst>
            </p:cNvPr>
            <p:cNvSpPr/>
            <p:nvPr/>
          </p:nvSpPr>
          <p:spPr>
            <a:xfrm>
              <a:off x="6303547" y="1627109"/>
              <a:ext cx="1966421" cy="34111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6D61F9-2D00-754D-B9F2-74070E89CEB7}"/>
              </a:ext>
            </a:extLst>
          </p:cNvPr>
          <p:cNvGrpSpPr/>
          <p:nvPr/>
        </p:nvGrpSpPr>
        <p:grpSpPr>
          <a:xfrm>
            <a:off x="790565" y="1615796"/>
            <a:ext cx="5218348" cy="4393310"/>
            <a:chOff x="790565" y="1615796"/>
            <a:chExt cx="5218348" cy="43933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49CEB7-2591-E248-9F69-83643DE48119}"/>
                </a:ext>
              </a:extLst>
            </p:cNvPr>
            <p:cNvSpPr/>
            <p:nvPr/>
          </p:nvSpPr>
          <p:spPr>
            <a:xfrm>
              <a:off x="790565" y="5527533"/>
              <a:ext cx="1051734" cy="457200"/>
            </a:xfrm>
            <a:prstGeom prst="rect">
              <a:avLst/>
            </a:prstGeom>
            <a:noFill/>
            <a:ln w="57150">
              <a:solidFill>
                <a:srgbClr val="00DC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C100F3-1200-0440-A5F4-DB38742BC04D}"/>
                </a:ext>
              </a:extLst>
            </p:cNvPr>
            <p:cNvSpPr txBox="1"/>
            <p:nvPr/>
          </p:nvSpPr>
          <p:spPr>
            <a:xfrm>
              <a:off x="1853183" y="5547441"/>
              <a:ext cx="308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Value that is returned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4FB7F1-0007-1544-AB55-712517CB95AD}"/>
                </a:ext>
              </a:extLst>
            </p:cNvPr>
            <p:cNvSpPr/>
            <p:nvPr/>
          </p:nvSpPr>
          <p:spPr>
            <a:xfrm>
              <a:off x="5082878" y="1615796"/>
              <a:ext cx="926035" cy="365760"/>
            </a:xfrm>
            <a:prstGeom prst="rect">
              <a:avLst/>
            </a:prstGeom>
            <a:noFill/>
            <a:ln w="57150">
              <a:solidFill>
                <a:srgbClr val="00DC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98F47-E346-7746-A346-A1556608CE7C}"/>
              </a:ext>
            </a:extLst>
          </p:cNvPr>
          <p:cNvGrpSpPr/>
          <p:nvPr/>
        </p:nvGrpSpPr>
        <p:grpSpPr>
          <a:xfrm>
            <a:off x="790565" y="1664473"/>
            <a:ext cx="10408446" cy="4878414"/>
            <a:chOff x="790565" y="1664473"/>
            <a:chExt cx="10408446" cy="48784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51A3C6-2248-774F-8E5C-6CD8DB84F977}"/>
                </a:ext>
              </a:extLst>
            </p:cNvPr>
            <p:cNvSpPr/>
            <p:nvPr/>
          </p:nvSpPr>
          <p:spPr>
            <a:xfrm>
              <a:off x="790565" y="6073461"/>
              <a:ext cx="1051734" cy="4572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C8AB11-2F81-8642-B063-13B8BB548E77}"/>
                </a:ext>
              </a:extLst>
            </p:cNvPr>
            <p:cNvSpPr txBox="1"/>
            <p:nvPr/>
          </p:nvSpPr>
          <p:spPr>
            <a:xfrm>
              <a:off x="1853183" y="6081222"/>
              <a:ext cx="9345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 reserved word “function” (1</a:t>
              </a:r>
              <a:r>
                <a:rPr lang="en-US" sz="2400" baseline="30000" dirty="0"/>
                <a:t>st</a:t>
              </a:r>
              <a:r>
                <a:rPr lang="en-US" sz="2400" dirty="0"/>
                <a:t> line must start with this) and “end”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38934E-11B6-9D4B-AF2B-0BBF66B50A1E}"/>
                </a:ext>
              </a:extLst>
            </p:cNvPr>
            <p:cNvSpPr/>
            <p:nvPr/>
          </p:nvSpPr>
          <p:spPr>
            <a:xfrm>
              <a:off x="3827506" y="1664473"/>
              <a:ext cx="1219540" cy="265841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525310-A84A-3A4B-880D-CC154EA936F9}"/>
                </a:ext>
              </a:extLst>
            </p:cNvPr>
            <p:cNvSpPr/>
            <p:nvPr/>
          </p:nvSpPr>
          <p:spPr>
            <a:xfrm>
              <a:off x="3750072" y="3077444"/>
              <a:ext cx="604214" cy="265841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5D8735-440B-1343-83AB-604F035A5406}"/>
              </a:ext>
            </a:extLst>
          </p:cNvPr>
          <p:cNvSpPr txBox="1"/>
          <p:nvPr/>
        </p:nvSpPr>
        <p:spPr>
          <a:xfrm>
            <a:off x="3252966" y="3309288"/>
            <a:ext cx="551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function must be in your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17739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ACA6D-0599-B848-B1DC-FB0A3C67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393" y="940342"/>
            <a:ext cx="5286795" cy="4742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EF520B5-2BA6-6741-9312-2301D7DF2835}"/>
              </a:ext>
            </a:extLst>
          </p:cNvPr>
          <p:cNvSpPr/>
          <p:nvPr/>
        </p:nvSpPr>
        <p:spPr>
          <a:xfrm>
            <a:off x="6388608" y="3345816"/>
            <a:ext cx="4283941" cy="3785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348C79-4C88-1444-9680-AB52AA21D05C}"/>
              </a:ext>
            </a:extLst>
          </p:cNvPr>
          <p:cNvSpPr/>
          <p:nvPr/>
        </p:nvSpPr>
        <p:spPr>
          <a:xfrm>
            <a:off x="6465901" y="3407499"/>
            <a:ext cx="958838" cy="25791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3A249A-3AD3-2944-85E4-4621530CC39B}"/>
              </a:ext>
            </a:extLst>
          </p:cNvPr>
          <p:cNvSpPr/>
          <p:nvPr/>
        </p:nvSpPr>
        <p:spPr>
          <a:xfrm>
            <a:off x="8361943" y="3408927"/>
            <a:ext cx="1709157" cy="27010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FE53A3-DB3A-A640-A2E4-A27BBE581DD4}"/>
              </a:ext>
            </a:extLst>
          </p:cNvPr>
          <p:cNvSpPr/>
          <p:nvPr/>
        </p:nvSpPr>
        <p:spPr>
          <a:xfrm>
            <a:off x="7478315" y="3421119"/>
            <a:ext cx="683191" cy="257911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D8CDD5-4021-9642-997C-C3DBCAB8B6EF}"/>
              </a:ext>
            </a:extLst>
          </p:cNvPr>
          <p:cNvSpPr/>
          <p:nvPr/>
        </p:nvSpPr>
        <p:spPr>
          <a:xfrm>
            <a:off x="6465901" y="5399648"/>
            <a:ext cx="512804" cy="2955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76947C-F4D9-3F41-A78D-27E393FCB8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Removing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5874C-E5D6-514F-85C5-32D4BBB1621F}"/>
              </a:ext>
            </a:extLst>
          </p:cNvPr>
          <p:cNvSpPr txBox="1"/>
          <p:nvPr/>
        </p:nvSpPr>
        <p:spPr>
          <a:xfrm>
            <a:off x="4568754" y="2017099"/>
            <a:ext cx="1242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F63AA2-EE93-6E47-9CC2-2593063B09C2}"/>
              </a:ext>
            </a:extLst>
          </p:cNvPr>
          <p:cNvSpPr/>
          <p:nvPr/>
        </p:nvSpPr>
        <p:spPr>
          <a:xfrm>
            <a:off x="790565" y="3889755"/>
            <a:ext cx="1051734" cy="457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E95A8-D47A-9F4C-B916-DAB4D63D9CE6}"/>
              </a:ext>
            </a:extLst>
          </p:cNvPr>
          <p:cNvSpPr txBox="1"/>
          <p:nvPr/>
        </p:nvSpPr>
        <p:spPr>
          <a:xfrm>
            <a:off x="1853183" y="3946104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header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70EA3-8799-0B4B-982C-A46CCA5A8D11}"/>
              </a:ext>
            </a:extLst>
          </p:cNvPr>
          <p:cNvSpPr txBox="1"/>
          <p:nvPr/>
        </p:nvSpPr>
        <p:spPr>
          <a:xfrm>
            <a:off x="1853183" y="4479883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arguments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4BA2E8-2951-F549-B687-29243B794583}"/>
              </a:ext>
            </a:extLst>
          </p:cNvPr>
          <p:cNvSpPr/>
          <p:nvPr/>
        </p:nvSpPr>
        <p:spPr>
          <a:xfrm>
            <a:off x="790565" y="4981607"/>
            <a:ext cx="1051734" cy="4572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9C98F-D0DF-8F44-8FDD-760B7487D788}"/>
              </a:ext>
            </a:extLst>
          </p:cNvPr>
          <p:cNvSpPr txBox="1"/>
          <p:nvPr/>
        </p:nvSpPr>
        <p:spPr>
          <a:xfrm>
            <a:off x="1853183" y="5013662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function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BA4047-46F6-AE47-B493-2D570665070B}"/>
              </a:ext>
            </a:extLst>
          </p:cNvPr>
          <p:cNvSpPr/>
          <p:nvPr/>
        </p:nvSpPr>
        <p:spPr>
          <a:xfrm>
            <a:off x="790565" y="5527533"/>
            <a:ext cx="1051734" cy="457200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DF04E5-791A-3D40-8CC8-F187AFC09EB5}"/>
              </a:ext>
            </a:extLst>
          </p:cNvPr>
          <p:cNvSpPr txBox="1"/>
          <p:nvPr/>
        </p:nvSpPr>
        <p:spPr>
          <a:xfrm>
            <a:off x="1853183" y="5547441"/>
            <a:ext cx="308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Value that is returned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10BF4C-D9FF-F74F-8515-C056F6045EE0}"/>
              </a:ext>
            </a:extLst>
          </p:cNvPr>
          <p:cNvSpPr/>
          <p:nvPr/>
        </p:nvSpPr>
        <p:spPr>
          <a:xfrm>
            <a:off x="790565" y="6073461"/>
            <a:ext cx="1051734" cy="4572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6A50BC-002A-3B48-A69B-B6A7FA4242D4}"/>
              </a:ext>
            </a:extLst>
          </p:cNvPr>
          <p:cNvSpPr txBox="1"/>
          <p:nvPr/>
        </p:nvSpPr>
        <p:spPr>
          <a:xfrm>
            <a:off x="1853183" y="6081222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reserved words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FFCEC6-504C-4B4A-A235-35C0DB055F20}"/>
              </a:ext>
            </a:extLst>
          </p:cNvPr>
          <p:cNvSpPr/>
          <p:nvPr/>
        </p:nvSpPr>
        <p:spPr>
          <a:xfrm>
            <a:off x="790565" y="4435681"/>
            <a:ext cx="1051734" cy="457200"/>
          </a:xfrm>
          <a:prstGeom prst="rect">
            <a:avLst/>
          </a:prstGeom>
          <a:noFill/>
          <a:ln w="57150">
            <a:solidFill>
              <a:srgbClr val="A65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A80FA4E-1983-264B-973A-AEF499480CDA}"/>
              </a:ext>
            </a:extLst>
          </p:cNvPr>
          <p:cNvSpPr/>
          <p:nvPr/>
        </p:nvSpPr>
        <p:spPr>
          <a:xfrm>
            <a:off x="5156882" y="872061"/>
            <a:ext cx="1231726" cy="1044048"/>
          </a:xfrm>
          <a:custGeom>
            <a:avLst/>
            <a:gdLst>
              <a:gd name="connsiteX0" fmla="*/ 0 w 2098623"/>
              <a:gd name="connsiteY0" fmla="*/ 1310692 h 1310692"/>
              <a:gd name="connsiteX1" fmla="*/ 1289154 w 2098623"/>
              <a:gd name="connsiteY1" fmla="*/ 81499 h 1310692"/>
              <a:gd name="connsiteX2" fmla="*/ 2098623 w 2098623"/>
              <a:gd name="connsiteY2" fmla="*/ 216410 h 131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623" h="1310692">
                <a:moveTo>
                  <a:pt x="0" y="1310692"/>
                </a:moveTo>
                <a:cubicBezTo>
                  <a:pt x="469692" y="787285"/>
                  <a:pt x="939384" y="263879"/>
                  <a:pt x="1289154" y="81499"/>
                </a:cubicBezTo>
                <a:cubicBezTo>
                  <a:pt x="1638924" y="-100881"/>
                  <a:pt x="1868773" y="57764"/>
                  <a:pt x="2098623" y="21641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7FBEE1F-C7C1-6E44-87D4-E6DF01C6F52E}"/>
              </a:ext>
            </a:extLst>
          </p:cNvPr>
          <p:cNvSpPr/>
          <p:nvPr/>
        </p:nvSpPr>
        <p:spPr>
          <a:xfrm>
            <a:off x="4634392" y="2996586"/>
            <a:ext cx="1710725" cy="140019"/>
          </a:xfrm>
          <a:custGeom>
            <a:avLst/>
            <a:gdLst>
              <a:gd name="connsiteX0" fmla="*/ 0 w 2098623"/>
              <a:gd name="connsiteY0" fmla="*/ 1310692 h 1310692"/>
              <a:gd name="connsiteX1" fmla="*/ 1289154 w 2098623"/>
              <a:gd name="connsiteY1" fmla="*/ 81499 h 1310692"/>
              <a:gd name="connsiteX2" fmla="*/ 2098623 w 2098623"/>
              <a:gd name="connsiteY2" fmla="*/ 216410 h 131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623" h="1310692">
                <a:moveTo>
                  <a:pt x="0" y="1310692"/>
                </a:moveTo>
                <a:cubicBezTo>
                  <a:pt x="469692" y="787285"/>
                  <a:pt x="939384" y="263879"/>
                  <a:pt x="1289154" y="81499"/>
                </a:cubicBezTo>
                <a:cubicBezTo>
                  <a:pt x="1638924" y="-100881"/>
                  <a:pt x="1868773" y="57764"/>
                  <a:pt x="2098623" y="21641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72A87B-ADAC-4D40-B435-FA286A4CFBB7}"/>
              </a:ext>
            </a:extLst>
          </p:cNvPr>
          <p:cNvSpPr txBox="1"/>
          <p:nvPr/>
        </p:nvSpPr>
        <p:spPr>
          <a:xfrm>
            <a:off x="2703576" y="291128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Function usage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21ED9DF-1FA7-3C45-A6D9-5FC7173D930E}"/>
              </a:ext>
            </a:extLst>
          </p:cNvPr>
          <p:cNvSpPr/>
          <p:nvPr/>
        </p:nvSpPr>
        <p:spPr>
          <a:xfrm rot="1352023">
            <a:off x="5725766" y="2584951"/>
            <a:ext cx="2961272" cy="523689"/>
          </a:xfrm>
          <a:custGeom>
            <a:avLst/>
            <a:gdLst>
              <a:gd name="connsiteX0" fmla="*/ 0 w 2098623"/>
              <a:gd name="connsiteY0" fmla="*/ 1310692 h 1310692"/>
              <a:gd name="connsiteX1" fmla="*/ 1289154 w 2098623"/>
              <a:gd name="connsiteY1" fmla="*/ 81499 h 1310692"/>
              <a:gd name="connsiteX2" fmla="*/ 2098623 w 2098623"/>
              <a:gd name="connsiteY2" fmla="*/ 216410 h 131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623" h="1310692">
                <a:moveTo>
                  <a:pt x="0" y="1310692"/>
                </a:moveTo>
                <a:cubicBezTo>
                  <a:pt x="469692" y="787285"/>
                  <a:pt x="939384" y="263879"/>
                  <a:pt x="1289154" y="81499"/>
                </a:cubicBezTo>
                <a:cubicBezTo>
                  <a:pt x="1638924" y="-100881"/>
                  <a:pt x="1868773" y="57764"/>
                  <a:pt x="2098623" y="21641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2113C8-D163-8C4C-AD8E-60DDEF20EAAA}"/>
              </a:ext>
            </a:extLst>
          </p:cNvPr>
          <p:cNvSpPr/>
          <p:nvPr/>
        </p:nvSpPr>
        <p:spPr>
          <a:xfrm>
            <a:off x="10162960" y="3407499"/>
            <a:ext cx="348277" cy="271531"/>
          </a:xfrm>
          <a:prstGeom prst="rect">
            <a:avLst/>
          </a:prstGeom>
          <a:noFill/>
          <a:ln w="57150">
            <a:solidFill>
              <a:srgbClr val="A65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0" grpId="0" animBg="1"/>
      <p:bldP spid="50" grpId="0" animBg="1"/>
      <p:bldP spid="51" grpId="0" animBg="1"/>
      <p:bldP spid="4" grpId="0"/>
      <p:bldP spid="47" grpId="0" animBg="1"/>
      <p:bldP spid="28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5ED1B7-7BB2-B64D-BD2F-6E456492AC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Removing edges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F3486-E82D-6344-88BE-D1BD9F4C3199}"/>
              </a:ext>
            </a:extLst>
          </p:cNvPr>
          <p:cNvSpPr txBox="1"/>
          <p:nvPr/>
        </p:nvSpPr>
        <p:spPr>
          <a:xfrm>
            <a:off x="0" y="5318562"/>
            <a:ext cx="10436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Things to note: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Script (or command line) calls the function (cannot run functions independently)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name (highlighted in blue) needs to exactly match the .m file name (at top)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Usage is filled out in the header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Script input names don’t need to match function input names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4C3E5FA-D8CB-6947-9B36-151163A5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2" y="1676345"/>
            <a:ext cx="5165313" cy="3462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D5E349-F1A8-F54F-BC89-0A7B8D4E9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93" y="940342"/>
            <a:ext cx="5286795" cy="4742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1D2127-00E5-8445-97D0-B0BE3673596F}"/>
              </a:ext>
            </a:extLst>
          </p:cNvPr>
          <p:cNvSpPr/>
          <p:nvPr/>
        </p:nvSpPr>
        <p:spPr>
          <a:xfrm>
            <a:off x="6388608" y="3345816"/>
            <a:ext cx="4283941" cy="3785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A9738-0DED-5342-AB6F-431697F85564}"/>
              </a:ext>
            </a:extLst>
          </p:cNvPr>
          <p:cNvSpPr/>
          <p:nvPr/>
        </p:nvSpPr>
        <p:spPr>
          <a:xfrm>
            <a:off x="6465901" y="3407499"/>
            <a:ext cx="958838" cy="25791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7A1AD5-CE5F-C943-941F-7A7D7FD522B3}"/>
              </a:ext>
            </a:extLst>
          </p:cNvPr>
          <p:cNvSpPr/>
          <p:nvPr/>
        </p:nvSpPr>
        <p:spPr>
          <a:xfrm>
            <a:off x="8361943" y="3408927"/>
            <a:ext cx="1709157" cy="27010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28AE5-EE66-4746-8DD6-39B3CB052946}"/>
              </a:ext>
            </a:extLst>
          </p:cNvPr>
          <p:cNvSpPr/>
          <p:nvPr/>
        </p:nvSpPr>
        <p:spPr>
          <a:xfrm>
            <a:off x="7478315" y="3421119"/>
            <a:ext cx="683191" cy="257911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83318-C867-9B4A-9110-79BF800AE57E}"/>
              </a:ext>
            </a:extLst>
          </p:cNvPr>
          <p:cNvSpPr/>
          <p:nvPr/>
        </p:nvSpPr>
        <p:spPr>
          <a:xfrm>
            <a:off x="6465901" y="5399648"/>
            <a:ext cx="512804" cy="2955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17C0C0-6393-3944-9136-EB34B746BB25}"/>
              </a:ext>
            </a:extLst>
          </p:cNvPr>
          <p:cNvSpPr/>
          <p:nvPr/>
        </p:nvSpPr>
        <p:spPr>
          <a:xfrm>
            <a:off x="10162960" y="3407499"/>
            <a:ext cx="348277" cy="271531"/>
          </a:xfrm>
          <a:prstGeom prst="rect">
            <a:avLst/>
          </a:prstGeom>
          <a:noFill/>
          <a:ln w="57150">
            <a:solidFill>
              <a:srgbClr val="A65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592D-6281-D64D-8587-A99601D1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functions: concentration conversions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BF476B-769F-434E-887C-8A2D0FCE7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73"/>
          <a:stretch/>
        </p:blipFill>
        <p:spPr>
          <a:xfrm>
            <a:off x="5958233" y="4725735"/>
            <a:ext cx="2953854" cy="19034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5B0BFD-9154-9C4F-9019-23386A26A424}"/>
              </a:ext>
            </a:extLst>
          </p:cNvPr>
          <p:cNvSpPr txBox="1"/>
          <p:nvPr/>
        </p:nvSpPr>
        <p:spPr>
          <a:xfrm>
            <a:off x="5632174" y="2300442"/>
            <a:ext cx="65598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What are we really doing?</a:t>
            </a:r>
          </a:p>
          <a:p>
            <a:endParaRPr lang="en-US" sz="2600" dirty="0"/>
          </a:p>
          <a:p>
            <a:r>
              <a:rPr lang="en-US" sz="2600" dirty="0"/>
              <a:t>-A series of dimensional conversions</a:t>
            </a:r>
          </a:p>
          <a:p>
            <a:r>
              <a:rPr lang="en-US" sz="2600" dirty="0"/>
              <a:t>-None of these variables are seen by the user</a:t>
            </a:r>
          </a:p>
          <a:p>
            <a:endParaRPr lang="en-US" sz="2600" dirty="0"/>
          </a:p>
          <a:p>
            <a:r>
              <a:rPr lang="en-US" sz="2600" dirty="0"/>
              <a:t>Is this function general?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C6A8E2-6B66-CA4B-82C8-442451AD25ED}"/>
              </a:ext>
            </a:extLst>
          </p:cNvPr>
          <p:cNvSpPr/>
          <p:nvPr/>
        </p:nvSpPr>
        <p:spPr>
          <a:xfrm>
            <a:off x="6195390" y="5210071"/>
            <a:ext cx="1278835" cy="135170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2B8721-4BAE-E84E-804D-C6305A839AD5}"/>
              </a:ext>
            </a:extLst>
          </p:cNvPr>
          <p:cNvSpPr txBox="1"/>
          <p:nvPr/>
        </p:nvSpPr>
        <p:spPr>
          <a:xfrm>
            <a:off x="9238146" y="5577194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73077-BD90-8C40-80A8-CEF5103BA6CA}"/>
              </a:ext>
            </a:extLst>
          </p:cNvPr>
          <p:cNvSpPr txBox="1"/>
          <p:nvPr/>
        </p:nvSpPr>
        <p:spPr>
          <a:xfrm>
            <a:off x="201524" y="1073218"/>
            <a:ext cx="12311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Problem: We want to be able to convert 10 mg/mL lysozyme into mM</a:t>
            </a:r>
          </a:p>
          <a:p>
            <a:r>
              <a:rPr lang="en-US" sz="2800" dirty="0"/>
              <a:t>Solution: We write a function to convert mg/mL into mM concentration units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C9DEA1-36EA-A049-8B74-2CBB7E10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55" y="2463895"/>
            <a:ext cx="4622800" cy="31496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F294EC-02E1-0344-B240-5215F6091AFA}"/>
                  </a:ext>
                </a:extLst>
              </p:cNvPr>
              <p:cNvSpPr txBox="1"/>
              <p:nvPr/>
            </p:nvSpPr>
            <p:spPr>
              <a:xfrm>
                <a:off x="201524" y="5885923"/>
                <a:ext cx="6074676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14300 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F294EC-02E1-0344-B240-5215F6091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4" y="5885923"/>
                <a:ext cx="6074676" cy="574516"/>
              </a:xfrm>
              <a:prstGeom prst="rect">
                <a:avLst/>
              </a:prstGeom>
              <a:blipFill>
                <a:blip r:embed="rId4"/>
                <a:stretch>
                  <a:fillRect l="-418" t="-4255" r="-209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9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52D79-716B-E942-94AE-56014D06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60" y="2442835"/>
            <a:ext cx="4889500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E39CC3-D1EC-4E4E-AD6F-78F429AB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55" y="2463895"/>
            <a:ext cx="4622800" cy="314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F751B-0EFD-F749-A8D3-C06AEA05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functions: an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15C1B-2B36-8F49-960E-1F1DDB310C36}"/>
              </a:ext>
            </a:extLst>
          </p:cNvPr>
          <p:cNvSpPr txBox="1"/>
          <p:nvPr/>
        </p:nvSpPr>
        <p:spPr>
          <a:xfrm>
            <a:off x="781521" y="1165005"/>
            <a:ext cx="6625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can accept more than 1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can also output more than one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D5767-95C5-A044-9768-6B338824357B}"/>
              </a:ext>
            </a:extLst>
          </p:cNvPr>
          <p:cNvSpPr txBox="1"/>
          <p:nvPr/>
        </p:nvSpPr>
        <p:spPr>
          <a:xfrm>
            <a:off x="2337599" y="5764088"/>
            <a:ext cx="3374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Hard-coding is bad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</a:rPr>
              <a:t>Why?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A6D681-D6E4-B24A-A7DF-99B19F9A25E2}"/>
              </a:ext>
            </a:extLst>
          </p:cNvPr>
          <p:cNvSpPr>
            <a:spLocks/>
          </p:cNvSpPr>
          <p:nvPr/>
        </p:nvSpPr>
        <p:spPr>
          <a:xfrm>
            <a:off x="2699643" y="4024335"/>
            <a:ext cx="763928" cy="2831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BC56840-2605-EB4B-9DCB-6367338C1CF7}"/>
              </a:ext>
            </a:extLst>
          </p:cNvPr>
          <p:cNvSpPr/>
          <p:nvPr/>
        </p:nvSpPr>
        <p:spPr>
          <a:xfrm rot="4810215">
            <a:off x="2782020" y="4820182"/>
            <a:ext cx="1544433" cy="559639"/>
          </a:xfrm>
          <a:custGeom>
            <a:avLst/>
            <a:gdLst>
              <a:gd name="connsiteX0" fmla="*/ 775503 w 775503"/>
              <a:gd name="connsiteY0" fmla="*/ 0 h 358815"/>
              <a:gd name="connsiteX1" fmla="*/ 555584 w 775503"/>
              <a:gd name="connsiteY1" fmla="*/ 231494 h 358815"/>
              <a:gd name="connsiteX2" fmla="*/ 0 w 775503"/>
              <a:gd name="connsiteY2" fmla="*/ 358815 h 35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03" h="358815">
                <a:moveTo>
                  <a:pt x="775503" y="0"/>
                </a:moveTo>
                <a:cubicBezTo>
                  <a:pt x="730168" y="85846"/>
                  <a:pt x="684834" y="171692"/>
                  <a:pt x="555584" y="231494"/>
                </a:cubicBezTo>
                <a:cubicBezTo>
                  <a:pt x="426334" y="291296"/>
                  <a:pt x="213167" y="325055"/>
                  <a:pt x="0" y="35881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2B824D-C066-5542-A32A-C83491D641F2}"/>
              </a:ext>
            </a:extLst>
          </p:cNvPr>
          <p:cNvSpPr>
            <a:spLocks/>
          </p:cNvSpPr>
          <p:nvPr/>
        </p:nvSpPr>
        <p:spPr>
          <a:xfrm>
            <a:off x="10618383" y="2707664"/>
            <a:ext cx="447049" cy="38003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7FC546F-08F5-744D-9F78-28FAB50425A0}"/>
              </a:ext>
            </a:extLst>
          </p:cNvPr>
          <p:cNvSpPr/>
          <p:nvPr/>
        </p:nvSpPr>
        <p:spPr>
          <a:xfrm rot="4810215">
            <a:off x="8684226" y="4318263"/>
            <a:ext cx="1641399" cy="1539812"/>
          </a:xfrm>
          <a:custGeom>
            <a:avLst/>
            <a:gdLst>
              <a:gd name="connsiteX0" fmla="*/ 775503 w 775503"/>
              <a:gd name="connsiteY0" fmla="*/ 0 h 358815"/>
              <a:gd name="connsiteX1" fmla="*/ 555584 w 775503"/>
              <a:gd name="connsiteY1" fmla="*/ 231494 h 358815"/>
              <a:gd name="connsiteX2" fmla="*/ 0 w 775503"/>
              <a:gd name="connsiteY2" fmla="*/ 358815 h 35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03" h="358815">
                <a:moveTo>
                  <a:pt x="775503" y="0"/>
                </a:moveTo>
                <a:cubicBezTo>
                  <a:pt x="730168" y="85846"/>
                  <a:pt x="684834" y="171692"/>
                  <a:pt x="555584" y="231494"/>
                </a:cubicBezTo>
                <a:cubicBezTo>
                  <a:pt x="426334" y="291296"/>
                  <a:pt x="213167" y="325055"/>
                  <a:pt x="0" y="35881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0AE52C-3E22-AC4A-8407-7F7C47446BA5}"/>
              </a:ext>
            </a:extLst>
          </p:cNvPr>
          <p:cNvSpPr>
            <a:spLocks/>
          </p:cNvSpPr>
          <p:nvPr/>
        </p:nvSpPr>
        <p:spPr>
          <a:xfrm>
            <a:off x="8159162" y="3998709"/>
            <a:ext cx="447049" cy="38003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BEEF5-72FE-C94E-AE6F-93EB7F33CAA4}"/>
              </a:ext>
            </a:extLst>
          </p:cNvPr>
          <p:cNvSpPr/>
          <p:nvPr/>
        </p:nvSpPr>
        <p:spPr>
          <a:xfrm rot="13608245" flipH="1">
            <a:off x="9879914" y="3569287"/>
            <a:ext cx="1612716" cy="1874765"/>
          </a:xfrm>
          <a:custGeom>
            <a:avLst/>
            <a:gdLst>
              <a:gd name="connsiteX0" fmla="*/ 775503 w 775503"/>
              <a:gd name="connsiteY0" fmla="*/ 0 h 358815"/>
              <a:gd name="connsiteX1" fmla="*/ 555584 w 775503"/>
              <a:gd name="connsiteY1" fmla="*/ 231494 h 358815"/>
              <a:gd name="connsiteX2" fmla="*/ 0 w 775503"/>
              <a:gd name="connsiteY2" fmla="*/ 358815 h 35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03" h="358815">
                <a:moveTo>
                  <a:pt x="775503" y="0"/>
                </a:moveTo>
                <a:cubicBezTo>
                  <a:pt x="730168" y="85846"/>
                  <a:pt x="684834" y="171692"/>
                  <a:pt x="555584" y="231494"/>
                </a:cubicBezTo>
                <a:cubicBezTo>
                  <a:pt x="426334" y="291296"/>
                  <a:pt x="213167" y="325055"/>
                  <a:pt x="0" y="35881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DBB0B-F8E6-5943-B2FB-236D6166731A}"/>
              </a:ext>
            </a:extLst>
          </p:cNvPr>
          <p:cNvSpPr txBox="1"/>
          <p:nvPr/>
        </p:nvSpPr>
        <p:spPr>
          <a:xfrm>
            <a:off x="8134719" y="5706701"/>
            <a:ext cx="445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50"/>
                </a:solidFill>
              </a:rPr>
              <a:t>2 inputs. Now this function is </a:t>
            </a:r>
            <a:r>
              <a:rPr lang="en-US" sz="3000" b="1" u="sng" dirty="0">
                <a:solidFill>
                  <a:srgbClr val="00B050"/>
                </a:solidFill>
              </a:rPr>
              <a:t>general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A03AD-F649-C347-9E7E-D820990430FE}"/>
              </a:ext>
            </a:extLst>
          </p:cNvPr>
          <p:cNvSpPr/>
          <p:nvPr/>
        </p:nvSpPr>
        <p:spPr>
          <a:xfrm>
            <a:off x="-392759" y="949347"/>
            <a:ext cx="13152438" cy="590865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676A18-6AA7-DF42-9E70-C8D8E18832E9}"/>
              </a:ext>
            </a:extLst>
          </p:cNvPr>
          <p:cNvSpPr txBox="1"/>
          <p:nvPr/>
        </p:nvSpPr>
        <p:spPr>
          <a:xfrm>
            <a:off x="3885896" y="3291858"/>
            <a:ext cx="442020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Make sure to suppress intermediate statements</a:t>
            </a:r>
          </a:p>
        </p:txBody>
      </p:sp>
    </p:spTree>
    <p:extLst>
      <p:ext uri="{BB962C8B-B14F-4D97-AF65-F5344CB8AC3E}">
        <p14:creationId xmlns:p14="http://schemas.microsoft.com/office/powerpoint/2010/main" val="18270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EC3C-14DF-FD4C-BB92-421A6022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variables inside of a function are local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358236-E4D1-DF4D-B083-415C54278268}"/>
              </a:ext>
            </a:extLst>
          </p:cNvPr>
          <p:cNvSpPr txBox="1"/>
          <p:nvPr/>
        </p:nvSpPr>
        <p:spPr>
          <a:xfrm>
            <a:off x="781621" y="1354183"/>
            <a:ext cx="3883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Variables inside of functions are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Define the variable name when you call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782F8-5F47-D64A-8011-7327F7A9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97" y="1597375"/>
            <a:ext cx="6519151" cy="45875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B1D0DA-489E-874D-8073-A5BDA38E77C3}"/>
              </a:ext>
            </a:extLst>
          </p:cNvPr>
          <p:cNvSpPr/>
          <p:nvPr/>
        </p:nvSpPr>
        <p:spPr>
          <a:xfrm>
            <a:off x="9171295" y="2006220"/>
            <a:ext cx="1419367" cy="491320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6EA57-37B9-E741-B0F5-CDFC8E35AC8C}"/>
              </a:ext>
            </a:extLst>
          </p:cNvPr>
          <p:cNvSpPr txBox="1"/>
          <p:nvPr/>
        </p:nvSpPr>
        <p:spPr>
          <a:xfrm>
            <a:off x="8598672" y="944398"/>
            <a:ext cx="348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have to match the variable name in the function</a:t>
            </a:r>
          </a:p>
        </p:txBody>
      </p:sp>
    </p:spTree>
    <p:extLst>
      <p:ext uri="{BB962C8B-B14F-4D97-AF65-F5344CB8AC3E}">
        <p14:creationId xmlns:p14="http://schemas.microsoft.com/office/powerpoint/2010/main" val="822662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F1EF-8224-F44B-B720-073D1DD9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function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D8393E-4C7D-6341-9875-275128BB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" y="1848255"/>
            <a:ext cx="11587029" cy="3768013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Sketch out the basic algorithm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Write it out first as a script and identify the inputs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Determine all inputs: anything the user is allowed to define: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Anything that may change between calls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Anything internally hard-coded that is not general to the function purpose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Determine all outputs: anything the function returns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Generalize to a function once it’s working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EE0F3-0BAC-064E-BAA3-D3DD00E4B0E4}"/>
              </a:ext>
            </a:extLst>
          </p:cNvPr>
          <p:cNvSpPr/>
          <p:nvPr/>
        </p:nvSpPr>
        <p:spPr>
          <a:xfrm>
            <a:off x="381134" y="1386590"/>
            <a:ext cx="11429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432FF"/>
                </a:solidFill>
                <a:highlight>
                  <a:srgbClr val="FFFF00"/>
                </a:highlight>
                <a:latin typeface="Courier" pitchFamily="2" charset="0"/>
              </a:rPr>
              <a:t>function</a:t>
            </a: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[y1, y2, ... , 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yN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] = 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function_name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(x1, x2, ... , 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xM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130D1-E508-CD4C-BDF4-D0D44C9673F6}"/>
              </a:ext>
            </a:extLst>
          </p:cNvPr>
          <p:cNvSpPr/>
          <p:nvPr/>
        </p:nvSpPr>
        <p:spPr>
          <a:xfrm>
            <a:off x="0" y="567768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400" dirty="0"/>
              <a:t>Not every function returns an output variable (e.g., </a:t>
            </a:r>
            <a:r>
              <a:rPr lang="en-US" sz="2400" dirty="0">
                <a:latin typeface="Courier" pitchFamily="2" charset="0"/>
              </a:rPr>
              <a:t>plot</a:t>
            </a:r>
            <a:r>
              <a:rPr lang="en-US" sz="2400" dirty="0"/>
              <a:t>) (what would syntax be?)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400" dirty="0"/>
              <a:t>If a function does not require an input, </a:t>
            </a:r>
            <a:r>
              <a:rPr lang="en-US" sz="2400" b="1" dirty="0"/>
              <a:t>it should be left as a script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400" dirty="0"/>
              <a:t>If you want multiple outputs, you can define that in the function header</a:t>
            </a:r>
          </a:p>
        </p:txBody>
      </p:sp>
    </p:spTree>
    <p:extLst>
      <p:ext uri="{BB962C8B-B14F-4D97-AF65-F5344CB8AC3E}">
        <p14:creationId xmlns:p14="http://schemas.microsoft.com/office/powerpoint/2010/main" val="2060918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FD889E-C1F0-3A41-9D4F-E774A4CD7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150" y="376344"/>
                <a:ext cx="8424448" cy="5964635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Write a function that converts any input temperature from Fahrenheit (F) to Celsius (C), or C to F, depending on which the user specifies. This function will have two inputs: </a:t>
                </a:r>
              </a:p>
              <a:p>
                <a:pPr marL="514350" lvl="0" indent="-514350">
                  <a:buAutoNum type="arabicParenBoth"/>
                </a:pPr>
                <a:r>
                  <a:rPr lang="en-US" dirty="0"/>
                  <a:t>A temperature value (double)</a:t>
                </a:r>
              </a:p>
              <a:p>
                <a:pPr marL="514350" lvl="0" indent="-514350">
                  <a:buAutoNum type="arabicParenBoth"/>
                </a:pPr>
                <a:r>
                  <a:rPr lang="en-US" dirty="0"/>
                  <a:t>A string that is either “C” or “F”, depending on which the desired output unit is (to convert to C, units should be “C”. </a:t>
                </a:r>
              </a:p>
              <a:p>
                <a:pPr marL="0" indent="0">
                  <a:buNone/>
                </a:pPr>
                <a:r>
                  <a:rPr lang="en-US" dirty="0"/>
                  <a:t>Call this function from a script, and display the converted temperature in a complete sentence.</a:t>
                </a:r>
              </a:p>
              <a:p>
                <a:pPr marL="0" indent="0">
                  <a:buNone/>
                </a:pPr>
                <a:r>
                  <a:rPr lang="en-US" dirty="0"/>
                  <a:t>The equations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−32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FD889E-C1F0-3A41-9D4F-E774A4CD7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150" y="376344"/>
                <a:ext cx="8424448" cy="5964635"/>
              </a:xfrm>
              <a:blipFill>
                <a:blip r:embed="rId3"/>
                <a:stretch>
                  <a:fillRect l="-1355" t="-2123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CAACDC3-7D74-4840-ADFB-B6D282A700C4}"/>
              </a:ext>
            </a:extLst>
          </p:cNvPr>
          <p:cNvSpPr txBox="1"/>
          <p:nvPr/>
        </p:nvSpPr>
        <p:spPr>
          <a:xfrm>
            <a:off x="0" y="3228945"/>
            <a:ext cx="3335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lecture4_GrpEx1_FUN.m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8E96-5201-AA43-BB4F-E70FC6F66E38}"/>
              </a:ext>
            </a:extLst>
          </p:cNvPr>
          <p:cNvSpPr txBox="1"/>
          <p:nvPr/>
        </p:nvSpPr>
        <p:spPr>
          <a:xfrm>
            <a:off x="0" y="3629055"/>
            <a:ext cx="3335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lecture4_GrpEx1_SCRIPT.m</a:t>
            </a:r>
          </a:p>
        </p:txBody>
      </p:sp>
    </p:spTree>
    <p:extLst>
      <p:ext uri="{BB962C8B-B14F-4D97-AF65-F5344CB8AC3E}">
        <p14:creationId xmlns:p14="http://schemas.microsoft.com/office/powerpoint/2010/main" val="3310545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F6E3-6AFA-0848-A607-1A2418B3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DCA1-1B0A-5740-B4AC-1FB67DB2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Study guide: on </a:t>
            </a:r>
            <a:r>
              <a:rPr lang="en-US" dirty="0" err="1"/>
              <a:t>courseworks</a:t>
            </a:r>
            <a:r>
              <a:rPr lang="en-US" dirty="0"/>
              <a:t> under files</a:t>
            </a:r>
            <a:r>
              <a:rPr lang="en-US" dirty="0">
                <a:sym typeface="Wingdings" pitchFamily="2" charset="2"/>
              </a:rPr>
              <a:t>exam1exam 1 study guide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HW4: </a:t>
            </a:r>
            <a:r>
              <a:rPr lang="en-US">
                <a:sym typeface="Wingdings" pitchFamily="2" charset="2"/>
              </a:rPr>
              <a:t>First 4 </a:t>
            </a:r>
            <a:r>
              <a:rPr lang="en-US" dirty="0">
                <a:sym typeface="Wingdings" pitchFamily="2" charset="2"/>
              </a:rPr>
              <a:t>questions are on the exam, last 2 are for the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4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41D8-3E0D-134C-815B-AC2CE02C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505"/>
            <a:ext cx="10515600" cy="47661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Problem 1</a:t>
            </a:r>
          </a:p>
          <a:p>
            <a:r>
              <a:rPr lang="en-US" b="1" dirty="0"/>
              <a:t>Input: </a:t>
            </a:r>
            <a:r>
              <a:rPr lang="en-US" dirty="0"/>
              <a:t>A bag of 100 marbles that are either red, blue, or yellow. </a:t>
            </a:r>
          </a:p>
          <a:p>
            <a:r>
              <a:rPr lang="en-US" b="1" dirty="0"/>
              <a:t>Output: </a:t>
            </a:r>
            <a:r>
              <a:rPr lang="en-US" dirty="0"/>
              <a:t>3 piles of marbles sorted by color.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 2</a:t>
            </a:r>
          </a:p>
          <a:p>
            <a:r>
              <a:rPr lang="en-US" b="1" dirty="0"/>
              <a:t>Input: </a:t>
            </a:r>
            <a:r>
              <a:rPr lang="en-US" dirty="0"/>
              <a:t>A bag of 100 marbles. </a:t>
            </a:r>
          </a:p>
          <a:p>
            <a:r>
              <a:rPr lang="en-US" b="1" dirty="0"/>
              <a:t>Output: </a:t>
            </a:r>
            <a:r>
              <a:rPr lang="en-US" dirty="0"/>
              <a:t>Piles of marbles sorted by color.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 3</a:t>
            </a:r>
          </a:p>
          <a:p>
            <a:r>
              <a:rPr lang="en-US" b="1" dirty="0"/>
              <a:t>Input: </a:t>
            </a:r>
            <a:r>
              <a:rPr lang="en-US" dirty="0"/>
              <a:t>A bag. </a:t>
            </a:r>
          </a:p>
          <a:p>
            <a:r>
              <a:rPr lang="en-US" b="1" dirty="0"/>
              <a:t>Output: </a:t>
            </a:r>
            <a:r>
              <a:rPr lang="en-US" dirty="0"/>
              <a:t>Sort the marbles in the bag into individual piles by color.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256AC-025F-A64B-9581-6AE1E0DAB08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Algorithm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28A36-778D-AE45-85DD-076C11FED5FB}"/>
              </a:ext>
            </a:extLst>
          </p:cNvPr>
          <p:cNvSpPr/>
          <p:nvPr/>
        </p:nvSpPr>
        <p:spPr>
          <a:xfrm>
            <a:off x="499311" y="3034867"/>
            <a:ext cx="8758989" cy="158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916EA-22DB-6544-A9DA-B9E2BDA2CD2B}"/>
              </a:ext>
            </a:extLst>
          </p:cNvPr>
          <p:cNvSpPr/>
          <p:nvPr/>
        </p:nvSpPr>
        <p:spPr>
          <a:xfrm>
            <a:off x="499311" y="4861510"/>
            <a:ext cx="11598442" cy="158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C47BBB-D8A9-DD4B-8EC3-59E8868A47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Control structure in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72D5-5370-AE43-9AC8-1399478B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happens if we only want to execute a command if some set of conditions are met?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MATLAB provides several built-in functions that allow us to implement controlled structure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0432FF"/>
                </a:solidFill>
                <a:latin typeface="Courier" pitchFamily="2" charset="0"/>
              </a:rPr>
              <a:t>If/elseif/else </a:t>
            </a:r>
            <a:r>
              <a:rPr lang="en-US" sz="3000" dirty="0"/>
              <a:t>statements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0432FF"/>
                </a:solidFill>
                <a:latin typeface="Courier" pitchFamily="2" charset="0"/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loop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1A68-9E82-C64C-B651-D4E5826544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Control structure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30E88-5991-024D-911C-A75E2A722F65}"/>
              </a:ext>
            </a:extLst>
          </p:cNvPr>
          <p:cNvGraphicFramePr>
            <a:graphicFrameLocks noGrp="1"/>
          </p:cNvGraphicFramePr>
          <p:nvPr/>
        </p:nvGraphicFramePr>
        <p:xfrm>
          <a:off x="146136" y="3672278"/>
          <a:ext cx="1189972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9514">
                  <a:extLst>
                    <a:ext uri="{9D8B030D-6E8A-4147-A177-3AD203B41FA5}">
                      <a16:colId xmlns:a16="http://schemas.microsoft.com/office/drawing/2014/main" val="2891642139"/>
                    </a:ext>
                  </a:extLst>
                </a:gridCol>
                <a:gridCol w="8750211">
                  <a:extLst>
                    <a:ext uri="{9D8B030D-6E8A-4147-A177-3AD203B41FA5}">
                      <a16:colId xmlns:a16="http://schemas.microsoft.com/office/drawing/2014/main" val="210658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432FF"/>
                          </a:solidFill>
                          <a:latin typeface="Courier" pitchFamily="2" charset="0"/>
                        </a:rPr>
                        <a:t>for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group of statements in a loop for a specified # of times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4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432FF"/>
                          </a:solidFill>
                          <a:latin typeface="Courier" pitchFamily="2" charset="0"/>
                        </a:rPr>
                        <a:t>continue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Continues to next loop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4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432FF"/>
                          </a:solidFill>
                          <a:latin typeface="Courier" pitchFamily="2" charset="0"/>
                        </a:rPr>
                        <a:t>break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Breaks current loop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91678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C1B21B-6AC3-DF4B-81AC-E07A71A4DBFC}"/>
              </a:ext>
            </a:extLst>
          </p:cNvPr>
          <p:cNvGraphicFramePr>
            <a:graphicFrameLocks noGrp="1"/>
          </p:cNvGraphicFramePr>
          <p:nvPr/>
        </p:nvGraphicFramePr>
        <p:xfrm>
          <a:off x="146136" y="2446726"/>
          <a:ext cx="11899725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9514">
                  <a:extLst>
                    <a:ext uri="{9D8B030D-6E8A-4147-A177-3AD203B41FA5}">
                      <a16:colId xmlns:a16="http://schemas.microsoft.com/office/drawing/2014/main" val="3483477885"/>
                    </a:ext>
                  </a:extLst>
                </a:gridCol>
                <a:gridCol w="8750211">
                  <a:extLst>
                    <a:ext uri="{9D8B030D-6E8A-4147-A177-3AD203B41FA5}">
                      <a16:colId xmlns:a16="http://schemas.microsoft.com/office/drawing/2014/main" val="2626696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432FF"/>
                          </a:solidFill>
                          <a:latin typeface="Courier" pitchFamily="2" charset="0"/>
                        </a:rPr>
                        <a:t>if, </a:t>
                      </a:r>
                      <a:r>
                        <a:rPr lang="en-US" sz="2200" b="1" dirty="0" err="1">
                          <a:solidFill>
                            <a:srgbClr val="0432FF"/>
                          </a:solidFill>
                          <a:latin typeface="Courier" pitchFamily="2" charset="0"/>
                        </a:rPr>
                        <a:t>elseif</a:t>
                      </a:r>
                      <a:r>
                        <a:rPr lang="en-US" sz="2200" b="1" dirty="0">
                          <a:solidFill>
                            <a:srgbClr val="0432FF"/>
                          </a:solidFill>
                          <a:latin typeface="Courier" pitchFamily="2" charset="0"/>
                        </a:rPr>
                        <a:t>, else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group of statements when the expression is true. 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4817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CC66B75-BFC1-AD40-B5ED-3874A289EDC6}"/>
              </a:ext>
            </a:extLst>
          </p:cNvPr>
          <p:cNvSpPr txBox="1"/>
          <p:nvPr/>
        </p:nvSpPr>
        <p:spPr>
          <a:xfrm>
            <a:off x="97693" y="1923506"/>
            <a:ext cx="849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Selection statements: to evaluate specific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EEF3C-A45F-5D48-94E0-FD646E2A1F10}"/>
              </a:ext>
            </a:extLst>
          </p:cNvPr>
          <p:cNvSpPr txBox="1"/>
          <p:nvPr/>
        </p:nvSpPr>
        <p:spPr>
          <a:xfrm>
            <a:off x="97693" y="3167390"/>
            <a:ext cx="6282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loop: to implement repetitive steps</a:t>
            </a:r>
          </a:p>
        </p:txBody>
      </p:sp>
    </p:spTree>
    <p:extLst>
      <p:ext uri="{BB962C8B-B14F-4D97-AF65-F5344CB8AC3E}">
        <p14:creationId xmlns:p14="http://schemas.microsoft.com/office/powerpoint/2010/main" val="259707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65B4CD-8FEF-A749-8152-8E68DC8CA022}"/>
              </a:ext>
            </a:extLst>
          </p:cNvPr>
          <p:cNvSpPr/>
          <p:nvPr/>
        </p:nvSpPr>
        <p:spPr>
          <a:xfrm>
            <a:off x="3894112" y="2813865"/>
            <a:ext cx="614964" cy="320040"/>
          </a:xfrm>
          <a:prstGeom prst="rect">
            <a:avLst/>
          </a:prstGeom>
          <a:noFill/>
          <a:ln w="57150">
            <a:solidFill>
              <a:srgbClr val="A65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54EA-32C7-E542-9D04-2EE98D496A60}"/>
              </a:ext>
            </a:extLst>
          </p:cNvPr>
          <p:cNvSpPr txBox="1"/>
          <p:nvPr/>
        </p:nvSpPr>
        <p:spPr>
          <a:xfrm>
            <a:off x="1235385" y="4468694"/>
            <a:ext cx="11081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Statement header: begin with </a:t>
            </a:r>
            <a:r>
              <a:rPr lang="en-US" sz="2400" dirty="0">
                <a:latin typeface="Courier" pitchFamily="2" charset="0"/>
              </a:rPr>
              <a:t>if</a:t>
            </a:r>
            <a:r>
              <a:rPr lang="en-US" sz="2400" dirty="0"/>
              <a:t>, followed by space, then a Boolean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2688E-1CE3-4A41-9809-48EDCC7BCA79}"/>
              </a:ext>
            </a:extLst>
          </p:cNvPr>
          <p:cNvSpPr txBox="1"/>
          <p:nvPr/>
        </p:nvSpPr>
        <p:spPr>
          <a:xfrm>
            <a:off x="1235385" y="5024828"/>
            <a:ext cx="888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Boolean expression/a logical or relational expression for scalars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8CA4B9-CDA1-5E42-82FA-490B7E9C91D2}"/>
              </a:ext>
            </a:extLst>
          </p:cNvPr>
          <p:cNvSpPr/>
          <p:nvPr/>
        </p:nvSpPr>
        <p:spPr>
          <a:xfrm>
            <a:off x="155676" y="5597057"/>
            <a:ext cx="914400" cy="457200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A1B5A-CDC7-DC4E-8EC1-4647F0ABAA1A}"/>
              </a:ext>
            </a:extLst>
          </p:cNvPr>
          <p:cNvSpPr txBox="1"/>
          <p:nvPr/>
        </p:nvSpPr>
        <p:spPr>
          <a:xfrm>
            <a:off x="1235385" y="5580962"/>
            <a:ext cx="6749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Actions to be performed if the condition is TRUE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83217-6CF0-0943-BEB7-29A87CAE1436}"/>
              </a:ext>
            </a:extLst>
          </p:cNvPr>
          <p:cNvSpPr/>
          <p:nvPr/>
        </p:nvSpPr>
        <p:spPr>
          <a:xfrm>
            <a:off x="155676" y="6159451"/>
            <a:ext cx="914400" cy="4572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F3905-4D4D-5043-A32A-3F6F8F36AAEF}"/>
              </a:ext>
            </a:extLst>
          </p:cNvPr>
          <p:cNvSpPr txBox="1"/>
          <p:nvPr/>
        </p:nvSpPr>
        <p:spPr>
          <a:xfrm>
            <a:off x="1235385" y="6137096"/>
            <a:ext cx="642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Reserved words for if statements: 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if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B9CC55-87B3-AA42-AD24-A8EFFBB4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52" y="2432687"/>
            <a:ext cx="4113860" cy="12365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574C73-FC10-C448-8235-18F3B9713B4D}"/>
              </a:ext>
            </a:extLst>
          </p:cNvPr>
          <p:cNvSpPr/>
          <p:nvPr/>
        </p:nvSpPr>
        <p:spPr>
          <a:xfrm>
            <a:off x="5017326" y="2338219"/>
            <a:ext cx="2600696" cy="5248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AFF43A-55B8-7E41-8D93-D75F56F59665}"/>
              </a:ext>
            </a:extLst>
          </p:cNvPr>
          <p:cNvSpPr/>
          <p:nvPr/>
        </p:nvSpPr>
        <p:spPr>
          <a:xfrm>
            <a:off x="5676514" y="2399378"/>
            <a:ext cx="1822804" cy="44657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211EEA-D014-1146-B46C-D022C3716FA8}"/>
              </a:ext>
            </a:extLst>
          </p:cNvPr>
          <p:cNvSpPr/>
          <p:nvPr/>
        </p:nvSpPr>
        <p:spPr>
          <a:xfrm>
            <a:off x="5064207" y="3245299"/>
            <a:ext cx="689729" cy="44009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E5E38-7638-8845-A930-33DD8CB43070}"/>
              </a:ext>
            </a:extLst>
          </p:cNvPr>
          <p:cNvSpPr/>
          <p:nvPr/>
        </p:nvSpPr>
        <p:spPr>
          <a:xfrm>
            <a:off x="5828082" y="2879257"/>
            <a:ext cx="1822804" cy="366041"/>
          </a:xfrm>
          <a:prstGeom prst="rect">
            <a:avLst/>
          </a:prstGeom>
          <a:noFill/>
          <a:ln w="57150">
            <a:solidFill>
              <a:srgbClr val="00D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1A3783-6EDE-D444-824C-DA0F045945AE}"/>
              </a:ext>
            </a:extLst>
          </p:cNvPr>
          <p:cNvSpPr/>
          <p:nvPr/>
        </p:nvSpPr>
        <p:spPr>
          <a:xfrm>
            <a:off x="155676" y="4472267"/>
            <a:ext cx="914400" cy="457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0DF634-5721-8448-8A95-6F06A7B331FC}"/>
              </a:ext>
            </a:extLst>
          </p:cNvPr>
          <p:cNvSpPr/>
          <p:nvPr/>
        </p:nvSpPr>
        <p:spPr>
          <a:xfrm>
            <a:off x="155676" y="5034662"/>
            <a:ext cx="914400" cy="4572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35FDC-F6F2-A247-9A09-3C3B643974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CC0CC8-E3C4-8644-9FB7-49B440B0091D}"/>
              </a:ext>
            </a:extLst>
          </p:cNvPr>
          <p:cNvSpPr/>
          <p:nvPr/>
        </p:nvSpPr>
        <p:spPr>
          <a:xfrm>
            <a:off x="5075807" y="2399377"/>
            <a:ext cx="517630" cy="41448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F7A3-2B24-344D-99EF-CE3E08CB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IF statement inside of scripts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C9B2C-1382-BE4A-943C-10115094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197" y="4506680"/>
            <a:ext cx="3701281" cy="1401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7C6B8B-F0CE-494A-9DBC-A0B899AE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22" y="4486146"/>
            <a:ext cx="2815078" cy="1016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D54C6-47A2-FE41-9E6E-4B6AB0FE3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55" y="1861331"/>
            <a:ext cx="5019565" cy="2569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A1222-19F0-0A42-9695-EE591638F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129" y="1885204"/>
            <a:ext cx="4903416" cy="2600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283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70E0-B51F-D94C-A7E1-4C7DC6CB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Duplicate IF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11820-2C18-1040-860A-798565E67CBF}"/>
              </a:ext>
            </a:extLst>
          </p:cNvPr>
          <p:cNvSpPr txBox="1"/>
          <p:nvPr/>
        </p:nvSpPr>
        <p:spPr>
          <a:xfrm>
            <a:off x="556532" y="2582614"/>
            <a:ext cx="30104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Use duplicate IF statements when one or multiple conditions might be true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A55175-B3BA-9142-B8AC-5079EEFE0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58"/>
          <a:stretch/>
        </p:blipFill>
        <p:spPr>
          <a:xfrm>
            <a:off x="6481677" y="5691882"/>
            <a:ext cx="2654300" cy="94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FF7BE-C189-F94E-9777-8C0B745C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027" y="1106041"/>
            <a:ext cx="8483600" cy="4279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56724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teaching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teaching" id="{1BE8E047-FA13-F543-B4E1-20EA85A67406}" vid="{E12ACB2C-7AA4-5248-BBB9-B5DCE8C0D0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master_teaching</Template>
  <TotalTime>8632</TotalTime>
  <Words>1873</Words>
  <Application>Microsoft Macintosh PowerPoint</Application>
  <PresentationFormat>Widescreen</PresentationFormat>
  <Paragraphs>257</Paragraphs>
  <Slides>38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 Unicode MS</vt:lpstr>
      <vt:lpstr>Arial</vt:lpstr>
      <vt:lpstr>Calibri</vt:lpstr>
      <vt:lpstr>Cambria Math</vt:lpstr>
      <vt:lpstr>Courier</vt:lpstr>
      <vt:lpstr>master_teaching</vt:lpstr>
      <vt:lpstr>MATLAB for Scientists Lecture 4 </vt:lpstr>
      <vt:lpstr>PowerPoint Presentation</vt:lpstr>
      <vt:lpstr>What is an algorithm?</vt:lpstr>
      <vt:lpstr>PowerPoint Presentation</vt:lpstr>
      <vt:lpstr>Control structure in scripts</vt:lpstr>
      <vt:lpstr>PowerPoint Presentation</vt:lpstr>
      <vt:lpstr>PowerPoint Presentation</vt:lpstr>
      <vt:lpstr>The IF statement inside of scripts</vt:lpstr>
      <vt:lpstr>Duplicate IF statements</vt:lpstr>
      <vt:lpstr>Duplicate IF statements</vt:lpstr>
      <vt:lpstr>PowerPoint Presentation</vt:lpstr>
      <vt:lpstr>IF-ELSE statements instead of duplicate IF statements</vt:lpstr>
      <vt:lpstr>PowerPoint Presentation</vt:lpstr>
      <vt:lpstr>PowerPoint Presentation</vt:lpstr>
      <vt:lpstr>PowerPoint Presentation</vt:lpstr>
      <vt:lpstr>What variable is changing, what values does it take, and what # loops?</vt:lpstr>
      <vt:lpstr>The for loop: iterating through indices</vt:lpstr>
      <vt:lpstr>The for loop: incrementing a value</vt:lpstr>
      <vt:lpstr>The for loop: incrementing in any step size</vt:lpstr>
      <vt:lpstr>The for loop: collecting data into a vector or matrix</vt:lpstr>
      <vt:lpstr>The for loop: collecting data into a vector or matrix</vt:lpstr>
      <vt:lpstr>The for loop: integrating with if statements</vt:lpstr>
      <vt:lpstr>Initiating a vector with unknown size:</vt:lpstr>
      <vt:lpstr>Does my script need a for loop?</vt:lpstr>
      <vt:lpstr>PowerPoint Presentation</vt:lpstr>
      <vt:lpstr>PowerPoint Presentation</vt:lpstr>
      <vt:lpstr>Ex: script writing</vt:lpstr>
      <vt:lpstr>Ex: poor script writing</vt:lpstr>
      <vt:lpstr>Ex: good script writing</vt:lpstr>
      <vt:lpstr>PowerPoint Presentation</vt:lpstr>
      <vt:lpstr>PowerPoint Presentation</vt:lpstr>
      <vt:lpstr>PowerPoint Presentation</vt:lpstr>
      <vt:lpstr>User-defined functions: concentration conversions</vt:lpstr>
      <vt:lpstr>User-defined functions: an example</vt:lpstr>
      <vt:lpstr>All variables inside of a function are local</vt:lpstr>
      <vt:lpstr>How to write a function</vt:lpstr>
      <vt:lpstr>PowerPoint Presentation</vt:lpstr>
      <vt:lpstr>Exam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Allison Lopatkin</cp:lastModifiedBy>
  <cp:revision>322</cp:revision>
  <cp:lastPrinted>2020-01-25T22:54:53Z</cp:lastPrinted>
  <dcterms:created xsi:type="dcterms:W3CDTF">2019-04-27T16:08:51Z</dcterms:created>
  <dcterms:modified xsi:type="dcterms:W3CDTF">2022-08-30T17:16:35Z</dcterms:modified>
</cp:coreProperties>
</file>