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3"/>
  </p:notesMasterIdLst>
  <p:sldIdLst>
    <p:sldId id="287" r:id="rId2"/>
    <p:sldId id="340" r:id="rId3"/>
    <p:sldId id="304" r:id="rId4"/>
    <p:sldId id="708" r:id="rId5"/>
    <p:sldId id="298" r:id="rId6"/>
    <p:sldId id="322" r:id="rId7"/>
    <p:sldId id="321" r:id="rId8"/>
    <p:sldId id="371" r:id="rId9"/>
    <p:sldId id="307" r:id="rId10"/>
    <p:sldId id="383" r:id="rId11"/>
    <p:sldId id="411" r:id="rId12"/>
    <p:sldId id="385" r:id="rId13"/>
    <p:sldId id="404" r:id="rId14"/>
    <p:sldId id="382" r:id="rId15"/>
    <p:sldId id="394" r:id="rId16"/>
    <p:sldId id="397" r:id="rId17"/>
    <p:sldId id="395" r:id="rId18"/>
    <p:sldId id="402" r:id="rId19"/>
    <p:sldId id="399" r:id="rId20"/>
    <p:sldId id="403" r:id="rId21"/>
    <p:sldId id="316" r:id="rId22"/>
    <p:sldId id="369" r:id="rId23"/>
    <p:sldId id="406" r:id="rId24"/>
    <p:sldId id="364" r:id="rId25"/>
    <p:sldId id="365" r:id="rId26"/>
    <p:sldId id="413" r:id="rId27"/>
    <p:sldId id="408" r:id="rId28"/>
    <p:sldId id="410" r:id="rId29"/>
    <p:sldId id="412" r:id="rId30"/>
    <p:sldId id="367" r:id="rId31"/>
    <p:sldId id="368" r:id="rId32"/>
    <p:sldId id="360" r:id="rId33"/>
    <p:sldId id="407" r:id="rId34"/>
    <p:sldId id="695" r:id="rId35"/>
    <p:sldId id="697" r:id="rId36"/>
    <p:sldId id="696" r:id="rId37"/>
    <p:sldId id="698" r:id="rId38"/>
    <p:sldId id="699" r:id="rId39"/>
    <p:sldId id="702" r:id="rId40"/>
    <p:sldId id="701" r:id="rId41"/>
    <p:sldId id="71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0FA"/>
    <a:srgbClr val="55F983"/>
    <a:srgbClr val="DB8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82"/>
    <p:restoredTop sz="96587"/>
  </p:normalViewPr>
  <p:slideViewPr>
    <p:cSldViewPr snapToGrid="0" snapToObjects="1">
      <p:cViewPr varScale="1">
        <p:scale>
          <a:sx n="124" d="100"/>
          <a:sy n="124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8" d="100"/>
          <a:sy n="78" d="100"/>
        </p:scale>
        <p:origin x="145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E46FB-1DF0-7044-9A9F-7DAB15E7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5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27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58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6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4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34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14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64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78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74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5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57291E8-A515-CD43-98F1-863ADE037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5536" y="5096256"/>
            <a:ext cx="4962144" cy="10241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DA22-6E94-C54B-8B02-E9DA4FAB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4C078-AB91-624F-8CD8-277E5E23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9A34-7D5C-0F4A-A0CF-D7BC3794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4BA2FF2-2E18-AF42-8654-3A5C5EEB3EDB}"/>
              </a:ext>
            </a:extLst>
          </p:cNvPr>
          <p:cNvSpPr/>
          <p:nvPr/>
        </p:nvSpPr>
        <p:spPr>
          <a:xfrm>
            <a:off x="-2406" y="0"/>
            <a:ext cx="9439014" cy="6120384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5B1C84-EE94-2142-9256-E8F164739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" y="1840992"/>
            <a:ext cx="8013192" cy="18143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7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A481DE4-A448-4B4F-889D-A71CE870059E}"/>
              </a:ext>
            </a:extLst>
          </p:cNvPr>
          <p:cNvSpPr/>
          <p:nvPr/>
        </p:nvSpPr>
        <p:spPr>
          <a:xfrm>
            <a:off x="231648" y="228600"/>
            <a:ext cx="11728704" cy="640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985188-5227-9342-9EAF-B2CADCCD3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852290-6293-9A42-B29E-285C722C13FF}"/>
              </a:ext>
            </a:extLst>
          </p:cNvPr>
          <p:cNvCxnSpPr>
            <a:cxnSpLocks/>
          </p:cNvCxnSpPr>
          <p:nvPr/>
        </p:nvCxnSpPr>
        <p:spPr>
          <a:xfrm>
            <a:off x="4528456" y="2011681"/>
            <a:ext cx="0" cy="27954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EA539C-B60F-0C47-9AF8-D02566BEE737}"/>
              </a:ext>
            </a:extLst>
          </p:cNvPr>
          <p:cNvSpPr txBox="1"/>
          <p:nvPr/>
        </p:nvSpPr>
        <p:spPr>
          <a:xfrm>
            <a:off x="1632994" y="3055463"/>
            <a:ext cx="1810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0783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581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1111-EC6F-4543-B9BB-FC598A20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52FDC-5269-CF4F-B3C7-F6EAE4D9E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EE1A2-565F-EC4E-A3B8-DFE9C4CD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56B05-5403-7547-8681-1C6C38F2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5CB06-94BA-D441-8083-29AE337B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20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E2D7-1C38-D64A-A56D-223FB253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4BD66-F382-F443-BD16-1AFF1AC18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E8444-765D-0C46-9026-196D1F587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354A6-5771-754F-8677-ADC6BCCE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F18D3-466D-8143-8E80-61E3BE30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02381-5235-D745-9F35-39E72623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19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4C2D-78B5-464E-8C5E-9B765217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37D45-7C48-EA40-A4CF-7F4E7CDC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721B5-55B4-E444-A4F3-86C2B759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56438-68E1-CC45-9649-D8A73B1C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0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2EEC2-BB93-7244-8A9D-220DA8CC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45013-2026-6244-8BBD-C6244F9A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C7F1A-2694-4D49-ACF7-729FC7FE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31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1D2C-2E4E-214E-8C85-BC2EB489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A49FE-4CE6-6E4C-B4B7-41EB7C5F2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77CAA-BC85-8A48-AE0E-D0E8F7348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71195-CD87-7444-8A44-4825D382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1F024-8B06-B345-8C0B-2C5A681B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69F87-0605-8540-85E1-8DAF5FB9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03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2F8E-4952-EA4C-A365-B5F4CB41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148E6-94E9-A94C-9DE2-C1558A3DC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0AFA1-3EE5-B341-B06D-7E8958AE9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6321A-9629-9944-8512-B6678A7C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73979-737B-6F49-8960-42BE9867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51CC1-9F7E-B548-8504-0275BF10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241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B902-480D-A944-A22D-EBA7E2CA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BECA4-8855-F640-B380-37406062F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55054-FD00-9A4A-A345-2E2CAA89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8474E-0BDE-3640-B96F-9556062F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C6F81-9E83-964F-88BA-CFD379B8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23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98F4E-EF29-1E4F-95C1-815B7E703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5BA8B-93DF-E848-8850-5BB8DCC8F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5CD18-6A23-234B-8982-0C0EC8AF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57D57-E35C-AC47-BFA4-8C8DD07C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6AEF4-BA79-6F4A-9E07-345CF26F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6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2AAF-9F46-AD41-859D-53E83EA0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  <a:solidFill>
            <a:schemeClr val="tx1"/>
          </a:solidFill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8" y="1157286"/>
            <a:ext cx="11744325" cy="55213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D59A-4D1A-8340-ABD1-18AB88F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9AD94-F5D4-2140-A8EF-6C83681F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DF69-2DB6-ED49-A245-3DE699B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4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458CEFB-C5C3-6C49-B345-E8F8A7F03111}"/>
              </a:ext>
            </a:extLst>
          </p:cNvPr>
          <p:cNvSpPr/>
          <p:nvPr/>
        </p:nvSpPr>
        <p:spPr>
          <a:xfrm>
            <a:off x="838201" y="0"/>
            <a:ext cx="11353800" cy="737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D59A-4D1A-8340-ABD1-18AB88F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DF69-2DB6-ED49-A245-3DE699B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491DF9B8-7F17-CD43-A595-B2E2A23298A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53183" y="86246"/>
            <a:ext cx="10436789" cy="564701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DC8CFC96-4D9F-624D-B02A-6C9656837970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/>
              <a:t>MATLAB: FUNCTIONS</a:t>
            </a:r>
          </a:p>
        </p:txBody>
      </p:sp>
    </p:spTree>
    <p:extLst>
      <p:ext uri="{BB962C8B-B14F-4D97-AF65-F5344CB8AC3E}">
        <p14:creationId xmlns:p14="http://schemas.microsoft.com/office/powerpoint/2010/main" val="25243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D59A-4D1A-8340-ABD1-18AB88F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DF69-2DB6-ED49-A245-3DE699B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7DDF80-1F88-B842-A1E3-DF8008D0C1B9}"/>
              </a:ext>
            </a:extLst>
          </p:cNvPr>
          <p:cNvSpPr/>
          <p:nvPr/>
        </p:nvSpPr>
        <p:spPr>
          <a:xfrm>
            <a:off x="838201" y="0"/>
            <a:ext cx="11353800" cy="737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EEC9929-1C8A-044E-BAB5-958DEE4522F1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/>
              <a:t>MATLAB: GENERAL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9752194-C5B1-E747-A987-C45E38183A2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53183" y="86246"/>
            <a:ext cx="10436789" cy="564701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811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FA6DCAA-C573-4D40-B567-F41920A1D57F}"/>
              </a:ext>
            </a:extLst>
          </p:cNvPr>
          <p:cNvSpPr/>
          <p:nvPr/>
        </p:nvSpPr>
        <p:spPr>
          <a:xfrm>
            <a:off x="838201" y="0"/>
            <a:ext cx="11353800" cy="737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385A5AF-F88E-F94C-B4A5-B8AF1E4B5AC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53183" y="86246"/>
            <a:ext cx="10436789" cy="564701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D59A-4D1A-8340-ABD1-18AB88F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DF69-2DB6-ED49-A245-3DE699B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76911CA-1F33-4A44-A123-DF84D45F4DAD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45852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D59A-4D1A-8340-ABD1-18AB88F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DF69-2DB6-ED49-A245-3DE699B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7DDF80-1F88-B842-A1E3-DF8008D0C1B9}"/>
              </a:ext>
            </a:extLst>
          </p:cNvPr>
          <p:cNvSpPr/>
          <p:nvPr/>
        </p:nvSpPr>
        <p:spPr>
          <a:xfrm>
            <a:off x="838201" y="0"/>
            <a:ext cx="11353800" cy="737192"/>
          </a:xfrm>
          <a:prstGeom prst="rect">
            <a:avLst/>
          </a:prstGeom>
          <a:solidFill>
            <a:srgbClr val="FFE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EEC9929-1C8A-044E-BAB5-958DEE4522F1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9752194-C5B1-E747-A987-C45E38183A2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53183" y="86246"/>
            <a:ext cx="10436789" cy="564701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915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902" y="339634"/>
            <a:ext cx="8439360" cy="6204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A5EA7F-A4C6-C347-AB04-65D4316F6615}"/>
              </a:ext>
            </a:extLst>
          </p:cNvPr>
          <p:cNvSpPr/>
          <p:nvPr/>
        </p:nvSpPr>
        <p:spPr>
          <a:xfrm>
            <a:off x="-1" y="0"/>
            <a:ext cx="3135087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A4842A0-5CAB-5848-8826-8B48E74246AD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>
                <a:solidFill>
                  <a:schemeClr val="bg1"/>
                </a:solidFill>
              </a:rPr>
              <a:t>IN CLASS EXERCISE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9A6D09-FC0D-AE4D-B204-8CDC17B6237A}"/>
              </a:ext>
            </a:extLst>
          </p:cNvPr>
          <p:cNvSpPr txBox="1"/>
          <p:nvPr userDrawn="1"/>
        </p:nvSpPr>
        <p:spPr>
          <a:xfrm>
            <a:off x="432162" y="3180452"/>
            <a:ext cx="22707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209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376" y="339634"/>
            <a:ext cx="10034886" cy="6204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B64299C-732A-754B-A77E-B35AD7C63D01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>
                <a:solidFill>
                  <a:schemeClr val="bg1"/>
                </a:solidFill>
              </a:rPr>
              <a:t>CONCEPTS SUMMARY</a:t>
            </a:r>
          </a:p>
        </p:txBody>
      </p:sp>
    </p:spTree>
    <p:extLst>
      <p:ext uri="{BB962C8B-B14F-4D97-AF65-F5344CB8AC3E}">
        <p14:creationId xmlns:p14="http://schemas.microsoft.com/office/powerpoint/2010/main" val="1170220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376" y="339634"/>
            <a:ext cx="10034886" cy="6204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B64299C-732A-754B-A77E-B35AD7C63D01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>
                <a:solidFill>
                  <a:schemeClr val="bg1"/>
                </a:solidFill>
              </a:rPr>
              <a:t>FUNCTIONS SUMMARY</a:t>
            </a:r>
          </a:p>
        </p:txBody>
      </p:sp>
    </p:spTree>
    <p:extLst>
      <p:ext uri="{BB962C8B-B14F-4D97-AF65-F5344CB8AC3E}">
        <p14:creationId xmlns:p14="http://schemas.microsoft.com/office/powerpoint/2010/main" val="2036724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486A4-3E1E-334A-8DD9-F507926D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AB2E1-7A5C-6C4E-8927-810523B88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0F3CA-2850-2647-9799-070497B5B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B6178-AD18-C849-A8F5-EF21E0818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32EEE-A74F-BA43-870C-B3E49A799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0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CD1E-A279-2C4C-AF62-3A0BB80E7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MATLAB for Scientists</a:t>
            </a:r>
            <a:br>
              <a:rPr lang="en-US" dirty="0"/>
            </a:br>
            <a:r>
              <a:rPr lang="en-US" dirty="0"/>
              <a:t>Lecture 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5729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CBEC-BA39-494E-9124-90BCCBF6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Plotting: y as a function of 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9C7F9-0228-E244-85F9-D48B4FAF7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905" y="800101"/>
            <a:ext cx="6390190" cy="9992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C12F7E-5B17-0C46-AEA0-BB1568C41926}"/>
              </a:ext>
            </a:extLst>
          </p:cNvPr>
          <p:cNvSpPr txBox="1"/>
          <p:nvPr/>
        </p:nvSpPr>
        <p:spPr>
          <a:xfrm>
            <a:off x="2092272" y="3425211"/>
            <a:ext cx="2767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figure;</a:t>
            </a:r>
          </a:p>
          <a:p>
            <a:r>
              <a:rPr lang="en-US" sz="3200" dirty="0">
                <a:latin typeface="Courier" pitchFamily="2" charset="0"/>
              </a:rPr>
              <a:t>plot(x,y1)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B9097F-CF51-4C4B-8089-17EC1784D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094" y="1957091"/>
            <a:ext cx="6194925" cy="464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7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CBEC-BA39-494E-9124-90BCCBF6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/>
          <a:lstStyle/>
          <a:p>
            <a:r>
              <a:rPr lang="en-US" dirty="0"/>
              <a:t>Setting line specifications: the 4 most commonly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C12F7E-5B17-0C46-AEA0-BB1568C41926}"/>
              </a:ext>
            </a:extLst>
          </p:cNvPr>
          <p:cNvSpPr txBox="1"/>
          <p:nvPr/>
        </p:nvSpPr>
        <p:spPr>
          <a:xfrm>
            <a:off x="2325292" y="984199"/>
            <a:ext cx="4492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figure;</a:t>
            </a:r>
          </a:p>
          <a:p>
            <a:r>
              <a:rPr lang="en-US" sz="2000" dirty="0">
                <a:latin typeface="Courier" pitchFamily="2" charset="0"/>
              </a:rPr>
              <a:t>plot(x,y1,</a:t>
            </a:r>
            <a:r>
              <a:rPr lang="en-US" sz="2000" dirty="0">
                <a:solidFill>
                  <a:srgbClr val="B000FA"/>
                </a:solidFill>
                <a:latin typeface="Courier" pitchFamily="2" charset="0"/>
              </a:rPr>
              <a:t>’linestyle’</a:t>
            </a:r>
            <a:r>
              <a:rPr lang="en-US" sz="2000" dirty="0"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B000FA"/>
                </a:solidFill>
                <a:latin typeface="Courier" pitchFamily="2" charset="0"/>
              </a:rPr>
              <a:t>’--’</a:t>
            </a:r>
            <a:r>
              <a:rPr lang="en-US" sz="2000" dirty="0">
                <a:latin typeface="Courier" pitchFamily="2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31A3A-83F7-004A-9589-2C10516F0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335" y="1511305"/>
            <a:ext cx="3319225" cy="24894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86C366-6833-3949-8485-3665BA1B2B6D}"/>
              </a:ext>
            </a:extLst>
          </p:cNvPr>
          <p:cNvSpPr txBox="1"/>
          <p:nvPr/>
        </p:nvSpPr>
        <p:spPr>
          <a:xfrm>
            <a:off x="6669453" y="984199"/>
            <a:ext cx="4492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figure;</a:t>
            </a:r>
          </a:p>
          <a:p>
            <a:r>
              <a:rPr lang="en-US" sz="2000" dirty="0">
                <a:latin typeface="Courier" pitchFamily="2" charset="0"/>
              </a:rPr>
              <a:t>plot(x,y1,</a:t>
            </a:r>
            <a:r>
              <a:rPr lang="en-US" sz="2000" dirty="0">
                <a:solidFill>
                  <a:srgbClr val="B000FA"/>
                </a:solidFill>
                <a:latin typeface="Courier" pitchFamily="2" charset="0"/>
              </a:rPr>
              <a:t>’marker’</a:t>
            </a:r>
            <a:r>
              <a:rPr lang="en-US" sz="2000" dirty="0"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B000FA"/>
                </a:solidFill>
                <a:latin typeface="Courier" pitchFamily="2" charset="0"/>
              </a:rPr>
              <a:t>’s’</a:t>
            </a:r>
            <a:r>
              <a:rPr lang="en-US" sz="2000" dirty="0">
                <a:latin typeface="Courier" pitchFamily="2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B78010-347A-9B4E-BCBA-4378E6A14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691" y="1511305"/>
            <a:ext cx="3319225" cy="24894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854558-E6B8-3C4E-8B92-0527E4F2E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691" y="4368581"/>
            <a:ext cx="3319225" cy="24894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63367F-1939-2945-A455-5777A3CA3A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5292" y="4368581"/>
            <a:ext cx="3319225" cy="24894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444CD2-EEC1-7D4A-B43B-EDF563CC510B}"/>
              </a:ext>
            </a:extLst>
          </p:cNvPr>
          <p:cNvSpPr txBox="1"/>
          <p:nvPr/>
        </p:nvSpPr>
        <p:spPr>
          <a:xfrm>
            <a:off x="2325292" y="3819944"/>
            <a:ext cx="4492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figure;</a:t>
            </a:r>
          </a:p>
          <a:p>
            <a:r>
              <a:rPr lang="en-US" sz="2000" dirty="0">
                <a:latin typeface="Courier" pitchFamily="2" charset="0"/>
              </a:rPr>
              <a:t>plot(x,y1,</a:t>
            </a:r>
            <a:r>
              <a:rPr lang="en-US" sz="2000" dirty="0">
                <a:solidFill>
                  <a:srgbClr val="B000FA"/>
                </a:solidFill>
                <a:latin typeface="Courier" pitchFamily="2" charset="0"/>
              </a:rPr>
              <a:t>’color’</a:t>
            </a:r>
            <a:r>
              <a:rPr lang="en-US" sz="2000" dirty="0"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B000FA"/>
                </a:solidFill>
                <a:latin typeface="Courier" pitchFamily="2" charset="0"/>
              </a:rPr>
              <a:t>’r’</a:t>
            </a:r>
            <a:r>
              <a:rPr lang="en-US" sz="2000" dirty="0">
                <a:latin typeface="Courier" pitchFamily="2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3429A-CC35-8F4D-AA15-595F4D13B5AF}"/>
              </a:ext>
            </a:extLst>
          </p:cNvPr>
          <p:cNvSpPr txBox="1"/>
          <p:nvPr/>
        </p:nvSpPr>
        <p:spPr>
          <a:xfrm>
            <a:off x="6669453" y="3819944"/>
            <a:ext cx="4492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figure;</a:t>
            </a:r>
          </a:p>
          <a:p>
            <a:r>
              <a:rPr lang="en-US" sz="2000" dirty="0">
                <a:latin typeface="Courier" pitchFamily="2" charset="0"/>
              </a:rPr>
              <a:t>plot(x,y1,</a:t>
            </a:r>
            <a:r>
              <a:rPr lang="en-US" sz="2000" dirty="0">
                <a:solidFill>
                  <a:srgbClr val="B000FA"/>
                </a:solidFill>
                <a:latin typeface="Courier" pitchFamily="2" charset="0"/>
              </a:rPr>
              <a:t>’linewidth’</a:t>
            </a:r>
            <a:r>
              <a:rPr lang="en-US" sz="2000" dirty="0">
                <a:latin typeface="Courier" pitchFamily="2" charset="0"/>
              </a:rPr>
              <a:t>,3.0)</a:t>
            </a:r>
          </a:p>
        </p:txBody>
      </p:sp>
    </p:spTree>
    <p:extLst>
      <p:ext uri="{BB962C8B-B14F-4D97-AF65-F5344CB8AC3E}">
        <p14:creationId xmlns:p14="http://schemas.microsoft.com/office/powerpoint/2010/main" val="157362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CBEC-BA39-494E-9124-90BCCBF6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line specifications: multiple specs at once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CBA6B-8041-DB4A-9A36-334AF4E8042F}"/>
              </a:ext>
            </a:extLst>
          </p:cNvPr>
          <p:cNvSpPr txBox="1"/>
          <p:nvPr/>
        </p:nvSpPr>
        <p:spPr>
          <a:xfrm>
            <a:off x="372536" y="1220446"/>
            <a:ext cx="13241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figure;</a:t>
            </a:r>
          </a:p>
          <a:p>
            <a:r>
              <a:rPr lang="en-US" sz="2200" dirty="0">
                <a:latin typeface="Courier" pitchFamily="2" charset="0"/>
              </a:rPr>
              <a:t>plot(x,y1,</a:t>
            </a:r>
            <a:r>
              <a:rPr lang="en-US" sz="2200" dirty="0">
                <a:solidFill>
                  <a:srgbClr val="B000FA"/>
                </a:solidFill>
                <a:latin typeface="Courier" pitchFamily="2" charset="0"/>
              </a:rPr>
              <a:t>'color'</a:t>
            </a:r>
            <a:r>
              <a:rPr lang="en-US" sz="2200" dirty="0">
                <a:latin typeface="Courier" pitchFamily="2" charset="0"/>
              </a:rPr>
              <a:t>,</a:t>
            </a:r>
            <a:r>
              <a:rPr lang="en-US" sz="2200" dirty="0">
                <a:solidFill>
                  <a:srgbClr val="B000FA"/>
                </a:solidFill>
                <a:latin typeface="Courier" pitchFamily="2" charset="0"/>
              </a:rPr>
              <a:t>'r'</a:t>
            </a:r>
            <a:r>
              <a:rPr lang="en-US" sz="2200" dirty="0">
                <a:latin typeface="Courier" pitchFamily="2" charset="0"/>
              </a:rPr>
              <a:t>,</a:t>
            </a:r>
            <a:r>
              <a:rPr lang="en-US" sz="2200" dirty="0">
                <a:solidFill>
                  <a:srgbClr val="B000FA"/>
                </a:solidFill>
                <a:latin typeface="Courier" pitchFamily="2" charset="0"/>
              </a:rPr>
              <a:t>'linewidth'</a:t>
            </a:r>
            <a:r>
              <a:rPr lang="en-US" sz="2200" dirty="0">
                <a:latin typeface="Courier" pitchFamily="2" charset="0"/>
              </a:rPr>
              <a:t>,4.0,</a:t>
            </a:r>
            <a:r>
              <a:rPr lang="en-US" sz="2200" dirty="0">
                <a:solidFill>
                  <a:srgbClr val="B000FA"/>
                </a:solidFill>
                <a:latin typeface="Courier" pitchFamily="2" charset="0"/>
              </a:rPr>
              <a:t>'linestyle’</a:t>
            </a:r>
            <a:r>
              <a:rPr lang="en-US" sz="2200" dirty="0">
                <a:latin typeface="Courier" pitchFamily="2" charset="0"/>
              </a:rPr>
              <a:t>,</a:t>
            </a:r>
            <a:r>
              <a:rPr lang="en-US" sz="2200" dirty="0">
                <a:solidFill>
                  <a:srgbClr val="B000FA"/>
                </a:solidFill>
                <a:latin typeface="Courier" pitchFamily="2" charset="0"/>
              </a:rPr>
              <a:t>’:'</a:t>
            </a:r>
            <a:r>
              <a:rPr lang="en-US" sz="2200" dirty="0">
                <a:latin typeface="Courier" pitchFamily="2" charset="0"/>
              </a:rPr>
              <a:t>,</a:t>
            </a:r>
            <a:r>
              <a:rPr lang="en-US" sz="2200" dirty="0">
                <a:solidFill>
                  <a:srgbClr val="B000FA"/>
                </a:solidFill>
                <a:latin typeface="Courier" pitchFamily="2" charset="0"/>
              </a:rPr>
              <a:t>'Marker'</a:t>
            </a:r>
            <a:r>
              <a:rPr lang="en-US" sz="2200" dirty="0">
                <a:latin typeface="Courier" pitchFamily="2" charset="0"/>
              </a:rPr>
              <a:t>,</a:t>
            </a:r>
            <a:r>
              <a:rPr lang="en-US" sz="2200" dirty="0">
                <a:solidFill>
                  <a:srgbClr val="B000FA"/>
                </a:solidFill>
                <a:latin typeface="Courier" pitchFamily="2" charset="0"/>
              </a:rPr>
              <a:t>'s'</a:t>
            </a:r>
            <a:r>
              <a:rPr lang="en-US" sz="2200" dirty="0">
                <a:latin typeface="Courier" pitchFamily="2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57C400-2772-BB40-8374-8C0326E2B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734" y="1895956"/>
            <a:ext cx="5532532" cy="41493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218A7C-0470-F940-A11B-22CA9B454D34}"/>
              </a:ext>
            </a:extLst>
          </p:cNvPr>
          <p:cNvSpPr txBox="1"/>
          <p:nvPr/>
        </p:nvSpPr>
        <p:spPr>
          <a:xfrm>
            <a:off x="372536" y="5637554"/>
            <a:ext cx="987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**Order doesn’t matter</a:t>
            </a:r>
          </a:p>
          <a:p>
            <a:r>
              <a:rPr lang="en-US" sz="2400" dirty="0"/>
              <a:t>**Note that this does not change the x and y axes, only the plotted data</a:t>
            </a:r>
          </a:p>
        </p:txBody>
      </p:sp>
    </p:spTree>
    <p:extLst>
      <p:ext uri="{BB962C8B-B14F-4D97-AF65-F5344CB8AC3E}">
        <p14:creationId xmlns:p14="http://schemas.microsoft.com/office/powerpoint/2010/main" val="2649360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CBEC-BA39-494E-9124-90BCCBF6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8991599" cy="800100"/>
          </a:xfrm>
        </p:spPr>
        <p:txBody>
          <a:bodyPr/>
          <a:lstStyle/>
          <a:p>
            <a:r>
              <a:rPr lang="en-US" dirty="0"/>
              <a:t>Only 1 ‘</a:t>
            </a:r>
            <a:r>
              <a:rPr lang="en-US" dirty="0">
                <a:latin typeface="Courier" pitchFamily="2" charset="0"/>
              </a:rPr>
              <a:t>hold on</a:t>
            </a:r>
            <a:r>
              <a:rPr lang="en-US" dirty="0"/>
              <a:t>’ is needed per figure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C12F7E-5B17-0C46-AEA0-BB1568C41926}"/>
              </a:ext>
            </a:extLst>
          </p:cNvPr>
          <p:cNvSpPr txBox="1"/>
          <p:nvPr/>
        </p:nvSpPr>
        <p:spPr>
          <a:xfrm>
            <a:off x="0" y="895597"/>
            <a:ext cx="1219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figure; hold </a:t>
            </a:r>
            <a:r>
              <a:rPr lang="en-US" sz="2000" dirty="0">
                <a:solidFill>
                  <a:srgbClr val="B000FA"/>
                </a:solidFill>
                <a:latin typeface="Courier" pitchFamily="2" charset="0"/>
              </a:rPr>
              <a:t>on</a:t>
            </a:r>
          </a:p>
          <a:p>
            <a:r>
              <a:rPr lang="en-US" sz="2000" dirty="0">
                <a:latin typeface="Courier" pitchFamily="2" charset="0"/>
              </a:rPr>
              <a:t>plot(x,y1,</a:t>
            </a:r>
            <a:r>
              <a:rPr lang="en-US" sz="2000" dirty="0">
                <a:solidFill>
                  <a:srgbClr val="B000FA"/>
                </a:solidFill>
                <a:latin typeface="Courier" pitchFamily="2" charset="0"/>
              </a:rPr>
              <a:t>'color'</a:t>
            </a:r>
            <a:r>
              <a:rPr lang="en-US" sz="2000" dirty="0"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B000FA"/>
                </a:solidFill>
                <a:latin typeface="Courier" pitchFamily="2" charset="0"/>
              </a:rPr>
              <a:t>'r'</a:t>
            </a:r>
            <a:r>
              <a:rPr lang="en-US" sz="2000" dirty="0"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B000FA"/>
                </a:solidFill>
                <a:latin typeface="Courier" pitchFamily="2" charset="0"/>
              </a:rPr>
              <a:t>'linewidth'</a:t>
            </a:r>
            <a:r>
              <a:rPr lang="en-US" sz="2000" dirty="0">
                <a:latin typeface="Courier" pitchFamily="2" charset="0"/>
              </a:rPr>
              <a:t>,4.0,</a:t>
            </a:r>
            <a:r>
              <a:rPr lang="en-US" sz="2000" dirty="0">
                <a:solidFill>
                  <a:srgbClr val="B000FA"/>
                </a:solidFill>
                <a:latin typeface="Courier" pitchFamily="2" charset="0"/>
              </a:rPr>
              <a:t>'linestyle'</a:t>
            </a:r>
            <a:r>
              <a:rPr lang="en-US" sz="2000" dirty="0"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B000FA"/>
                </a:solidFill>
                <a:latin typeface="Courier" pitchFamily="2" charset="0"/>
              </a:rPr>
              <a:t>':'</a:t>
            </a:r>
            <a:r>
              <a:rPr lang="en-US" sz="2000" dirty="0"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B000FA"/>
                </a:solidFill>
                <a:latin typeface="Courier" pitchFamily="2" charset="0"/>
              </a:rPr>
              <a:t>'Marker'</a:t>
            </a:r>
            <a:r>
              <a:rPr lang="en-US" sz="2000" dirty="0"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B000FA"/>
                </a:solidFill>
                <a:latin typeface="Courier" pitchFamily="2" charset="0"/>
              </a:rPr>
              <a:t>'s'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r>
              <a:rPr lang="en-US" sz="2000" dirty="0">
                <a:latin typeface="Courier" pitchFamily="2" charset="0"/>
              </a:rPr>
              <a:t>plot(x,y2,</a:t>
            </a:r>
            <a:r>
              <a:rPr lang="en-US" sz="2000" dirty="0">
                <a:solidFill>
                  <a:srgbClr val="B000FA"/>
                </a:solidFill>
                <a:latin typeface="Courier" pitchFamily="2" charset="0"/>
              </a:rPr>
              <a:t>'color'</a:t>
            </a:r>
            <a:r>
              <a:rPr lang="en-US" sz="2000" dirty="0"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B000FA"/>
                </a:solidFill>
                <a:latin typeface="Courier" pitchFamily="2" charset="0"/>
              </a:rPr>
              <a:t>'b'</a:t>
            </a:r>
            <a:r>
              <a:rPr lang="en-US" sz="2000" dirty="0"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B000FA"/>
                </a:solidFill>
                <a:latin typeface="Courier" pitchFamily="2" charset="0"/>
              </a:rPr>
              <a:t>'linewidth'</a:t>
            </a:r>
            <a:r>
              <a:rPr lang="en-US" sz="2000" dirty="0">
                <a:latin typeface="Courier" pitchFamily="2" charset="0"/>
              </a:rPr>
              <a:t>,4.0,</a:t>
            </a:r>
            <a:r>
              <a:rPr lang="en-US" sz="2000" dirty="0">
                <a:solidFill>
                  <a:srgbClr val="B000FA"/>
                </a:solidFill>
                <a:latin typeface="Courier" pitchFamily="2" charset="0"/>
              </a:rPr>
              <a:t>'linestyle'</a:t>
            </a:r>
            <a:r>
              <a:rPr lang="en-US" sz="2000" dirty="0"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B000FA"/>
                </a:solidFill>
                <a:latin typeface="Courier" pitchFamily="2" charset="0"/>
              </a:rPr>
              <a:t>'--’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plot(x,y3,</a:t>
            </a:r>
            <a:r>
              <a:rPr lang="en-US" sz="2000" dirty="0">
                <a:solidFill>
                  <a:srgbClr val="B000FA"/>
                </a:solidFill>
                <a:latin typeface="Courier" pitchFamily="2" charset="0"/>
              </a:rPr>
              <a:t>'color'</a:t>
            </a:r>
            <a:r>
              <a:rPr lang="en-US" sz="2000" dirty="0"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B000FA"/>
                </a:solidFill>
                <a:latin typeface="Courier" pitchFamily="2" charset="0"/>
              </a:rPr>
              <a:t>'g'</a:t>
            </a:r>
            <a:r>
              <a:rPr lang="en-US" sz="2000" dirty="0"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B000FA"/>
                </a:solidFill>
                <a:latin typeface="Courier" pitchFamily="2" charset="0"/>
              </a:rPr>
              <a:t>'linewidth'</a:t>
            </a:r>
            <a:r>
              <a:rPr lang="en-US" sz="2000" dirty="0">
                <a:latin typeface="Courier" pitchFamily="2" charset="0"/>
              </a:rPr>
              <a:t>,4.0,</a:t>
            </a:r>
            <a:r>
              <a:rPr lang="en-US" sz="2000" dirty="0">
                <a:solidFill>
                  <a:srgbClr val="B000FA"/>
                </a:solidFill>
                <a:latin typeface="Courier" pitchFamily="2" charset="0"/>
              </a:rPr>
              <a:t>'linestyle'</a:t>
            </a:r>
            <a:r>
              <a:rPr lang="en-US" sz="2000" dirty="0"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B000FA"/>
                </a:solidFill>
                <a:latin typeface="Courier" pitchFamily="2" charset="0"/>
              </a:rPr>
              <a:t>'-.'</a:t>
            </a:r>
            <a:r>
              <a:rPr lang="en-US" sz="2000" dirty="0">
                <a:latin typeface="Courier" pitchFamily="2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BBF71F-A119-A84A-BE46-F97BF4F2C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347" y="4441632"/>
            <a:ext cx="3018623" cy="2263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10A57D-80AC-9247-9785-835A19FAF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599" y="6910"/>
            <a:ext cx="3200401" cy="9239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B9CB30-5C1C-5148-BD78-F14977377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347" y="1885650"/>
            <a:ext cx="2936457" cy="22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36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6677A-1598-5344-8CB1-65B51688B52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Labeling a plot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1C95B1-5B4C-1C42-9CBA-760207067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683775"/>
              </p:ext>
            </p:extLst>
          </p:nvPr>
        </p:nvGraphicFramePr>
        <p:xfrm>
          <a:off x="1853183" y="1919732"/>
          <a:ext cx="8737899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0459">
                  <a:extLst>
                    <a:ext uri="{9D8B030D-6E8A-4147-A177-3AD203B41FA5}">
                      <a16:colId xmlns:a16="http://schemas.microsoft.com/office/drawing/2014/main" val="3362178155"/>
                    </a:ext>
                  </a:extLst>
                </a:gridCol>
                <a:gridCol w="2857440">
                  <a:extLst>
                    <a:ext uri="{9D8B030D-6E8A-4147-A177-3AD203B41FA5}">
                      <a16:colId xmlns:a16="http://schemas.microsoft.com/office/drawing/2014/main" val="3871485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 pitchFamily="2" charset="0"/>
                        </a:rPr>
                        <a:t>title(</a:t>
                      </a:r>
                      <a:r>
                        <a:rPr lang="en-US" sz="2000" b="1" dirty="0">
                          <a:solidFill>
                            <a:srgbClr val="B000FA"/>
                          </a:solidFill>
                          <a:latin typeface="Courier" pitchFamily="2" charset="0"/>
                        </a:rPr>
                        <a:t>‘enter title here’</a:t>
                      </a:r>
                      <a:r>
                        <a:rPr lang="en-US" sz="2000" b="1" dirty="0">
                          <a:latin typeface="Courier" pitchFamily="2" charset="0"/>
                        </a:rPr>
                        <a:t>)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Label title of a plot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040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xlabel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(</a:t>
                      </a:r>
                      <a:r>
                        <a:rPr lang="en-US" sz="2000" b="1" dirty="0">
                          <a:solidFill>
                            <a:srgbClr val="B000FA"/>
                          </a:solidFill>
                          <a:latin typeface="Courier" pitchFamily="2" charset="0"/>
                        </a:rPr>
                        <a:t>‘enter label here’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Label x-axis od a plot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28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ylabel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(</a:t>
                      </a:r>
                      <a:r>
                        <a:rPr lang="en-US" sz="2000" b="1" dirty="0">
                          <a:solidFill>
                            <a:srgbClr val="B000FA"/>
                          </a:solidFill>
                          <a:latin typeface="Courier" pitchFamily="2" charset="0"/>
                        </a:rPr>
                        <a:t>‘enter label here’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)</a:t>
                      </a:r>
                      <a:endParaRPr lang="en-US" sz="2000" b="1" dirty="0">
                        <a:solidFill>
                          <a:srgbClr val="B000FA"/>
                        </a:solidFill>
                        <a:latin typeface="Courier" pitchFamily="2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Label y-axis of a plot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22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legend(</a:t>
                      </a:r>
                      <a:r>
                        <a:rPr lang="en-US" sz="2000" b="1" dirty="0">
                          <a:solidFill>
                            <a:srgbClr val="B000FA"/>
                          </a:solidFill>
                          <a:latin typeface="Courier" pitchFamily="2" charset="0"/>
                        </a:rPr>
                        <a:t>‘data1’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,</a:t>
                      </a:r>
                      <a:r>
                        <a:rPr lang="en-US" sz="2000" b="1" dirty="0">
                          <a:solidFill>
                            <a:srgbClr val="B000FA"/>
                          </a:solidFill>
                          <a:latin typeface="Courier" pitchFamily="2" charset="0"/>
                        </a:rPr>
                        <a:t>’data2’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,…,</a:t>
                      </a:r>
                      <a:r>
                        <a:rPr lang="en-US" sz="2000" b="1" dirty="0">
                          <a:solidFill>
                            <a:srgbClr val="B000FA"/>
                          </a:solidFill>
                          <a:latin typeface="Courier" pitchFamily="2" charset="0"/>
                        </a:rPr>
                        <a:t>’</a:t>
                      </a:r>
                      <a:r>
                        <a:rPr lang="en-US" sz="2000" b="1" dirty="0" err="1">
                          <a:solidFill>
                            <a:srgbClr val="B000FA"/>
                          </a:solidFill>
                          <a:latin typeface="Courier" pitchFamily="2" charset="0"/>
                        </a:rPr>
                        <a:t>dataN</a:t>
                      </a:r>
                      <a:r>
                        <a:rPr lang="en-US" sz="2000" b="1" dirty="0">
                          <a:solidFill>
                            <a:srgbClr val="B000FA"/>
                          </a:solidFill>
                          <a:latin typeface="Courier" pitchFamily="2" charset="0"/>
                        </a:rPr>
                        <a:t>’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)</a:t>
                      </a:r>
                      <a:endParaRPr lang="en-US" sz="2000" b="1" dirty="0">
                        <a:solidFill>
                          <a:srgbClr val="B000FA"/>
                        </a:solidFill>
                        <a:latin typeface="Courier" pitchFamily="2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Insert a legend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9702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E926C1A-5639-DC48-9939-8B30B297F4BC}"/>
              </a:ext>
            </a:extLst>
          </p:cNvPr>
          <p:cNvSpPr txBox="1"/>
          <p:nvPr/>
        </p:nvSpPr>
        <p:spPr>
          <a:xfrm>
            <a:off x="1838193" y="1396512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Labeling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3B58C48-8C3D-1B41-8856-B8E2DED84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8726"/>
              </p:ext>
            </p:extLst>
          </p:nvPr>
        </p:nvGraphicFramePr>
        <p:xfrm>
          <a:off x="1853183" y="4211290"/>
          <a:ext cx="8737899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3414">
                  <a:extLst>
                    <a:ext uri="{9D8B030D-6E8A-4147-A177-3AD203B41FA5}">
                      <a16:colId xmlns:a16="http://schemas.microsoft.com/office/drawing/2014/main" val="3362178155"/>
                    </a:ext>
                  </a:extLst>
                </a:gridCol>
                <a:gridCol w="5404485">
                  <a:extLst>
                    <a:ext uri="{9D8B030D-6E8A-4147-A177-3AD203B41FA5}">
                      <a16:colId xmlns:a16="http://schemas.microsoft.com/office/drawing/2014/main" val="3871485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Courier" pitchFamily="2" charset="0"/>
                        </a:rPr>
                        <a:t>ylim</a:t>
                      </a:r>
                      <a:r>
                        <a:rPr lang="en-US" sz="2000" b="1" dirty="0">
                          <a:latin typeface="Courier" pitchFamily="2" charset="0"/>
                        </a:rPr>
                        <a:t>([min max])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Label y-axis of a plot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040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Courier" pitchFamily="2" charset="0"/>
                        </a:rPr>
                        <a:t>xlim</a:t>
                      </a:r>
                      <a:r>
                        <a:rPr lang="en-US" sz="2000" b="1" dirty="0">
                          <a:latin typeface="Courier" pitchFamily="2" charset="0"/>
                        </a:rPr>
                        <a:t>([min max])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Label x-axis of a plot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28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axis </a:t>
                      </a:r>
                      <a:r>
                        <a:rPr lang="en-US" sz="2000" b="1" dirty="0">
                          <a:solidFill>
                            <a:srgbClr val="B000FA"/>
                          </a:solidFill>
                          <a:latin typeface="Courier" pitchFamily="2" charset="0"/>
                        </a:rPr>
                        <a:t>square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Use axis lines with equal lengths. Adjust the increments between data units accordingly.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82386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8D11C0-34BF-944C-9B80-CAA454688E26}"/>
              </a:ext>
            </a:extLst>
          </p:cNvPr>
          <p:cNvSpPr txBox="1"/>
          <p:nvPr/>
        </p:nvSpPr>
        <p:spPr>
          <a:xfrm>
            <a:off x="1838193" y="3739755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Axis limits</a:t>
            </a:r>
          </a:p>
        </p:txBody>
      </p:sp>
    </p:spTree>
    <p:extLst>
      <p:ext uri="{BB962C8B-B14F-4D97-AF65-F5344CB8AC3E}">
        <p14:creationId xmlns:p14="http://schemas.microsoft.com/office/powerpoint/2010/main" val="1270629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CBEC-BA39-494E-9124-90BCCBF6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need a square axis when the ranges of x and y are equal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998C0C-ED3B-7141-AB7B-F6ABF76C2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845" y="1109133"/>
            <a:ext cx="7665155" cy="57488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616814-180F-BD48-9777-69FB30D921B6}"/>
              </a:ext>
            </a:extLst>
          </p:cNvPr>
          <p:cNvSpPr/>
          <p:nvPr/>
        </p:nvSpPr>
        <p:spPr>
          <a:xfrm>
            <a:off x="186271" y="229634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err="1">
                <a:latin typeface="Courier" pitchFamily="2" charset="0"/>
              </a:rPr>
              <a:t>xlabel</a:t>
            </a:r>
            <a:r>
              <a:rPr lang="en-US" sz="3200" dirty="0">
                <a:latin typeface="Courier" pitchFamily="2" charset="0"/>
              </a:rPr>
              <a:t>(</a:t>
            </a:r>
            <a:r>
              <a:rPr lang="en-US" sz="3200" dirty="0">
                <a:solidFill>
                  <a:srgbClr val="B000FA"/>
                </a:solidFill>
                <a:latin typeface="Courier" pitchFamily="2" charset="0"/>
              </a:rPr>
              <a:t>‘This is x’</a:t>
            </a:r>
            <a:r>
              <a:rPr lang="en-US" sz="3200" dirty="0">
                <a:latin typeface="Courier" pitchFamily="2" charset="0"/>
              </a:rPr>
              <a:t>) </a:t>
            </a:r>
          </a:p>
          <a:p>
            <a:r>
              <a:rPr lang="en-US" sz="3200" dirty="0" err="1">
                <a:latin typeface="Courier" pitchFamily="2" charset="0"/>
              </a:rPr>
              <a:t>ylabel</a:t>
            </a:r>
            <a:r>
              <a:rPr lang="en-US" sz="3200" dirty="0">
                <a:latin typeface="Courier" pitchFamily="2" charset="0"/>
              </a:rPr>
              <a:t>(</a:t>
            </a:r>
            <a:r>
              <a:rPr lang="en-US" sz="3200" dirty="0">
                <a:solidFill>
                  <a:srgbClr val="B000FA"/>
                </a:solidFill>
                <a:latin typeface="Courier" pitchFamily="2" charset="0"/>
              </a:rPr>
              <a:t>‘This is y’</a:t>
            </a:r>
            <a:r>
              <a:rPr lang="en-US" sz="3200" dirty="0">
                <a:latin typeface="Courier" pitchFamily="2" charset="0"/>
              </a:rPr>
              <a:t>)</a:t>
            </a:r>
          </a:p>
          <a:p>
            <a:r>
              <a:rPr lang="en-US" sz="3200" dirty="0">
                <a:latin typeface="Courier" pitchFamily="2" charset="0"/>
              </a:rPr>
              <a:t>title(</a:t>
            </a:r>
            <a:r>
              <a:rPr lang="en-US" sz="3200" dirty="0">
                <a:solidFill>
                  <a:srgbClr val="B000FA"/>
                </a:solidFill>
                <a:latin typeface="Courier" pitchFamily="2" charset="0"/>
              </a:rPr>
              <a:t>‘example’</a:t>
            </a:r>
            <a:r>
              <a:rPr lang="en-US" sz="3200" dirty="0">
                <a:latin typeface="Courier" pitchFamily="2" charset="0"/>
              </a:rPr>
              <a:t>)</a:t>
            </a:r>
          </a:p>
          <a:p>
            <a:r>
              <a:rPr lang="en-US" sz="3200" dirty="0">
                <a:latin typeface="Courier" pitchFamily="2" charset="0"/>
              </a:rPr>
              <a:t>legend(</a:t>
            </a:r>
            <a:r>
              <a:rPr lang="en-US" sz="3200" dirty="0">
                <a:solidFill>
                  <a:srgbClr val="B000FA"/>
                </a:solidFill>
                <a:latin typeface="Courier" pitchFamily="2" charset="0"/>
              </a:rPr>
              <a:t>‘y1’</a:t>
            </a:r>
            <a:r>
              <a:rPr lang="en-US" sz="3200" dirty="0">
                <a:latin typeface="Courier" pitchFamily="2" charset="0"/>
              </a:rPr>
              <a:t>,</a:t>
            </a:r>
            <a:r>
              <a:rPr lang="en-US" sz="3200" dirty="0">
                <a:solidFill>
                  <a:srgbClr val="B000FA"/>
                </a:solidFill>
                <a:latin typeface="Courier" pitchFamily="2" charset="0"/>
              </a:rPr>
              <a:t>’y2’</a:t>
            </a:r>
            <a:r>
              <a:rPr lang="en-US" sz="3200" dirty="0">
                <a:latin typeface="Courier" pitchFamily="2" charset="0"/>
              </a:rPr>
              <a:t>)</a:t>
            </a:r>
          </a:p>
          <a:p>
            <a:r>
              <a:rPr lang="en-US" sz="3200" dirty="0" err="1">
                <a:latin typeface="Courier" pitchFamily="2" charset="0"/>
              </a:rPr>
              <a:t>xlim</a:t>
            </a:r>
            <a:r>
              <a:rPr lang="en-US" sz="3200" dirty="0">
                <a:latin typeface="Courier" pitchFamily="2" charset="0"/>
              </a:rPr>
              <a:t>([-10 10])</a:t>
            </a:r>
          </a:p>
          <a:p>
            <a:r>
              <a:rPr lang="en-US" sz="3200" dirty="0" err="1">
                <a:latin typeface="Courier" pitchFamily="2" charset="0"/>
              </a:rPr>
              <a:t>ylim</a:t>
            </a:r>
            <a:r>
              <a:rPr lang="en-US" sz="3200" dirty="0">
                <a:latin typeface="Courier" pitchFamily="2" charset="0"/>
              </a:rPr>
              <a:t>([0 10])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08C64-8216-7B47-BBE8-1A159A66AC07}"/>
              </a:ext>
            </a:extLst>
          </p:cNvPr>
          <p:cNvSpPr txBox="1"/>
          <p:nvPr/>
        </p:nvSpPr>
        <p:spPr>
          <a:xfrm>
            <a:off x="186271" y="5777502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Square axis?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96EE6-F452-D845-9EA6-A57B3544170D}"/>
              </a:ext>
            </a:extLst>
          </p:cNvPr>
          <p:cNvSpPr txBox="1"/>
          <p:nvPr/>
        </p:nvSpPr>
        <p:spPr>
          <a:xfrm>
            <a:off x="3488267" y="5777502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No!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BFC4A9-474C-704D-86E4-30716190ADB2}"/>
              </a:ext>
            </a:extLst>
          </p:cNvPr>
          <p:cNvSpPr/>
          <p:nvPr/>
        </p:nvSpPr>
        <p:spPr>
          <a:xfrm>
            <a:off x="3151824" y="5652368"/>
            <a:ext cx="1375022" cy="1052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9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CBEC-BA39-494E-9124-90BCCBF6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need a square axis when the ranges of x and y are equal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16814-180F-BD48-9777-69FB30D921B6}"/>
              </a:ext>
            </a:extLst>
          </p:cNvPr>
          <p:cNvSpPr/>
          <p:nvPr/>
        </p:nvSpPr>
        <p:spPr>
          <a:xfrm>
            <a:off x="186271" y="229634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err="1">
                <a:latin typeface="Courier" pitchFamily="2" charset="0"/>
              </a:rPr>
              <a:t>xlabel</a:t>
            </a:r>
            <a:r>
              <a:rPr lang="en-US" sz="3200" dirty="0">
                <a:latin typeface="Courier" pitchFamily="2" charset="0"/>
              </a:rPr>
              <a:t>(</a:t>
            </a:r>
            <a:r>
              <a:rPr lang="en-US" sz="3200" dirty="0">
                <a:solidFill>
                  <a:srgbClr val="B000FA"/>
                </a:solidFill>
                <a:latin typeface="Courier" pitchFamily="2" charset="0"/>
              </a:rPr>
              <a:t>‘This is x’</a:t>
            </a:r>
            <a:r>
              <a:rPr lang="en-US" sz="3200" dirty="0">
                <a:latin typeface="Courier" pitchFamily="2" charset="0"/>
              </a:rPr>
              <a:t>) </a:t>
            </a:r>
          </a:p>
          <a:p>
            <a:r>
              <a:rPr lang="en-US" sz="3200" dirty="0" err="1">
                <a:latin typeface="Courier" pitchFamily="2" charset="0"/>
              </a:rPr>
              <a:t>ylabel</a:t>
            </a:r>
            <a:r>
              <a:rPr lang="en-US" sz="3200" dirty="0">
                <a:latin typeface="Courier" pitchFamily="2" charset="0"/>
              </a:rPr>
              <a:t>(</a:t>
            </a:r>
            <a:r>
              <a:rPr lang="en-US" sz="3200" dirty="0">
                <a:solidFill>
                  <a:srgbClr val="B000FA"/>
                </a:solidFill>
                <a:latin typeface="Courier" pitchFamily="2" charset="0"/>
              </a:rPr>
              <a:t>‘This is y’</a:t>
            </a:r>
            <a:r>
              <a:rPr lang="en-US" sz="3200" dirty="0">
                <a:latin typeface="Courier" pitchFamily="2" charset="0"/>
              </a:rPr>
              <a:t>)</a:t>
            </a:r>
          </a:p>
          <a:p>
            <a:r>
              <a:rPr lang="en-US" sz="3200" dirty="0">
                <a:latin typeface="Courier" pitchFamily="2" charset="0"/>
              </a:rPr>
              <a:t>title(</a:t>
            </a:r>
            <a:r>
              <a:rPr lang="en-US" sz="3200" dirty="0">
                <a:solidFill>
                  <a:srgbClr val="B000FA"/>
                </a:solidFill>
                <a:latin typeface="Courier" pitchFamily="2" charset="0"/>
              </a:rPr>
              <a:t>‘example’</a:t>
            </a:r>
            <a:r>
              <a:rPr lang="en-US" sz="3200" dirty="0">
                <a:latin typeface="Courier" pitchFamily="2" charset="0"/>
              </a:rPr>
              <a:t>)</a:t>
            </a:r>
          </a:p>
          <a:p>
            <a:r>
              <a:rPr lang="en-US" sz="3200" dirty="0">
                <a:latin typeface="Courier" pitchFamily="2" charset="0"/>
              </a:rPr>
              <a:t>legend(</a:t>
            </a:r>
            <a:r>
              <a:rPr lang="en-US" sz="3200" dirty="0">
                <a:solidFill>
                  <a:srgbClr val="B000FA"/>
                </a:solidFill>
                <a:latin typeface="Courier" pitchFamily="2" charset="0"/>
              </a:rPr>
              <a:t>‘y1’</a:t>
            </a:r>
            <a:r>
              <a:rPr lang="en-US" sz="3200" dirty="0">
                <a:latin typeface="Courier" pitchFamily="2" charset="0"/>
              </a:rPr>
              <a:t>,</a:t>
            </a:r>
            <a:r>
              <a:rPr lang="en-US" sz="3200" dirty="0">
                <a:solidFill>
                  <a:srgbClr val="B000FA"/>
                </a:solidFill>
                <a:latin typeface="Courier" pitchFamily="2" charset="0"/>
              </a:rPr>
              <a:t>’y2’</a:t>
            </a:r>
            <a:r>
              <a:rPr lang="en-US" sz="3200" dirty="0">
                <a:latin typeface="Courier" pitchFamily="2" charset="0"/>
              </a:rPr>
              <a:t>)</a:t>
            </a:r>
          </a:p>
          <a:p>
            <a:r>
              <a:rPr lang="en-US" sz="3200" dirty="0" err="1">
                <a:latin typeface="Courier" pitchFamily="2" charset="0"/>
              </a:rPr>
              <a:t>xlim</a:t>
            </a:r>
            <a:r>
              <a:rPr lang="en-US" sz="3200" dirty="0">
                <a:latin typeface="Courier" pitchFamily="2" charset="0"/>
              </a:rPr>
              <a:t>([0 10])</a:t>
            </a:r>
          </a:p>
          <a:p>
            <a:r>
              <a:rPr lang="en-US" sz="3200" dirty="0" err="1">
                <a:latin typeface="Courier" pitchFamily="2" charset="0"/>
              </a:rPr>
              <a:t>ylim</a:t>
            </a:r>
            <a:r>
              <a:rPr lang="en-US" sz="3200" dirty="0">
                <a:latin typeface="Courier" pitchFamily="2" charset="0"/>
              </a:rPr>
              <a:t>([0 10])</a:t>
            </a:r>
          </a:p>
          <a:p>
            <a:r>
              <a:rPr lang="en-US" sz="3200" dirty="0">
                <a:latin typeface="Courier" pitchFamily="2" charset="0"/>
              </a:rPr>
              <a:t>axis </a:t>
            </a:r>
            <a:r>
              <a:rPr lang="en-US" sz="3200" dirty="0">
                <a:solidFill>
                  <a:srgbClr val="B000FA"/>
                </a:solidFill>
                <a:latin typeface="Courier" pitchFamily="2" charset="0"/>
              </a:rPr>
              <a:t>square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08C64-8216-7B47-BBE8-1A159A66AC07}"/>
              </a:ext>
            </a:extLst>
          </p:cNvPr>
          <p:cNvSpPr txBox="1"/>
          <p:nvPr/>
        </p:nvSpPr>
        <p:spPr>
          <a:xfrm>
            <a:off x="186271" y="5777502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Square axis?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96EE6-F452-D845-9EA6-A57B3544170D}"/>
              </a:ext>
            </a:extLst>
          </p:cNvPr>
          <p:cNvSpPr txBox="1"/>
          <p:nvPr/>
        </p:nvSpPr>
        <p:spPr>
          <a:xfrm>
            <a:off x="3488267" y="5777502"/>
            <a:ext cx="1065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Yes!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BFC4A9-474C-704D-86E4-30716190ADB2}"/>
              </a:ext>
            </a:extLst>
          </p:cNvPr>
          <p:cNvSpPr/>
          <p:nvPr/>
        </p:nvSpPr>
        <p:spPr>
          <a:xfrm>
            <a:off x="3320045" y="5748867"/>
            <a:ext cx="1375022" cy="1052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B2E153-6EF9-3A4C-86DE-0838339E1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232" y="1106423"/>
            <a:ext cx="7668768" cy="575157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033886-094E-CE41-9412-C1264089D1ED}"/>
              </a:ext>
            </a:extLst>
          </p:cNvPr>
          <p:cNvSpPr/>
          <p:nvPr/>
        </p:nvSpPr>
        <p:spPr>
          <a:xfrm>
            <a:off x="186271" y="5318203"/>
            <a:ext cx="3301996" cy="51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5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6677A-1598-5344-8CB1-65B51688B52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Setting axes properties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0FEBFA-D03C-9347-9D76-9588F8360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217793"/>
              </p:ext>
            </p:extLst>
          </p:nvPr>
        </p:nvGraphicFramePr>
        <p:xfrm>
          <a:off x="1853183" y="2971800"/>
          <a:ext cx="873789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0974">
                  <a:extLst>
                    <a:ext uri="{9D8B030D-6E8A-4147-A177-3AD203B41FA5}">
                      <a16:colId xmlns:a16="http://schemas.microsoft.com/office/drawing/2014/main" val="3305648801"/>
                    </a:ext>
                  </a:extLst>
                </a:gridCol>
                <a:gridCol w="4226925">
                  <a:extLst>
                    <a:ext uri="{9D8B030D-6E8A-4147-A177-3AD203B41FA5}">
                      <a16:colId xmlns:a16="http://schemas.microsoft.com/office/drawing/2014/main" val="406722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set(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gca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,</a:t>
                      </a:r>
                      <a:r>
                        <a:rPr lang="en-US" sz="2400" b="1" dirty="0">
                          <a:solidFill>
                            <a:srgbClr val="B000FA"/>
                          </a:solidFill>
                          <a:latin typeface="Courier" pitchFamily="2" charset="0"/>
                        </a:rPr>
                        <a:t>’</a:t>
                      </a:r>
                      <a:r>
                        <a:rPr lang="en-US" sz="2400" b="1" dirty="0" err="1">
                          <a:solidFill>
                            <a:srgbClr val="B000FA"/>
                          </a:solidFill>
                          <a:latin typeface="Courier" pitchFamily="2" charset="0"/>
                        </a:rPr>
                        <a:t>name’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,value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Sets axis properties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7236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636EDEB-EF9F-9549-AFA6-BC897E6BF443}"/>
              </a:ext>
            </a:extLst>
          </p:cNvPr>
          <p:cNvSpPr txBox="1"/>
          <p:nvPr/>
        </p:nvSpPr>
        <p:spPr>
          <a:xfrm>
            <a:off x="1853183" y="3747052"/>
            <a:ext cx="5463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only ones you need to know: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B000FA"/>
                </a:solidFill>
                <a:latin typeface="Courier" pitchFamily="2" charset="0"/>
              </a:rPr>
              <a:t>Linewidth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B000FA"/>
                </a:solidFill>
                <a:latin typeface="Courier" pitchFamily="2" charset="0"/>
              </a:rPr>
              <a:t>Fontsize</a:t>
            </a:r>
            <a:endParaRPr lang="en-US" sz="2800" dirty="0">
              <a:solidFill>
                <a:srgbClr val="B000FA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504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33BB-3875-0248-B8E0-02503221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set at the end of each figure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2D4C6-2D89-8945-A269-A6E3138B4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510" y="3200400"/>
            <a:ext cx="4492979" cy="3369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B3B17C-A8CA-394A-ACF8-14929347B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33" y="1122892"/>
            <a:ext cx="9921531" cy="17547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2450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6677A-1598-5344-8CB1-65B51688B52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Subplots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167617-235A-3847-A076-2E5DC745C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15024"/>
              </p:ext>
            </p:extLst>
          </p:nvPr>
        </p:nvGraphicFramePr>
        <p:xfrm>
          <a:off x="791125" y="2165773"/>
          <a:ext cx="1060975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8215">
                  <a:extLst>
                    <a:ext uri="{9D8B030D-6E8A-4147-A177-3AD203B41FA5}">
                      <a16:colId xmlns:a16="http://schemas.microsoft.com/office/drawing/2014/main" val="4237454395"/>
                    </a:ext>
                  </a:extLst>
                </a:gridCol>
                <a:gridCol w="7381535">
                  <a:extLst>
                    <a:ext uri="{9D8B030D-6E8A-4147-A177-3AD203B41FA5}">
                      <a16:colId xmlns:a16="http://schemas.microsoft.com/office/drawing/2014/main" val="3485483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subplot(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r,c,n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Suplots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with r rows, c columns, at the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n’th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location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1830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70F1E6E-A483-F542-B5E6-BAC6E4F2CC8F}"/>
              </a:ext>
            </a:extLst>
          </p:cNvPr>
          <p:cNvSpPr txBox="1"/>
          <p:nvPr/>
        </p:nvSpPr>
        <p:spPr>
          <a:xfrm>
            <a:off x="791126" y="2622973"/>
            <a:ext cx="1081777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Open </a:t>
            </a:r>
            <a:r>
              <a:rPr lang="en-US" sz="3200" dirty="0">
                <a:latin typeface="Courier" pitchFamily="2" charset="0"/>
              </a:rPr>
              <a:t>figure</a:t>
            </a:r>
            <a:r>
              <a:rPr lang="en-US" sz="3200" dirty="0"/>
              <a:t> and </a:t>
            </a:r>
            <a:r>
              <a:rPr lang="en-US" sz="3200" dirty="0">
                <a:latin typeface="Courier" pitchFamily="2" charset="0"/>
              </a:rPr>
              <a:t>hold </a:t>
            </a:r>
            <a:r>
              <a:rPr lang="en-US" sz="3200" dirty="0">
                <a:solidFill>
                  <a:srgbClr val="B000FA"/>
                </a:solidFill>
                <a:latin typeface="Courier" pitchFamily="2" charset="0"/>
              </a:rPr>
              <a:t>on</a:t>
            </a:r>
          </a:p>
          <a:p>
            <a:pPr marL="514350" indent="-514350">
              <a:buAutoNum type="arabicPeriod"/>
            </a:pPr>
            <a:r>
              <a:rPr lang="en-US" sz="3200" dirty="0"/>
              <a:t>Open </a:t>
            </a:r>
            <a:r>
              <a:rPr lang="en-US" sz="3200" dirty="0">
                <a:latin typeface="Courier" pitchFamily="2" charset="0"/>
              </a:rPr>
              <a:t>subplot</a:t>
            </a:r>
            <a:r>
              <a:rPr lang="en-US" sz="3200" dirty="0"/>
              <a:t> and </a:t>
            </a:r>
            <a:r>
              <a:rPr lang="en-US" sz="3200" dirty="0">
                <a:latin typeface="Courier" pitchFamily="2" charset="0"/>
              </a:rPr>
              <a:t>hold </a:t>
            </a:r>
            <a:r>
              <a:rPr lang="en-US" sz="3200" dirty="0">
                <a:solidFill>
                  <a:srgbClr val="B000FA"/>
                </a:solidFill>
                <a:latin typeface="Courier" pitchFamily="2" charset="0"/>
              </a:rPr>
              <a:t>on</a:t>
            </a:r>
            <a:r>
              <a:rPr lang="en-US" sz="3200" dirty="0"/>
              <a:t>. Why? We’re creating a </a:t>
            </a:r>
            <a:r>
              <a:rPr lang="en-US" sz="3200" dirty="0" err="1"/>
              <a:t>eparate</a:t>
            </a:r>
            <a:r>
              <a:rPr lang="en-US" sz="3200" dirty="0"/>
              <a:t> set of axes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r>
              <a:rPr lang="en-US" sz="3200" u="sng" dirty="0"/>
              <a:t>Treat EACH </a:t>
            </a:r>
            <a:r>
              <a:rPr lang="en-US" sz="3200" u="sng" dirty="0">
                <a:latin typeface="Courier" pitchFamily="2" charset="0"/>
              </a:rPr>
              <a:t>subplot</a:t>
            </a:r>
            <a:r>
              <a:rPr lang="en-US" sz="3200" u="sng" dirty="0"/>
              <a:t> as you treat </a:t>
            </a:r>
            <a:r>
              <a:rPr lang="en-US" sz="3200" u="sng" dirty="0">
                <a:latin typeface="Courier" pitchFamily="2" charset="0"/>
              </a:rPr>
              <a:t>figure</a:t>
            </a:r>
            <a:r>
              <a:rPr lang="en-US" sz="3200" u="sng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Must </a:t>
            </a:r>
            <a:r>
              <a:rPr lang="en-US" sz="3200" dirty="0">
                <a:latin typeface="Courier" pitchFamily="2" charset="0"/>
              </a:rPr>
              <a:t>hold </a:t>
            </a:r>
            <a:r>
              <a:rPr lang="en-US" sz="3200" dirty="0">
                <a:solidFill>
                  <a:srgbClr val="B000FA"/>
                </a:solidFill>
                <a:latin typeface="Courier" pitchFamily="2" charset="0"/>
              </a:rPr>
              <a:t>on</a:t>
            </a:r>
            <a:r>
              <a:rPr lang="en-US" sz="3200" dirty="0">
                <a:latin typeface="Courier" pitchFamily="2" charset="0"/>
              </a:rPr>
              <a:t> </a:t>
            </a:r>
            <a:r>
              <a:rPr lang="en-US" sz="3200" dirty="0"/>
              <a:t>to plot multiple lines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Must </a:t>
            </a:r>
            <a:r>
              <a:rPr lang="en-US" sz="3200" dirty="0">
                <a:latin typeface="Courier" pitchFamily="2" charset="0"/>
              </a:rPr>
              <a:t>set</a:t>
            </a:r>
            <a:r>
              <a:rPr lang="en-US" sz="3200" dirty="0"/>
              <a:t> the axes for each subplot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Must set </a:t>
            </a:r>
            <a:r>
              <a:rPr lang="en-US" sz="3200" dirty="0">
                <a:latin typeface="Courier" pitchFamily="2" charset="0"/>
              </a:rPr>
              <a:t>titles</a:t>
            </a:r>
            <a:r>
              <a:rPr lang="en-US" sz="3200" dirty="0"/>
              <a:t>/</a:t>
            </a:r>
            <a:r>
              <a:rPr lang="en-US" sz="3200" dirty="0">
                <a:latin typeface="Courier" pitchFamily="2" charset="0"/>
              </a:rPr>
              <a:t>limits</a:t>
            </a:r>
            <a:r>
              <a:rPr lang="en-US" sz="3200" dirty="0"/>
              <a:t>/</a:t>
            </a:r>
            <a:r>
              <a:rPr lang="en-US" sz="3200" dirty="0">
                <a:latin typeface="Courier" pitchFamily="2" charset="0"/>
              </a:rPr>
              <a:t>legends</a:t>
            </a:r>
            <a:r>
              <a:rPr lang="en-US" sz="3200" dirty="0"/>
              <a:t> for every subplot</a:t>
            </a:r>
          </a:p>
        </p:txBody>
      </p:sp>
    </p:spTree>
    <p:extLst>
      <p:ext uri="{BB962C8B-B14F-4D97-AF65-F5344CB8AC3E}">
        <p14:creationId xmlns:p14="http://schemas.microsoft.com/office/powerpoint/2010/main" val="74540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C6E7D2-168B-FA42-A447-860153D40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9922" y="2438400"/>
            <a:ext cx="6172200" cy="1981200"/>
          </a:xfrm>
        </p:spPr>
        <p:txBody>
          <a:bodyPr>
            <a:normAutofit/>
          </a:bodyPr>
          <a:lstStyle/>
          <a:p>
            <a:r>
              <a:rPr lang="en-US" dirty="0"/>
              <a:t>Plotting</a:t>
            </a:r>
          </a:p>
          <a:p>
            <a:r>
              <a:rPr lang="en-US" dirty="0"/>
              <a:t>Data input/output</a:t>
            </a:r>
          </a:p>
          <a:p>
            <a:r>
              <a:rPr lang="en-US" dirty="0"/>
              <a:t>Cell arrays/string comparisons</a:t>
            </a:r>
          </a:p>
        </p:txBody>
      </p:sp>
    </p:spTree>
    <p:extLst>
      <p:ext uri="{BB962C8B-B14F-4D97-AF65-F5344CB8AC3E}">
        <p14:creationId xmlns:p14="http://schemas.microsoft.com/office/powerpoint/2010/main" val="536124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9370-BADA-6346-87E2-BD6EAEE8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Subplot 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52053F-3F4E-5C40-94A1-39DECE5E1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695" y="3441701"/>
            <a:ext cx="7380189" cy="31846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4325D2-2E75-D545-AFB1-93DD160A6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1" y="863601"/>
            <a:ext cx="7112000" cy="2514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841503-31EF-5F45-93C5-6B267F473A64}"/>
              </a:ext>
            </a:extLst>
          </p:cNvPr>
          <p:cNvSpPr/>
          <p:nvPr/>
        </p:nvSpPr>
        <p:spPr>
          <a:xfrm>
            <a:off x="2802835" y="863601"/>
            <a:ext cx="2584174" cy="25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9BA49-E5EC-F64A-9A85-D532024EC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65" y="4044123"/>
            <a:ext cx="3107882" cy="23309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36DFDC-67FB-DA44-9DAE-501A42CE4D9C}"/>
              </a:ext>
            </a:extLst>
          </p:cNvPr>
          <p:cNvSpPr/>
          <p:nvPr/>
        </p:nvSpPr>
        <p:spPr>
          <a:xfrm>
            <a:off x="5141844" y="863601"/>
            <a:ext cx="1875182" cy="25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3B7014-E558-5D4F-A078-3552D9EB4B1A}"/>
              </a:ext>
            </a:extLst>
          </p:cNvPr>
          <p:cNvSpPr/>
          <p:nvPr/>
        </p:nvSpPr>
        <p:spPr>
          <a:xfrm>
            <a:off x="6745357" y="895351"/>
            <a:ext cx="2855843" cy="25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8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733229-A8B7-2448-8B4F-4B39EEFFC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4" y="1535494"/>
            <a:ext cx="7507439" cy="4948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Heartrates of two individual were tracked with high resolution over 15 minutes to examine the variability. This data is contained in lec5_liveEx1_heartrates.mat. </a:t>
            </a:r>
          </a:p>
          <a:p>
            <a:r>
              <a:rPr lang="en-US" sz="2400" dirty="0">
                <a:latin typeface="Courier" pitchFamily="2" charset="0"/>
              </a:rPr>
              <a:t>mins</a:t>
            </a:r>
            <a:r>
              <a:rPr lang="en-US" sz="2400" dirty="0"/>
              <a:t> is a vector of time measurements</a:t>
            </a:r>
          </a:p>
          <a:p>
            <a:r>
              <a:rPr lang="en-US" sz="2400" dirty="0">
                <a:latin typeface="Courier" pitchFamily="2" charset="0"/>
              </a:rPr>
              <a:t>heartrates</a:t>
            </a:r>
            <a:r>
              <a:rPr lang="en-US" sz="2400" dirty="0"/>
              <a:t> is a matrix where each column contains the data from each individual.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1. Load the data</a:t>
            </a:r>
          </a:p>
          <a:p>
            <a:pPr marL="0" indent="0">
              <a:buNone/>
            </a:pPr>
            <a:r>
              <a:rPr lang="en-US" sz="2400" dirty="0"/>
              <a:t>2. Define hr1 and hr2 to contain the heartrates for each individual</a:t>
            </a:r>
          </a:p>
          <a:p>
            <a:pPr marL="0" indent="0">
              <a:buNone/>
            </a:pPr>
            <a:r>
              <a:rPr lang="en-US" sz="2400" dirty="0"/>
              <a:t>3. Plot each heart rate as a function of time on the same plot according to the following specifications: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89669-8FAE-FB47-BB1F-752D44C2B7A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Plotting and subplots</a:t>
            </a:r>
            <a:r>
              <a:rPr lang="en-US" dirty="0"/>
              <a:t> (lecture5_liveEx1.m)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AC8F2-E849-1244-87B5-145FF033D60F}"/>
              </a:ext>
            </a:extLst>
          </p:cNvPr>
          <p:cNvSpPr txBox="1"/>
          <p:nvPr/>
        </p:nvSpPr>
        <p:spPr>
          <a:xfrm>
            <a:off x="7685569" y="4362202"/>
            <a:ext cx="4223657" cy="230832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HR1 is plotted in blue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HR2 is plotted in red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Both plotting lines are 3.0 thickness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Axes linewidth is 3.0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Fontsize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is 30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X, Y axes are labeled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Contains title and legend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Ylimit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is set to between 50 and 150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C32AC-A243-C542-966C-22547B0FF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893" y="1143989"/>
            <a:ext cx="3896426" cy="292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226AB-B34B-0041-AC85-C547A3591FB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Working with tables as inputs and outputs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81FB5C-C422-7147-9C90-1F45BE0E2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481963"/>
              </p:ext>
            </p:extLst>
          </p:nvPr>
        </p:nvGraphicFramePr>
        <p:xfrm>
          <a:off x="663388" y="2841928"/>
          <a:ext cx="10865223" cy="1918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3812">
                  <a:extLst>
                    <a:ext uri="{9D8B030D-6E8A-4147-A177-3AD203B41FA5}">
                      <a16:colId xmlns:a16="http://schemas.microsoft.com/office/drawing/2014/main" val="3071334384"/>
                    </a:ext>
                  </a:extLst>
                </a:gridCol>
                <a:gridCol w="5991411">
                  <a:extLst>
                    <a:ext uri="{9D8B030D-6E8A-4147-A177-3AD203B41FA5}">
                      <a16:colId xmlns:a16="http://schemas.microsoft.com/office/drawing/2014/main" val="2502464666"/>
                    </a:ext>
                  </a:extLst>
                </a:gridCol>
              </a:tblGrid>
              <a:tr h="395693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Courier" pitchFamily="2" charset="0"/>
                        </a:rPr>
                        <a:t>readtable</a:t>
                      </a:r>
                      <a:r>
                        <a:rPr lang="en-US" sz="2400" b="1" dirty="0">
                          <a:latin typeface="Courier" pitchFamily="2" charset="0"/>
                        </a:rPr>
                        <a:t>(‘filename’)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Read in a table from .txt, .csv, or .</a:t>
                      </a:r>
                      <a:r>
                        <a:rPr lang="en-US" sz="2400" dirty="0" err="1"/>
                        <a:t>xlsx</a:t>
                      </a:r>
                      <a:r>
                        <a:rPr lang="en-US" sz="2400" dirty="0"/>
                        <a:t> files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029522"/>
                  </a:ext>
                </a:extLst>
              </a:tr>
              <a:tr h="39569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" pitchFamily="2" charset="0"/>
                        </a:rPr>
                        <a:t>table(var1,var2,…)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Writing variables to table structure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79730"/>
                  </a:ext>
                </a:extLst>
              </a:tr>
              <a:tr h="39569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" pitchFamily="2" charset="0"/>
                        </a:rPr>
                        <a:t>table2array(T(ind1,ind2))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Converts numeric data from T into a matrix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232176"/>
                  </a:ext>
                </a:extLst>
              </a:tr>
              <a:tr h="546552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Courier" pitchFamily="2" charset="0"/>
                        </a:rPr>
                        <a:t>writetable</a:t>
                      </a:r>
                      <a:r>
                        <a:rPr lang="en-US" sz="2400" b="1" dirty="0">
                          <a:latin typeface="Courier" pitchFamily="2" charset="0"/>
                        </a:rPr>
                        <a:t>(</a:t>
                      </a:r>
                      <a:r>
                        <a:rPr lang="en-US" sz="2400" b="1" dirty="0" err="1">
                          <a:latin typeface="Courier" pitchFamily="2" charset="0"/>
                        </a:rPr>
                        <a:t>T,’filename</a:t>
                      </a:r>
                      <a:r>
                        <a:rPr lang="en-US" sz="2400" b="1" dirty="0">
                          <a:latin typeface="Courier" pitchFamily="2" charset="0"/>
                        </a:rPr>
                        <a:t>’)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Write table T to filename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9590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EFF9B14-7A09-404F-AE25-EB87604E4B36}"/>
              </a:ext>
            </a:extLst>
          </p:cNvPr>
          <p:cNvSpPr txBox="1"/>
          <p:nvPr/>
        </p:nvSpPr>
        <p:spPr>
          <a:xfrm>
            <a:off x="657867" y="2287202"/>
            <a:ext cx="5378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Working with .txt, .csv, .</a:t>
            </a:r>
            <a:r>
              <a:rPr lang="en-US" sz="2800" dirty="0" err="1"/>
              <a:t>xlsx</a:t>
            </a:r>
            <a:r>
              <a:rPr lang="en-US" sz="2800" dirty="0"/>
              <a:t> files: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1191C-BB86-174C-A41D-0B404CF505D2}"/>
              </a:ext>
            </a:extLst>
          </p:cNvPr>
          <p:cNvSpPr txBox="1"/>
          <p:nvPr/>
        </p:nvSpPr>
        <p:spPr>
          <a:xfrm>
            <a:off x="657867" y="5001403"/>
            <a:ext cx="8255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>
                <a:latin typeface="Courier" pitchFamily="2" charset="0"/>
              </a:rPr>
              <a:t>xlsread</a:t>
            </a:r>
            <a:r>
              <a:rPr lang="en-US" sz="2400" dirty="0"/>
              <a:t> is available but we won’t be learning it here</a:t>
            </a:r>
          </a:p>
        </p:txBody>
      </p:sp>
    </p:spTree>
    <p:extLst>
      <p:ext uri="{BB962C8B-B14F-4D97-AF65-F5344CB8AC3E}">
        <p14:creationId xmlns:p14="http://schemas.microsoft.com/office/powerpoint/2010/main" val="1278605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D35FB3-0F36-634E-8E18-F0C6FEECB4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New variable class: </a:t>
            </a:r>
            <a:r>
              <a:rPr lang="en-US" dirty="0">
                <a:latin typeface="Courier" pitchFamily="2" charset="0"/>
              </a:rPr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2A1C4-454D-0649-A838-711515CFE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30" y="1741556"/>
            <a:ext cx="11538070" cy="451806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Tables store column-oriented or tabular data, such as columns from a text file or spreadsheet. </a:t>
            </a:r>
          </a:p>
          <a:p>
            <a:endParaRPr lang="en-US" sz="3200" dirty="0"/>
          </a:p>
          <a:p>
            <a:r>
              <a:rPr lang="en-US" sz="3200" dirty="0"/>
              <a:t>Within a table, each column-oriented vector of data is stored in a </a:t>
            </a:r>
            <a:r>
              <a:rPr lang="en-US" sz="3200" i="1" dirty="0"/>
              <a:t>variable</a:t>
            </a:r>
            <a:r>
              <a:rPr lang="en-US" sz="3200" dirty="0"/>
              <a:t>. </a:t>
            </a:r>
          </a:p>
          <a:p>
            <a:endParaRPr lang="en-US" sz="3200" b="1" dirty="0"/>
          </a:p>
          <a:p>
            <a:r>
              <a:rPr lang="en-US" sz="3200" dirty="0"/>
              <a:t>We can access individual variables (e.g., columns) using </a:t>
            </a:r>
            <a:r>
              <a:rPr lang="en-US" sz="3200" dirty="0" err="1">
                <a:latin typeface="Courier" pitchFamily="2" charset="0"/>
              </a:rPr>
              <a:t>tableName.columnName</a:t>
            </a:r>
            <a:endParaRPr lang="en-US" sz="3200" dirty="0">
              <a:latin typeface="Courier" pitchFamily="2" charset="0"/>
            </a:endParaRPr>
          </a:p>
          <a:p>
            <a:endParaRPr lang="en-US" sz="3200" dirty="0">
              <a:latin typeface="Courier" pitchFamily="2" charset="0"/>
            </a:endParaRPr>
          </a:p>
          <a:p>
            <a:r>
              <a:rPr lang="en-US" sz="3200" dirty="0"/>
              <a:t>Table variables must have the same number of rows. </a:t>
            </a:r>
          </a:p>
          <a:p>
            <a:endParaRPr lang="en-US" sz="3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769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4015-5D2A-2746-A2BD-24CA35FE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data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D775-9D34-9942-B6EA-3478C84C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2382839"/>
            <a:ext cx="5414962" cy="2360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latin typeface="Courier" pitchFamily="2" charset="0"/>
              </a:rPr>
              <a:t>readtable</a:t>
            </a:r>
            <a:r>
              <a:rPr lang="en-US" sz="3200" dirty="0">
                <a:latin typeface="Courier" pitchFamily="2" charset="0"/>
              </a:rPr>
              <a:t>(</a:t>
            </a:r>
            <a:r>
              <a:rPr lang="en-US" sz="3200" dirty="0">
                <a:solidFill>
                  <a:srgbClr val="B000FA"/>
                </a:solidFill>
                <a:latin typeface="Courier" pitchFamily="2" charset="0"/>
              </a:rPr>
              <a:t>‘filename’</a:t>
            </a:r>
            <a:r>
              <a:rPr lang="en-US" sz="3200" dirty="0">
                <a:latin typeface="Courier" pitchFamily="2" charset="0"/>
              </a:rPr>
              <a:t>)</a:t>
            </a:r>
            <a:r>
              <a:rPr lang="en-US" sz="3200" dirty="0"/>
              <a:t> creates a table from any file with the extension .txt, .</a:t>
            </a:r>
            <a:r>
              <a:rPr lang="en-US" sz="3200" dirty="0" err="1"/>
              <a:t>dat</a:t>
            </a:r>
            <a:r>
              <a:rPr lang="en-US" sz="3200" dirty="0"/>
              <a:t>, .csv, .</a:t>
            </a:r>
            <a:r>
              <a:rPr lang="en-US" sz="3200" dirty="0" err="1"/>
              <a:t>xls</a:t>
            </a:r>
            <a:r>
              <a:rPr lang="en-US" sz="3200" dirty="0"/>
              <a:t>, or .xlsx (most relevant to us)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349D1C-9E87-9246-B28D-6EA048036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00" y="1066800"/>
            <a:ext cx="5140165" cy="5391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5715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4015-5D2A-2746-A2BD-24CA35FE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 in tables directly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D775-9D34-9942-B6EA-3478C84C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18" y="1225317"/>
            <a:ext cx="5672282" cy="3365090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 the period + tab key to look up all variables stored in the table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Can define new variables for the columns you are interested in working with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FF9D9-47F7-5B48-9613-55CF4B87E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280" y="1220588"/>
            <a:ext cx="3695701" cy="17410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E0A39F-A29B-C544-8005-3375F4C99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280" y="3143249"/>
            <a:ext cx="3491428" cy="3571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5808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4015-5D2A-2746-A2BD-24CA35FE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 in tables dynamically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D775-9D34-9942-B6EA-3478C84C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18" y="1630430"/>
            <a:ext cx="4912211" cy="446942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 variables and parentheses to access the table columns dynamically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For example, here you could loop through all column names without having to know each 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47895-46D7-E64E-95BE-8FF2C2082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602" y="1421259"/>
            <a:ext cx="6544680" cy="14866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49F210-B736-7145-8CC1-1E3ABDAB99AE}"/>
              </a:ext>
            </a:extLst>
          </p:cNvPr>
          <p:cNvSpPr txBox="1"/>
          <p:nvPr/>
        </p:nvSpPr>
        <p:spPr>
          <a:xfrm>
            <a:off x="8852431" y="6488667"/>
            <a:ext cx="333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***IMPORTANT CONCEPT***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F81B87-F957-A94C-AB5C-B6CB0C220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365" y="3107176"/>
            <a:ext cx="3025162" cy="31821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8546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4015-5D2A-2746-A2BD-24CA35FE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multiple entries into a matrix with </a:t>
            </a:r>
            <a:r>
              <a:rPr lang="en-US" dirty="0">
                <a:latin typeface="Courier" pitchFamily="2" charset="0"/>
              </a:rPr>
              <a:t>table2array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D775-9D34-9942-B6EA-3478C84C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18" y="2353488"/>
            <a:ext cx="5672282" cy="336509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Specify the indices to convert into a numeric matrix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Here,</a:t>
            </a:r>
            <a:r>
              <a:rPr lang="en-US" sz="3200" dirty="0">
                <a:latin typeface="Courier" pitchFamily="2" charset="0"/>
                <a:cs typeface="Arial" panose="020B0604020202020204" pitchFamily="34" charset="0"/>
              </a:rPr>
              <a:t> (:,:)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is specifying all indices. If you only want a subset of data, you can use regular matrix indexing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F2925-BCC5-F749-A9C5-E51BDF15A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580" y="1202059"/>
            <a:ext cx="4496515" cy="50896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8066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4015-5D2A-2746-A2BD-24CA35FE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multiple entries into a matrix with </a:t>
            </a:r>
            <a:r>
              <a:rPr lang="en-US" dirty="0">
                <a:latin typeface="Courier" pitchFamily="2" charset="0"/>
              </a:rPr>
              <a:t>table2array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D775-9D34-9942-B6EA-3478C84C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1947" y="4078088"/>
            <a:ext cx="12375894" cy="96924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urier" pitchFamily="2" charset="0"/>
                <a:cs typeface="Arial" panose="020B0604020202020204" pitchFamily="34" charset="0"/>
              </a:rPr>
              <a:t>Table2array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only works for numeric entries (converts to double)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A481F5-61E9-2B47-A704-1E0FE228EB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1"/>
          <a:stretch/>
        </p:blipFill>
        <p:spPr>
          <a:xfrm>
            <a:off x="461319" y="1408968"/>
            <a:ext cx="9587228" cy="2451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A718122-616A-1446-8CB5-A4A7C89DAD82}"/>
              </a:ext>
            </a:extLst>
          </p:cNvPr>
          <p:cNvSpPr txBox="1">
            <a:spLocks/>
          </p:cNvSpPr>
          <p:nvPr/>
        </p:nvSpPr>
        <p:spPr>
          <a:xfrm>
            <a:off x="-85320" y="856764"/>
            <a:ext cx="12375894" cy="969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What if columns in a table have mixed strings and numbers: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640EB-F248-BB45-9343-229C4EF69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9" y="5092412"/>
            <a:ext cx="12091342" cy="11391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1400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4015-5D2A-2746-A2BD-24CA35FE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multiple entries into a matrix with </a:t>
            </a:r>
            <a:r>
              <a:rPr lang="en-US" dirty="0">
                <a:latin typeface="Courier" pitchFamily="2" charset="0"/>
              </a:rPr>
              <a:t>table2array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D775-9D34-9942-B6EA-3478C84C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1947" y="4078088"/>
            <a:ext cx="12375894" cy="96924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urier" pitchFamily="2" charset="0"/>
                <a:cs typeface="Arial" panose="020B0604020202020204" pitchFamily="34" charset="0"/>
              </a:rPr>
              <a:t>Table2array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only works for numeric entries (converts to double)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A481F5-61E9-2B47-A704-1E0FE228EB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1"/>
          <a:stretch/>
        </p:blipFill>
        <p:spPr>
          <a:xfrm>
            <a:off x="461319" y="1408968"/>
            <a:ext cx="9587228" cy="2451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367D66-8B51-B249-B26F-6C83CB13B7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7"/>
          <a:stretch/>
        </p:blipFill>
        <p:spPr>
          <a:xfrm>
            <a:off x="2505682" y="4581119"/>
            <a:ext cx="5498502" cy="2195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A718122-616A-1446-8CB5-A4A7C89DAD82}"/>
              </a:ext>
            </a:extLst>
          </p:cNvPr>
          <p:cNvSpPr txBox="1">
            <a:spLocks/>
          </p:cNvSpPr>
          <p:nvPr/>
        </p:nvSpPr>
        <p:spPr>
          <a:xfrm>
            <a:off x="-85320" y="856764"/>
            <a:ext cx="12375894" cy="969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What if columns in a table have mixed strings and numbers: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28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E15D-8EEC-A049-9402-C250CDEE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bad plot?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778565-7CD1-6443-A84C-C246D7D41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9" y="1027906"/>
            <a:ext cx="7112000" cy="533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F7D295-0385-3C47-856D-377D29D7C6AE}"/>
              </a:ext>
            </a:extLst>
          </p:cNvPr>
          <p:cNvSpPr txBox="1"/>
          <p:nvPr/>
        </p:nvSpPr>
        <p:spPr>
          <a:xfrm>
            <a:off x="320841" y="5837091"/>
            <a:ext cx="72426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Not enough points to make a smooth line</a:t>
            </a:r>
          </a:p>
          <a:p>
            <a:pPr marL="514350" indent="-514350">
              <a:buAutoNum type="arabicPeriod"/>
            </a:pPr>
            <a:r>
              <a:rPr lang="en-US" sz="2800" dirty="0"/>
              <a:t>Lines too thin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949C8D4-26BE-F74B-B9F1-ADFDA01665AD}"/>
              </a:ext>
            </a:extLst>
          </p:cNvPr>
          <p:cNvSpPr/>
          <p:nvPr/>
        </p:nvSpPr>
        <p:spPr>
          <a:xfrm>
            <a:off x="9651999" y="940991"/>
            <a:ext cx="2219158" cy="251861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BAD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166983A-F223-164D-8845-CF8449992EC3}"/>
              </a:ext>
            </a:extLst>
          </p:cNvPr>
          <p:cNvSpPr/>
          <p:nvPr/>
        </p:nvSpPr>
        <p:spPr>
          <a:xfrm>
            <a:off x="9651999" y="3555855"/>
            <a:ext cx="2219158" cy="2518611"/>
          </a:xfrm>
          <a:prstGeom prst="roundRect">
            <a:avLst/>
          </a:prstGeom>
          <a:solidFill>
            <a:srgbClr val="55F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GOOD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F34382-32D9-8545-9FE6-AA0A47FEE56A}"/>
              </a:ext>
            </a:extLst>
          </p:cNvPr>
          <p:cNvSpPr/>
          <p:nvPr/>
        </p:nvSpPr>
        <p:spPr>
          <a:xfrm>
            <a:off x="9448800" y="3491687"/>
            <a:ext cx="2566737" cy="293702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D22D9C-29D9-DE49-814C-C206BBE009F7}"/>
              </a:ext>
            </a:extLst>
          </p:cNvPr>
          <p:cNvSpPr/>
          <p:nvPr/>
        </p:nvSpPr>
        <p:spPr>
          <a:xfrm>
            <a:off x="10030994" y="1595315"/>
            <a:ext cx="1459832" cy="120315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1D78E5-C78D-F143-B19C-DCCAAE7E606F}"/>
              </a:ext>
            </a:extLst>
          </p:cNvPr>
          <p:cNvSpPr/>
          <p:nvPr/>
        </p:nvSpPr>
        <p:spPr>
          <a:xfrm>
            <a:off x="108456" y="5884852"/>
            <a:ext cx="8230765" cy="95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2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4015-5D2A-2746-A2BD-24CA35FE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D775-9D34-9942-B6EA-3478C84C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2052191"/>
            <a:ext cx="4919662" cy="2753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vectors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with variable names. These become the column headers when you create a new table using the function </a:t>
            </a:r>
            <a:r>
              <a:rPr lang="en-US" sz="3200" dirty="0">
                <a:latin typeface="Courier" pitchFamily="2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88CFC-62E3-CC48-89AF-05899FC9F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05" y="991130"/>
            <a:ext cx="4440395" cy="56382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2582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4015-5D2A-2746-A2BD-24CA35FE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table to a .csv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D775-9D34-9942-B6EA-3478C84C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518951"/>
            <a:ext cx="5410201" cy="4864370"/>
          </a:xfrm>
        </p:spPr>
        <p:txBody>
          <a:bodyPr>
            <a:normAutofit/>
          </a:bodyPr>
          <a:lstStyle/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3200" dirty="0" err="1">
                <a:latin typeface="Courier" pitchFamily="2" charset="0"/>
                <a:cs typeface="Arial" panose="020B0604020202020204" pitchFamily="34" charset="0"/>
              </a:rPr>
              <a:t>writetable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to save the table as a file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*Note if you don’t specify the filename, MATLAB defaults to saving a .txt file with the file name = the variable you called the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362C08-FE82-C14A-83B9-89D3A7C6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24629"/>
            <a:ext cx="5410200" cy="965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4598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D35FB3-0F36-634E-8E18-F0C6FEECB4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Summary: steps for reading and writing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2A1C4-454D-0649-A838-711515CFE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91588"/>
            <a:ext cx="12192000" cy="56248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To read/analyze:</a:t>
            </a:r>
            <a:endParaRPr lang="en-US" dirty="0">
              <a:latin typeface="Courier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data in the form of a table using </a:t>
            </a:r>
            <a:r>
              <a:rPr lang="en-US" dirty="0" err="1">
                <a:latin typeface="Courier" pitchFamily="2" charset="0"/>
              </a:rPr>
              <a:t>readtable</a:t>
            </a:r>
            <a:endParaRPr lang="en-US" dirty="0">
              <a:latin typeface="Courier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period: ‘.’ to access variables stored in the table (e.g., </a:t>
            </a:r>
            <a:r>
              <a:rPr lang="en-US" dirty="0" err="1">
                <a:latin typeface="Courier" pitchFamily="2" charset="0"/>
              </a:rPr>
              <a:t>Table.variable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>
                <a:latin typeface="Courier" pitchFamily="2" charset="0"/>
              </a:rPr>
              <a:t>table2array(T(:,</a:t>
            </a:r>
            <a:r>
              <a:rPr lang="en-US" dirty="0" err="1">
                <a:latin typeface="Courier" pitchFamily="2" charset="0"/>
              </a:rPr>
              <a:t>ind</a:t>
            </a:r>
            <a:r>
              <a:rPr lang="en-US" dirty="0">
                <a:latin typeface="Courier" pitchFamily="2" charset="0"/>
              </a:rPr>
              <a:t>))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convert numeric entries into a single matrix, where </a:t>
            </a:r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ind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specifies the columns you want to convert</a:t>
            </a:r>
          </a:p>
          <a:p>
            <a:pPr marL="0" indent="0">
              <a:buNone/>
            </a:pPr>
            <a:r>
              <a:rPr lang="en-US" u="sng" dirty="0"/>
              <a:t>To write: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data into individual column vectors; the variable name you use to store this vector becomes the column header in the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a new table with these variables using </a:t>
            </a:r>
            <a:r>
              <a:rPr lang="en-US" dirty="0">
                <a:latin typeface="Courier" pitchFamily="2" charset="0"/>
              </a:rPr>
              <a:t>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a new filename with extension (we will stick with .csv)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the table to the file using </a:t>
            </a:r>
            <a:r>
              <a:rPr lang="en-US" dirty="0" err="1">
                <a:latin typeface="Courier" pitchFamily="2" charset="0"/>
              </a:rPr>
              <a:t>writetable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8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B71A3B-B7D8-CA41-A748-F73A3F70A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Download </a:t>
            </a:r>
            <a:r>
              <a:rPr lang="en-US" dirty="0" err="1"/>
              <a:t>heartrate.csv</a:t>
            </a:r>
            <a:r>
              <a:rPr lang="en-US" dirty="0"/>
              <a:t> and follow the steps in lecture5_grpEx1_template.m to do the following: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Inputs</a:t>
            </a:r>
          </a:p>
          <a:p>
            <a:pPr marL="971550" lvl="1" indent="-514350">
              <a:buAutoNum type="arabicPeriod"/>
            </a:pPr>
            <a:r>
              <a:rPr lang="en-US" dirty="0"/>
              <a:t>Read in table stored in lec5_grpEx1_heartrate.csv</a:t>
            </a:r>
          </a:p>
          <a:p>
            <a:pPr marL="971550" lvl="1" indent="-514350">
              <a:buAutoNum type="arabicPeriod"/>
            </a:pPr>
            <a:r>
              <a:rPr lang="en-US" dirty="0"/>
              <a:t>Define 3 column vectors, one each for age, BP, and weight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Plotting with correct formatting</a:t>
            </a:r>
          </a:p>
          <a:p>
            <a:pPr marL="971550" lvl="1" indent="-514350">
              <a:buAutoNum type="arabicPeriod"/>
            </a:pPr>
            <a:r>
              <a:rPr lang="en-US" dirty="0"/>
              <a:t>One full figure with line plots of BP as a function of age</a:t>
            </a:r>
          </a:p>
          <a:p>
            <a:pPr marL="971550" lvl="1" indent="-514350">
              <a:buAutoNum type="arabicPeriod"/>
            </a:pPr>
            <a:r>
              <a:rPr lang="en-US" dirty="0"/>
              <a:t>One 1x2 subplot with scatter plots of BP as a function of age on left and weight as a function of age on right</a:t>
            </a:r>
          </a:p>
          <a:p>
            <a:pPr marL="971550" lvl="1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Outputs</a:t>
            </a:r>
          </a:p>
          <a:p>
            <a:pPr marL="971550" lvl="1" indent="-514350">
              <a:buAutoNum type="arabicPeriod"/>
            </a:pPr>
            <a:r>
              <a:rPr lang="en-US" dirty="0"/>
              <a:t>Convert all data to a single matrix, and exclude data from any patients &gt; 70 years old</a:t>
            </a:r>
          </a:p>
          <a:p>
            <a:pPr marL="971550" lvl="1" indent="-514350">
              <a:buAutoNum type="arabicPeriod"/>
            </a:pPr>
            <a:r>
              <a:rPr lang="en-US" dirty="0"/>
              <a:t>Saves a new file with tables that specify correct column headers of BP, age, weight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B5DB0-919B-6949-8716-C66772E8DDAC}"/>
              </a:ext>
            </a:extLst>
          </p:cNvPr>
          <p:cNvSpPr txBox="1"/>
          <p:nvPr/>
        </p:nvSpPr>
        <p:spPr>
          <a:xfrm>
            <a:off x="291738" y="2683566"/>
            <a:ext cx="27630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Practice with working with tables and plotting</a:t>
            </a:r>
          </a:p>
        </p:txBody>
      </p:sp>
    </p:spTree>
    <p:extLst>
      <p:ext uri="{BB962C8B-B14F-4D97-AF65-F5344CB8AC3E}">
        <p14:creationId xmlns:p14="http://schemas.microsoft.com/office/powerpoint/2010/main" val="10740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289B14-4B87-A74B-BED4-FA86C5CB571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Cell arrays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5DACCC-974A-264C-8C58-B73BB6368ECA}"/>
              </a:ext>
            </a:extLst>
          </p:cNvPr>
          <p:cNvGraphicFramePr>
            <a:graphicFrameLocks noGrp="1"/>
          </p:cNvGraphicFramePr>
          <p:nvPr/>
        </p:nvGraphicFramePr>
        <p:xfrm>
          <a:off x="1489009" y="2915833"/>
          <a:ext cx="9213982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718">
                  <a:extLst>
                    <a:ext uri="{9D8B030D-6E8A-4147-A177-3AD203B41FA5}">
                      <a16:colId xmlns:a16="http://schemas.microsoft.com/office/drawing/2014/main" val="2891642139"/>
                    </a:ext>
                  </a:extLst>
                </a:gridCol>
                <a:gridCol w="5067264">
                  <a:extLst>
                    <a:ext uri="{9D8B030D-6E8A-4147-A177-3AD203B41FA5}">
                      <a16:colId xmlns:a16="http://schemas.microsoft.com/office/drawing/2014/main" val="2106588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 pitchFamily="2" charset="0"/>
                        </a:rPr>
                        <a:t>cell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Creates cell array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4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 pitchFamily="2" charset="0"/>
                        </a:rPr>
                        <a:t>{ }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Accessing elements from a cell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18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Courier" pitchFamily="2" charset="0"/>
                        </a:rPr>
                        <a:t>strcmp</a:t>
                      </a:r>
                      <a:r>
                        <a:rPr lang="en-US" sz="2000" b="1" dirty="0">
                          <a:latin typeface="Courier" pitchFamily="2" charset="0"/>
                        </a:rPr>
                        <a:t>(</a:t>
                      </a:r>
                      <a:r>
                        <a:rPr lang="en-US" sz="2000" b="1" dirty="0">
                          <a:solidFill>
                            <a:srgbClr val="9B20E8"/>
                          </a:solidFill>
                          <a:latin typeface="Courier" pitchFamily="2" charset="0"/>
                        </a:rPr>
                        <a:t>‘si’</a:t>
                      </a:r>
                      <a:r>
                        <a:rPr lang="en-US" sz="2000" b="1" dirty="0">
                          <a:latin typeface="Courier" pitchFamily="2" charset="0"/>
                        </a:rPr>
                        <a:t>,</a:t>
                      </a:r>
                      <a:r>
                        <a:rPr lang="en-US" sz="2000" b="1" dirty="0">
                          <a:solidFill>
                            <a:srgbClr val="9B20E8"/>
                          </a:solidFill>
                          <a:latin typeface="Courier" pitchFamily="2" charset="0"/>
                        </a:rPr>
                        <a:t>’s2’</a:t>
                      </a:r>
                      <a:r>
                        <a:rPr lang="en-US" sz="2000" b="1" dirty="0">
                          <a:latin typeface="Courier" pitchFamily="2" charset="0"/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Compare to strings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 logical output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44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 pitchFamily="2" charset="0"/>
                        </a:rPr>
                        <a:t>contains(</a:t>
                      </a:r>
                      <a:r>
                        <a:rPr lang="en-US" sz="2000" b="1" dirty="0">
                          <a:solidFill>
                            <a:srgbClr val="9B20E8"/>
                          </a:solidFill>
                          <a:latin typeface="Courier" pitchFamily="2" charset="0"/>
                        </a:rPr>
                        <a:t>‘</a:t>
                      </a:r>
                      <a:r>
                        <a:rPr lang="en-US" sz="2000" b="1" dirty="0" err="1">
                          <a:solidFill>
                            <a:srgbClr val="9B20E8"/>
                          </a:solidFill>
                          <a:latin typeface="Courier" pitchFamily="2" charset="0"/>
                        </a:rPr>
                        <a:t>str’</a:t>
                      </a:r>
                      <a:r>
                        <a:rPr lang="en-US" sz="2000" b="1" dirty="0" err="1">
                          <a:latin typeface="Courier" pitchFamily="2" charset="0"/>
                        </a:rPr>
                        <a:t>,</a:t>
                      </a:r>
                      <a:r>
                        <a:rPr lang="en-US" sz="2000" b="1" dirty="0" err="1">
                          <a:solidFill>
                            <a:srgbClr val="9B20E8"/>
                          </a:solidFill>
                          <a:latin typeface="Courier" pitchFamily="2" charset="0"/>
                        </a:rPr>
                        <a:t>’pattern</a:t>
                      </a:r>
                      <a:r>
                        <a:rPr lang="en-US" sz="2000" b="1" dirty="0">
                          <a:solidFill>
                            <a:srgbClr val="9B20E8"/>
                          </a:solidFill>
                          <a:latin typeface="Courier" pitchFamily="2" charset="0"/>
                        </a:rPr>
                        <a:t>’</a:t>
                      </a:r>
                      <a:r>
                        <a:rPr lang="en-US" sz="2000" b="1" dirty="0">
                          <a:latin typeface="Courier" pitchFamily="2" charset="0"/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Compare string to pattern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457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109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C93E85-FAB8-C241-93A5-12F41766C0D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Variable class: </a:t>
            </a:r>
            <a:r>
              <a:rPr lang="en-US" dirty="0">
                <a:latin typeface="Courier" pitchFamily="2" charset="0"/>
              </a:rPr>
              <a:t>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36F24-B98B-2844-A757-DD4FA8D10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8300"/>
            <a:ext cx="12192000" cy="521969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cell</a:t>
            </a:r>
            <a:r>
              <a:rPr lang="en-US" sz="3200" dirty="0"/>
              <a:t> in MATLAB is a variable class that acts as a container. In other words, cells can store any type of variable</a:t>
            </a:r>
          </a:p>
          <a:p>
            <a:endParaRPr lang="en-US" sz="3200" dirty="0"/>
          </a:p>
          <a:p>
            <a:r>
              <a:rPr lang="en-US" sz="3200" dirty="0"/>
              <a:t>Individual cells can be arranged into an array as we would arrange individual elements into a matrix</a:t>
            </a:r>
          </a:p>
          <a:p>
            <a:endParaRPr lang="en-US" sz="3200" dirty="0"/>
          </a:p>
          <a:p>
            <a:r>
              <a:rPr lang="en-US" sz="3200" dirty="0"/>
              <a:t>Contents of individual cells within an array don’t have to be the same size</a:t>
            </a:r>
          </a:p>
          <a:p>
            <a:endParaRPr lang="en-US" sz="3200" dirty="0"/>
          </a:p>
          <a:p>
            <a:r>
              <a:rPr lang="en-US" sz="3200" dirty="0"/>
              <a:t>Cells are how we store words or strings (instead of matrices for numbers)</a:t>
            </a:r>
          </a:p>
        </p:txBody>
      </p:sp>
    </p:spTree>
    <p:extLst>
      <p:ext uri="{BB962C8B-B14F-4D97-AF65-F5344CB8AC3E}">
        <p14:creationId xmlns:p14="http://schemas.microsoft.com/office/powerpoint/2010/main" val="3392167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D823-6850-7B44-9A7F-D888AD67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1x1 cell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3D727F-24C8-F045-9D0A-2F6F73CC92AE}"/>
              </a:ext>
            </a:extLst>
          </p:cNvPr>
          <p:cNvSpPr txBox="1"/>
          <p:nvPr/>
        </p:nvSpPr>
        <p:spPr>
          <a:xfrm>
            <a:off x="651163" y="1847649"/>
            <a:ext cx="57357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Use curly braces { } to define individual elements of a cell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element can be any variable type (numbers, characters, strings,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9AEB06-2363-8B48-8BA4-7D21DDA5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947" y="5298209"/>
            <a:ext cx="4027857" cy="11580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E64146-FE00-534E-B449-CD7B00C5C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947" y="1074882"/>
            <a:ext cx="3199824" cy="409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7504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D823-6850-7B44-9A7F-D888AD67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cell array with many elements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3D727F-24C8-F045-9D0A-2F6F73CC92AE}"/>
              </a:ext>
            </a:extLst>
          </p:cNvPr>
          <p:cNvSpPr txBox="1"/>
          <p:nvPr/>
        </p:nvSpPr>
        <p:spPr>
          <a:xfrm>
            <a:off x="136508" y="2387848"/>
            <a:ext cx="39113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 , and ; to define rows &amp; columns within a cell array as we would do with numbers in a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77E9F9-8319-5948-AC0B-58EF996B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27" y="1400861"/>
            <a:ext cx="6429380" cy="2150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638031-3C0C-2041-8743-1A227FD88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229" y="4889628"/>
            <a:ext cx="7707264" cy="1090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3849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D823-6850-7B44-9A7F-D888AD67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into a cell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EC120-094F-664D-A5C8-06876BFDD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170" y="800102"/>
            <a:ext cx="4344975" cy="6057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1041AC-AA4D-2A41-834C-E8EE9B413B8F}"/>
              </a:ext>
            </a:extLst>
          </p:cNvPr>
          <p:cNvSpPr txBox="1"/>
          <p:nvPr/>
        </p:nvSpPr>
        <p:spPr>
          <a:xfrm>
            <a:off x="492270" y="1074451"/>
            <a:ext cx="642287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Use curly braces { } for setting and getting the contents of cells within arrays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Use parentheses ( ) for indexing into a cell array to collect a subset of cells together into another cell array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 other words, parentheses return another cell</a:t>
            </a:r>
          </a:p>
        </p:txBody>
      </p:sp>
    </p:spTree>
    <p:extLst>
      <p:ext uri="{BB962C8B-B14F-4D97-AF65-F5344CB8AC3E}">
        <p14:creationId xmlns:p14="http://schemas.microsoft.com/office/powerpoint/2010/main" val="585263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C0AD-1CA5-9C4F-95FF-0A83B5DA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cells with </a:t>
            </a:r>
            <a:r>
              <a:rPr lang="en-US" dirty="0" err="1">
                <a:latin typeface="Courier" pitchFamily="2" charset="0"/>
              </a:rPr>
              <a:t>strcmp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2B3C29-6171-4F4F-8983-E5293CD6BEAB}"/>
              </a:ext>
            </a:extLst>
          </p:cNvPr>
          <p:cNvSpPr txBox="1"/>
          <p:nvPr/>
        </p:nvSpPr>
        <p:spPr>
          <a:xfrm>
            <a:off x="0" y="800101"/>
            <a:ext cx="4017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Ex: Powerball tickets sold per day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9781A4-2E76-914D-9D55-6F34333C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48" y="1210590"/>
            <a:ext cx="2444750" cy="23922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5393D6-01D4-9147-A121-62706AA1A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791" y="1153156"/>
            <a:ext cx="2308221" cy="244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6EFB33-ABBE-614D-A151-048B45B79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265" y="1153156"/>
            <a:ext cx="3416300" cy="1168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128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CD19-D04E-7643-9A44-1ACDEC70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bad plot?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02A402-9198-B94D-A6A2-2A9EDA9D5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027906"/>
            <a:ext cx="7112000" cy="53340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BEC2A34-7A7A-6B4F-B5F7-3C6901D319AA}"/>
              </a:ext>
            </a:extLst>
          </p:cNvPr>
          <p:cNvSpPr/>
          <p:nvPr/>
        </p:nvSpPr>
        <p:spPr>
          <a:xfrm>
            <a:off x="9651999" y="940991"/>
            <a:ext cx="2219158" cy="251861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BAD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DF729B5-0DB2-8E4F-BB64-566BC034D651}"/>
              </a:ext>
            </a:extLst>
          </p:cNvPr>
          <p:cNvSpPr/>
          <p:nvPr/>
        </p:nvSpPr>
        <p:spPr>
          <a:xfrm>
            <a:off x="9651999" y="3555855"/>
            <a:ext cx="2219158" cy="2518611"/>
          </a:xfrm>
          <a:prstGeom prst="roundRect">
            <a:avLst/>
          </a:prstGeom>
          <a:solidFill>
            <a:srgbClr val="55F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GOOD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E80F7F-EA0A-CB45-AFD9-FD0607A89F93}"/>
              </a:ext>
            </a:extLst>
          </p:cNvPr>
          <p:cNvSpPr/>
          <p:nvPr/>
        </p:nvSpPr>
        <p:spPr>
          <a:xfrm>
            <a:off x="9448800" y="3491687"/>
            <a:ext cx="2566737" cy="293702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BDEA1D-060F-FF43-B512-9E130F7ACF69}"/>
              </a:ext>
            </a:extLst>
          </p:cNvPr>
          <p:cNvSpPr/>
          <p:nvPr/>
        </p:nvSpPr>
        <p:spPr>
          <a:xfrm>
            <a:off x="10030994" y="1595315"/>
            <a:ext cx="1459832" cy="120315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D19403-8416-DF43-B52E-2F99C8825382}"/>
              </a:ext>
            </a:extLst>
          </p:cNvPr>
          <p:cNvSpPr txBox="1"/>
          <p:nvPr/>
        </p:nvSpPr>
        <p:spPr>
          <a:xfrm>
            <a:off x="320841" y="5837091"/>
            <a:ext cx="6040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Can’t tell lines apart</a:t>
            </a:r>
          </a:p>
          <a:p>
            <a:pPr marL="514350" indent="-514350">
              <a:buAutoNum type="arabicPeriod"/>
            </a:pPr>
            <a:r>
              <a:rPr lang="en-US" sz="2800" dirty="0"/>
              <a:t>Axis labels? Title? Axis numbers?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9FCA41-49E3-EE42-BE0A-FA901F2323D2}"/>
              </a:ext>
            </a:extLst>
          </p:cNvPr>
          <p:cNvSpPr/>
          <p:nvPr/>
        </p:nvSpPr>
        <p:spPr>
          <a:xfrm>
            <a:off x="108456" y="5884852"/>
            <a:ext cx="8230765" cy="95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6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C0AD-1CA5-9C4F-95FF-0A83B5DA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cells with </a:t>
            </a:r>
            <a:r>
              <a:rPr lang="en-US" dirty="0" err="1">
                <a:latin typeface="Courier" pitchFamily="2" charset="0"/>
              </a:rPr>
              <a:t>strcmp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283340-74D1-6C47-BE96-626143947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265" y="1153156"/>
            <a:ext cx="3416300" cy="116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7D5920-A93F-0E49-898F-225F44B40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791" y="1153156"/>
            <a:ext cx="2308221" cy="24497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A4253C-403C-654E-B90C-0473CD32AA48}"/>
              </a:ext>
            </a:extLst>
          </p:cNvPr>
          <p:cNvSpPr txBox="1"/>
          <p:nvPr/>
        </p:nvSpPr>
        <p:spPr>
          <a:xfrm>
            <a:off x="0" y="800101"/>
            <a:ext cx="4017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Ex: Powerball tickets sold per day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ADDC8E-57BC-9E4D-8067-46C59C407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48" y="1210590"/>
            <a:ext cx="2444750" cy="23922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B3474E-654A-814C-AED6-8E2A4CE7D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56" y="4899502"/>
            <a:ext cx="5994400" cy="1308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6B63921-7D4C-2E40-830E-FDFD4F5249BC}"/>
              </a:ext>
            </a:extLst>
          </p:cNvPr>
          <p:cNvSpPr/>
          <p:nvPr/>
        </p:nvSpPr>
        <p:spPr>
          <a:xfrm>
            <a:off x="344056" y="4323773"/>
            <a:ext cx="6437744" cy="2204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How do we find the number of tickets (in millions) sold on Tuesday?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73C2A-46B8-E349-86C5-5673408DA5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7955" y="3715626"/>
            <a:ext cx="4429989" cy="28121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141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67C9E-603C-1B4C-B1DB-B8075DC58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902" y="476208"/>
            <a:ext cx="8439360" cy="620485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Lecture5_</a:t>
            </a:r>
            <a:r>
              <a:rPr lang="en-US" dirty="0"/>
              <a:t>GrpEx2_concussion_subset.mat contains data from the following excel file: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Defining cell arrays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Logical indexing and indexing with cell arrays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Defining new cell arrays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6D8EA-D394-CA44-BF4C-7F4992EC1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432" y="1345665"/>
            <a:ext cx="2908300" cy="1892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BA2FD-9671-8049-A606-2BADB1A0FEA6}"/>
              </a:ext>
            </a:extLst>
          </p:cNvPr>
          <p:cNvSpPr txBox="1"/>
          <p:nvPr/>
        </p:nvSpPr>
        <p:spPr>
          <a:xfrm>
            <a:off x="291738" y="2978473"/>
            <a:ext cx="3264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Group exercise 2</a:t>
            </a:r>
          </a:p>
        </p:txBody>
      </p:sp>
    </p:spTree>
    <p:extLst>
      <p:ext uri="{BB962C8B-B14F-4D97-AF65-F5344CB8AC3E}">
        <p14:creationId xmlns:p14="http://schemas.microsoft.com/office/powerpoint/2010/main" val="420973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467F-1395-F245-8CA0-536B1C2D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plot!!!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F5023-7211-FE40-A929-F2C381767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151" y="1158875"/>
            <a:ext cx="7112000" cy="533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A25044-E6D5-D445-8E20-B70D67F846DE}"/>
              </a:ext>
            </a:extLst>
          </p:cNvPr>
          <p:cNvSpPr txBox="1"/>
          <p:nvPr/>
        </p:nvSpPr>
        <p:spPr>
          <a:xfrm>
            <a:off x="10284517" y="3412158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Legend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51F3FBA-8E57-7C48-832F-29ED67B1C8F6}"/>
              </a:ext>
            </a:extLst>
          </p:cNvPr>
          <p:cNvSpPr/>
          <p:nvPr/>
        </p:nvSpPr>
        <p:spPr>
          <a:xfrm>
            <a:off x="9495692" y="2208219"/>
            <a:ext cx="1577651" cy="1224298"/>
          </a:xfrm>
          <a:custGeom>
            <a:avLst/>
            <a:gdLst>
              <a:gd name="connsiteX0" fmla="*/ 1448973 w 1577651"/>
              <a:gd name="connsiteY0" fmla="*/ 1224298 h 1224298"/>
              <a:gd name="connsiteX1" fmla="*/ 1434905 w 1577651"/>
              <a:gd name="connsiteY1" fmla="*/ 155153 h 1224298"/>
              <a:gd name="connsiteX2" fmla="*/ 0 w 1577651"/>
              <a:gd name="connsiteY2" fmla="*/ 28544 h 12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7651" h="1224298">
                <a:moveTo>
                  <a:pt x="1448973" y="1224298"/>
                </a:moveTo>
                <a:cubicBezTo>
                  <a:pt x="1562686" y="789371"/>
                  <a:pt x="1676400" y="354445"/>
                  <a:pt x="1434905" y="155153"/>
                </a:cubicBezTo>
                <a:cubicBezTo>
                  <a:pt x="1193410" y="-44139"/>
                  <a:pt x="596705" y="-7798"/>
                  <a:pt x="0" y="2854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B159E96-5860-2F4E-BC37-E21DED4113CC}"/>
              </a:ext>
            </a:extLst>
          </p:cNvPr>
          <p:cNvSpPr/>
          <p:nvPr/>
        </p:nvSpPr>
        <p:spPr>
          <a:xfrm>
            <a:off x="7649171" y="4013823"/>
            <a:ext cx="1425251" cy="155917"/>
          </a:xfrm>
          <a:custGeom>
            <a:avLst/>
            <a:gdLst>
              <a:gd name="connsiteX0" fmla="*/ 1448973 w 1577651"/>
              <a:gd name="connsiteY0" fmla="*/ 1224298 h 1224298"/>
              <a:gd name="connsiteX1" fmla="*/ 1434905 w 1577651"/>
              <a:gd name="connsiteY1" fmla="*/ 155153 h 1224298"/>
              <a:gd name="connsiteX2" fmla="*/ 0 w 1577651"/>
              <a:gd name="connsiteY2" fmla="*/ 28544 h 12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7651" h="1224298">
                <a:moveTo>
                  <a:pt x="1448973" y="1224298"/>
                </a:moveTo>
                <a:cubicBezTo>
                  <a:pt x="1562686" y="789371"/>
                  <a:pt x="1676400" y="354445"/>
                  <a:pt x="1434905" y="155153"/>
                </a:cubicBezTo>
                <a:cubicBezTo>
                  <a:pt x="1193410" y="-44139"/>
                  <a:pt x="596705" y="-7798"/>
                  <a:pt x="0" y="2854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52CD06-D524-314B-A99C-03A5CDEC6017}"/>
              </a:ext>
            </a:extLst>
          </p:cNvPr>
          <p:cNvSpPr txBox="1"/>
          <p:nvPr/>
        </p:nvSpPr>
        <p:spPr>
          <a:xfrm>
            <a:off x="8534790" y="4169740"/>
            <a:ext cx="2172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Line width and color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4168A-C237-CC4C-85B4-41F033F58975}"/>
              </a:ext>
            </a:extLst>
          </p:cNvPr>
          <p:cNvSpPr txBox="1"/>
          <p:nvPr/>
        </p:nvSpPr>
        <p:spPr>
          <a:xfrm>
            <a:off x="713560" y="3302655"/>
            <a:ext cx="2172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Axis limit (x and y)</a:t>
            </a: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BB72434C-9F2C-684C-9FC9-1D0BEDBD5970}"/>
              </a:ext>
            </a:extLst>
          </p:cNvPr>
          <p:cNvSpPr/>
          <p:nvPr/>
        </p:nvSpPr>
        <p:spPr>
          <a:xfrm>
            <a:off x="2779151" y="1844519"/>
            <a:ext cx="179949" cy="3279328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4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6677A-1598-5344-8CB1-65B51688B52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Plotting on a figure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1C95B1-5B4C-1C42-9CBA-760207067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45435"/>
              </p:ext>
            </p:extLst>
          </p:nvPr>
        </p:nvGraphicFramePr>
        <p:xfrm>
          <a:off x="790166" y="2542363"/>
          <a:ext cx="106116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6637">
                  <a:extLst>
                    <a:ext uri="{9D8B030D-6E8A-4147-A177-3AD203B41FA5}">
                      <a16:colId xmlns:a16="http://schemas.microsoft.com/office/drawing/2014/main" val="3362178155"/>
                    </a:ext>
                  </a:extLst>
                </a:gridCol>
                <a:gridCol w="6835032">
                  <a:extLst>
                    <a:ext uri="{9D8B030D-6E8A-4147-A177-3AD203B41FA5}">
                      <a16:colId xmlns:a16="http://schemas.microsoft.com/office/drawing/2014/main" val="3871485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 pitchFamily="2" charset="0"/>
                        </a:rPr>
                        <a:t>figure()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Opens new figure handle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040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close()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Closes figure handle inside ()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28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close </a:t>
                      </a:r>
                      <a:r>
                        <a:rPr lang="en-US" sz="2000" b="1" dirty="0">
                          <a:solidFill>
                            <a:srgbClr val="B000FA"/>
                          </a:solidFill>
                          <a:latin typeface="Courier" pitchFamily="2" charset="0"/>
                        </a:rPr>
                        <a:t>all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Closes all figures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22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hold</a:t>
                      </a:r>
                      <a:r>
                        <a:rPr lang="en-US" sz="2000" b="1" dirty="0">
                          <a:solidFill>
                            <a:srgbClr val="DB88F1"/>
                          </a:solidFill>
                          <a:latin typeface="Courier" pitchFamily="2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B000FA"/>
                          </a:solidFill>
                          <a:latin typeface="Courier" pitchFamily="2" charset="0"/>
                        </a:rPr>
                        <a:t>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Holds the data on a figure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97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 pitchFamily="2" charset="0"/>
                        </a:rPr>
                        <a:t>plot(x,y,</a:t>
                      </a:r>
                      <a:r>
                        <a:rPr lang="en-US" sz="2000" b="1" dirty="0">
                          <a:solidFill>
                            <a:srgbClr val="B000FA"/>
                          </a:solidFill>
                          <a:latin typeface="Courier" pitchFamily="2" charset="0"/>
                        </a:rPr>
                        <a:t>’</a:t>
                      </a:r>
                      <a:r>
                        <a:rPr lang="en-US" sz="2000" b="1" dirty="0" err="1">
                          <a:solidFill>
                            <a:srgbClr val="B000FA"/>
                          </a:solidFill>
                          <a:latin typeface="Courier" pitchFamily="2" charset="0"/>
                        </a:rPr>
                        <a:t>LineSpec</a:t>
                      </a:r>
                      <a:r>
                        <a:rPr lang="en-US" sz="2000" b="1" dirty="0">
                          <a:solidFill>
                            <a:srgbClr val="B000FA"/>
                          </a:solidFill>
                          <a:latin typeface="Courier" pitchFamily="2" charset="0"/>
                        </a:rPr>
                        <a:t>’</a:t>
                      </a:r>
                      <a:r>
                        <a:rPr lang="en-US" sz="2000" b="1" dirty="0">
                          <a:latin typeface="Courier" pitchFamily="2" charset="0"/>
                        </a:rPr>
                        <a:t>)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a 2-D line plot of the data in </a:t>
                      </a:r>
                      <a:r>
                        <a:rPr lang="en-US" sz="2000" dirty="0"/>
                        <a:t>Y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versus </a:t>
                      </a:r>
                      <a:r>
                        <a:rPr lang="en-US" sz="2000" dirty="0"/>
                        <a:t>X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58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5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A2A90CE-FA38-8844-BE22-FAF495993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755" y="1408459"/>
            <a:ext cx="5724303" cy="4984357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EE5415-A821-6948-9EA7-EFCA055EA18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Anatomy of a MATLAB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280005-BB94-EE46-AE14-7C851296F13B}"/>
              </a:ext>
            </a:extLst>
          </p:cNvPr>
          <p:cNvSpPr txBox="1"/>
          <p:nvPr/>
        </p:nvSpPr>
        <p:spPr>
          <a:xfrm>
            <a:off x="9896101" y="1980086"/>
            <a:ext cx="19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Dock figure in MATLAB desktop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F60B96F-6380-C947-894F-AFF2EE42B07E}"/>
              </a:ext>
            </a:extLst>
          </p:cNvPr>
          <p:cNvSpPr/>
          <p:nvPr/>
        </p:nvSpPr>
        <p:spPr>
          <a:xfrm>
            <a:off x="9575843" y="1713721"/>
            <a:ext cx="355600" cy="266700"/>
          </a:xfrm>
          <a:custGeom>
            <a:avLst/>
            <a:gdLst>
              <a:gd name="connsiteX0" fmla="*/ 0 w 355600"/>
              <a:gd name="connsiteY0" fmla="*/ 0 h 266700"/>
              <a:gd name="connsiteX1" fmla="*/ 215900 w 355600"/>
              <a:gd name="connsiteY1" fmla="*/ 139700 h 266700"/>
              <a:gd name="connsiteX2" fmla="*/ 355600 w 355600"/>
              <a:gd name="connsiteY2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" h="266700">
                <a:moveTo>
                  <a:pt x="0" y="0"/>
                </a:moveTo>
                <a:cubicBezTo>
                  <a:pt x="78316" y="47625"/>
                  <a:pt x="156633" y="95250"/>
                  <a:pt x="215900" y="139700"/>
                </a:cubicBezTo>
                <a:cubicBezTo>
                  <a:pt x="275167" y="184150"/>
                  <a:pt x="315383" y="225425"/>
                  <a:pt x="355600" y="26670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98BB77A-E93B-BA41-AD8D-E12334EC0C14}"/>
              </a:ext>
            </a:extLst>
          </p:cNvPr>
          <p:cNvSpPr/>
          <p:nvPr/>
        </p:nvSpPr>
        <p:spPr>
          <a:xfrm flipH="1">
            <a:off x="2921000" y="1980086"/>
            <a:ext cx="2886510" cy="928213"/>
          </a:xfrm>
          <a:custGeom>
            <a:avLst/>
            <a:gdLst>
              <a:gd name="connsiteX0" fmla="*/ 0 w 355600"/>
              <a:gd name="connsiteY0" fmla="*/ 0 h 266700"/>
              <a:gd name="connsiteX1" fmla="*/ 215900 w 355600"/>
              <a:gd name="connsiteY1" fmla="*/ 139700 h 266700"/>
              <a:gd name="connsiteX2" fmla="*/ 355600 w 355600"/>
              <a:gd name="connsiteY2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" h="266700">
                <a:moveTo>
                  <a:pt x="0" y="0"/>
                </a:moveTo>
                <a:cubicBezTo>
                  <a:pt x="78316" y="47625"/>
                  <a:pt x="156633" y="95250"/>
                  <a:pt x="215900" y="139700"/>
                </a:cubicBezTo>
                <a:cubicBezTo>
                  <a:pt x="275167" y="184150"/>
                  <a:pt x="315383" y="225425"/>
                  <a:pt x="355600" y="26670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3597C9-911A-E54E-B809-06A8671327D0}"/>
              </a:ext>
            </a:extLst>
          </p:cNvPr>
          <p:cNvSpPr txBox="1"/>
          <p:nvPr/>
        </p:nvSpPr>
        <p:spPr>
          <a:xfrm>
            <a:off x="1195848" y="2709530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Edit plot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51494D-9DF0-8143-8E40-2E6309E442A6}"/>
              </a:ext>
            </a:extLst>
          </p:cNvPr>
          <p:cNvSpPr/>
          <p:nvPr/>
        </p:nvSpPr>
        <p:spPr>
          <a:xfrm flipH="1">
            <a:off x="2921000" y="3986342"/>
            <a:ext cx="1435910" cy="436001"/>
          </a:xfrm>
          <a:custGeom>
            <a:avLst/>
            <a:gdLst>
              <a:gd name="connsiteX0" fmla="*/ 0 w 355600"/>
              <a:gd name="connsiteY0" fmla="*/ 0 h 266700"/>
              <a:gd name="connsiteX1" fmla="*/ 215900 w 355600"/>
              <a:gd name="connsiteY1" fmla="*/ 139700 h 266700"/>
              <a:gd name="connsiteX2" fmla="*/ 355600 w 355600"/>
              <a:gd name="connsiteY2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" h="266700">
                <a:moveTo>
                  <a:pt x="0" y="0"/>
                </a:moveTo>
                <a:cubicBezTo>
                  <a:pt x="78316" y="47625"/>
                  <a:pt x="156633" y="95250"/>
                  <a:pt x="215900" y="139700"/>
                </a:cubicBezTo>
                <a:cubicBezTo>
                  <a:pt x="275167" y="184150"/>
                  <a:pt x="315383" y="225425"/>
                  <a:pt x="355600" y="26670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5FE0A-470D-A445-B37B-A0BEC2725260}"/>
              </a:ext>
            </a:extLst>
          </p:cNvPr>
          <p:cNvSpPr txBox="1"/>
          <p:nvPr/>
        </p:nvSpPr>
        <p:spPr>
          <a:xfrm>
            <a:off x="744003" y="3900638"/>
            <a:ext cx="2405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Axis which MATLAB plots data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155E76B-8705-874A-A27B-304BBFC4B4B9}"/>
              </a:ext>
            </a:extLst>
          </p:cNvPr>
          <p:cNvSpPr/>
          <p:nvPr/>
        </p:nvSpPr>
        <p:spPr>
          <a:xfrm flipH="1">
            <a:off x="2921000" y="4447299"/>
            <a:ext cx="2886510" cy="1465112"/>
          </a:xfrm>
          <a:custGeom>
            <a:avLst/>
            <a:gdLst>
              <a:gd name="connsiteX0" fmla="*/ 0 w 355600"/>
              <a:gd name="connsiteY0" fmla="*/ 0 h 266700"/>
              <a:gd name="connsiteX1" fmla="*/ 215900 w 355600"/>
              <a:gd name="connsiteY1" fmla="*/ 139700 h 266700"/>
              <a:gd name="connsiteX2" fmla="*/ 355600 w 355600"/>
              <a:gd name="connsiteY2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" h="266700">
                <a:moveTo>
                  <a:pt x="0" y="0"/>
                </a:moveTo>
                <a:cubicBezTo>
                  <a:pt x="78316" y="47625"/>
                  <a:pt x="156633" y="95250"/>
                  <a:pt x="215900" y="139700"/>
                </a:cubicBezTo>
                <a:cubicBezTo>
                  <a:pt x="275167" y="184150"/>
                  <a:pt x="315383" y="225425"/>
                  <a:pt x="355600" y="26670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4C3ADB-5DFA-F84A-8DF9-4BE92DD71566}"/>
              </a:ext>
            </a:extLst>
          </p:cNvPr>
          <p:cNvSpPr txBox="1"/>
          <p:nvPr/>
        </p:nvSpPr>
        <p:spPr>
          <a:xfrm>
            <a:off x="1030410" y="5480312"/>
            <a:ext cx="2405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 plots representing data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90D2A6D-239D-6140-80BE-C3288931BAB5}"/>
              </a:ext>
            </a:extLst>
          </p:cNvPr>
          <p:cNvSpPr/>
          <p:nvPr/>
        </p:nvSpPr>
        <p:spPr>
          <a:xfrm flipH="1">
            <a:off x="2287578" y="1477072"/>
            <a:ext cx="2424931" cy="128114"/>
          </a:xfrm>
          <a:custGeom>
            <a:avLst/>
            <a:gdLst>
              <a:gd name="connsiteX0" fmla="*/ 0 w 355600"/>
              <a:gd name="connsiteY0" fmla="*/ 0 h 266700"/>
              <a:gd name="connsiteX1" fmla="*/ 215900 w 355600"/>
              <a:gd name="connsiteY1" fmla="*/ 139700 h 266700"/>
              <a:gd name="connsiteX2" fmla="*/ 355600 w 355600"/>
              <a:gd name="connsiteY2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" h="266700">
                <a:moveTo>
                  <a:pt x="0" y="0"/>
                </a:moveTo>
                <a:cubicBezTo>
                  <a:pt x="78316" y="47625"/>
                  <a:pt x="156633" y="95250"/>
                  <a:pt x="215900" y="139700"/>
                </a:cubicBezTo>
                <a:cubicBezTo>
                  <a:pt x="275167" y="184150"/>
                  <a:pt x="315383" y="225425"/>
                  <a:pt x="355600" y="26670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855A9F-1928-F94F-BA0F-8B5E5172A371}"/>
              </a:ext>
            </a:extLst>
          </p:cNvPr>
          <p:cNvSpPr txBox="1"/>
          <p:nvPr/>
        </p:nvSpPr>
        <p:spPr>
          <a:xfrm>
            <a:off x="686874" y="1564587"/>
            <a:ext cx="2405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MATLAB figure window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AA26F4E-CF18-9946-ADE8-3F15097666D5}"/>
              </a:ext>
            </a:extLst>
          </p:cNvPr>
          <p:cNvSpPr/>
          <p:nvPr/>
        </p:nvSpPr>
        <p:spPr>
          <a:xfrm>
            <a:off x="8041635" y="2531509"/>
            <a:ext cx="1854465" cy="1669015"/>
          </a:xfrm>
          <a:custGeom>
            <a:avLst/>
            <a:gdLst>
              <a:gd name="connsiteX0" fmla="*/ 0 w 355600"/>
              <a:gd name="connsiteY0" fmla="*/ 0 h 266700"/>
              <a:gd name="connsiteX1" fmla="*/ 215900 w 355600"/>
              <a:gd name="connsiteY1" fmla="*/ 139700 h 266700"/>
              <a:gd name="connsiteX2" fmla="*/ 355600 w 355600"/>
              <a:gd name="connsiteY2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" h="266700">
                <a:moveTo>
                  <a:pt x="0" y="0"/>
                </a:moveTo>
                <a:cubicBezTo>
                  <a:pt x="78316" y="47625"/>
                  <a:pt x="156633" y="95250"/>
                  <a:pt x="215900" y="139700"/>
                </a:cubicBezTo>
                <a:cubicBezTo>
                  <a:pt x="275167" y="184150"/>
                  <a:pt x="315383" y="225425"/>
                  <a:pt x="355600" y="26670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922571-84C4-9F4F-A965-CDAEC27BDA7F}"/>
              </a:ext>
            </a:extLst>
          </p:cNvPr>
          <p:cNvSpPr txBox="1"/>
          <p:nvPr/>
        </p:nvSpPr>
        <p:spPr>
          <a:xfrm>
            <a:off x="9931443" y="3822178"/>
            <a:ext cx="193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selector</a:t>
            </a:r>
          </a:p>
        </p:txBody>
      </p:sp>
    </p:spTree>
    <p:extLst>
      <p:ext uri="{BB962C8B-B14F-4D97-AF65-F5344CB8AC3E}">
        <p14:creationId xmlns:p14="http://schemas.microsoft.com/office/powerpoint/2010/main" val="284334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F0EC78-378D-324B-A5F0-5D4E8CD055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Line properties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4896-DCDF-6648-8C6B-8D0DDA37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95" y="1899541"/>
            <a:ext cx="11618210" cy="443706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Line properties set visual aspects of the data itself</a:t>
            </a:r>
          </a:p>
          <a:p>
            <a:r>
              <a:rPr lang="en-US" sz="3200" dirty="0"/>
              <a:t>By default MATLAB plots solid lines</a:t>
            </a:r>
          </a:p>
          <a:p>
            <a:r>
              <a:rPr lang="en-US" sz="3200" dirty="0"/>
              <a:t>By default, multiple lines on the same plot are displayed in distinct colors</a:t>
            </a:r>
          </a:p>
          <a:p>
            <a:r>
              <a:rPr lang="en-US" sz="3200" dirty="0"/>
              <a:t>You can change the default properties by passing in line specifications at the time of plotting (e.g., don't plot something, and then go back and modify it later):</a:t>
            </a:r>
          </a:p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			plot(x,y,</a:t>
            </a:r>
            <a:r>
              <a:rPr lang="en-US" sz="3200" b="1" dirty="0">
                <a:solidFill>
                  <a:srgbClr val="B000FA"/>
                </a:solidFill>
                <a:latin typeface="Courier" pitchFamily="2" charset="0"/>
              </a:rPr>
              <a:t>’</a:t>
            </a:r>
            <a:r>
              <a:rPr lang="en-US" sz="3200" b="1" dirty="0" err="1">
                <a:solidFill>
                  <a:srgbClr val="B000FA"/>
                </a:solidFill>
                <a:latin typeface="Courier" pitchFamily="2" charset="0"/>
              </a:rPr>
              <a:t>LineSpec</a:t>
            </a:r>
            <a:r>
              <a:rPr lang="en-US" sz="3200" b="1" dirty="0">
                <a:solidFill>
                  <a:srgbClr val="B000FA"/>
                </a:solidFill>
                <a:latin typeface="Courier" pitchFamily="2" charset="0"/>
              </a:rPr>
              <a:t>’</a:t>
            </a:r>
            <a:r>
              <a:rPr lang="en-US" sz="3200" b="1" dirty="0">
                <a:latin typeface="Courier" pitchFamily="2" charset="0"/>
              </a:rPr>
              <a:t>)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693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F887B-24B5-054E-BFD3-C5AF44415BF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Line specifications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08810D-FDAE-CD4C-82A8-9E80470F3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486925"/>
              </p:ext>
            </p:extLst>
          </p:nvPr>
        </p:nvGraphicFramePr>
        <p:xfrm>
          <a:off x="2695274" y="1261647"/>
          <a:ext cx="3614168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168">
                  <a:extLst>
                    <a:ext uri="{9D8B030D-6E8A-4147-A177-3AD203B41FA5}">
                      <a16:colId xmlns:a16="http://schemas.microsoft.com/office/drawing/2014/main" val="2716714409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444878408"/>
                    </a:ext>
                  </a:extLst>
                </a:gridCol>
              </a:tblGrid>
              <a:tr h="34272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" pitchFamily="2" charset="0"/>
                        </a:rPr>
                        <a:t>‘Color’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Color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910887"/>
                  </a:ext>
                </a:extLst>
              </a:tr>
              <a:tr h="34272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" pitchFamily="2" charset="0"/>
                        </a:rPr>
                        <a:t>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yellow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960119"/>
                  </a:ext>
                </a:extLst>
              </a:tr>
              <a:tr h="34272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" pitchFamily="2" charset="0"/>
                        </a:rPr>
                        <a:t>m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magenta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589720"/>
                  </a:ext>
                </a:extLst>
              </a:tr>
              <a:tr h="34272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" pitchFamily="2" charset="0"/>
                        </a:rPr>
                        <a:t>c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cyan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53165"/>
                  </a:ext>
                </a:extLst>
              </a:tr>
              <a:tr h="34272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" pitchFamily="2" charset="0"/>
                        </a:rPr>
                        <a:t>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996979"/>
                  </a:ext>
                </a:extLst>
              </a:tr>
              <a:tr h="34272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" pitchFamily="2" charset="0"/>
                        </a:rPr>
                        <a:t>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green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797316"/>
                  </a:ext>
                </a:extLst>
              </a:tr>
              <a:tr h="34272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" pitchFamily="2" charset="0"/>
                        </a:rPr>
                        <a:t>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blue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62492"/>
                  </a:ext>
                </a:extLst>
              </a:tr>
              <a:tr h="34272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" pitchFamily="2" charset="0"/>
                        </a:rPr>
                        <a:t>w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white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90990"/>
                  </a:ext>
                </a:extLst>
              </a:tr>
              <a:tr h="34272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" pitchFamily="2" charset="0"/>
                        </a:rPr>
                        <a:t>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black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649"/>
                  </a:ext>
                </a:extLst>
              </a:tr>
              <a:tr h="34272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" pitchFamily="2" charset="0"/>
                        </a:rPr>
                        <a:t>‘</a:t>
                      </a:r>
                      <a:r>
                        <a:rPr lang="en-US" sz="1800" b="1" dirty="0" err="1">
                          <a:latin typeface="Courier" pitchFamily="2" charset="0"/>
                        </a:rPr>
                        <a:t>LineStyle</a:t>
                      </a:r>
                      <a:r>
                        <a:rPr lang="en-US" sz="1800" b="1" dirty="0">
                          <a:latin typeface="Courier" pitchFamily="2" charset="0"/>
                        </a:rPr>
                        <a:t>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Style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165275"/>
                  </a:ext>
                </a:extLst>
              </a:tr>
              <a:tr h="342721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" pitchFamily="2" charset="0"/>
                        </a:rPr>
                        <a:t>-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Solid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454822"/>
                  </a:ext>
                </a:extLst>
              </a:tr>
              <a:tr h="342721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" pitchFamily="2" charset="0"/>
                        </a:rPr>
                        <a:t>--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Dashed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244799"/>
                  </a:ext>
                </a:extLst>
              </a:tr>
              <a:tr h="342721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" pitchFamily="2" charset="0"/>
                        </a:rPr>
                        <a:t>: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Dotted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181348"/>
                  </a:ext>
                </a:extLst>
              </a:tr>
              <a:tr h="342721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" pitchFamily="2" charset="0"/>
                        </a:rPr>
                        <a:t>-.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Dash-dot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7991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3C2572-CF19-384C-BDB0-5D8C7F1FC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874962"/>
              </p:ext>
            </p:extLst>
          </p:nvPr>
        </p:nvGraphicFramePr>
        <p:xfrm>
          <a:off x="6316134" y="1261647"/>
          <a:ext cx="3614168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168">
                  <a:extLst>
                    <a:ext uri="{9D8B030D-6E8A-4147-A177-3AD203B41FA5}">
                      <a16:colId xmlns:a16="http://schemas.microsoft.com/office/drawing/2014/main" val="2716714409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444878408"/>
                    </a:ext>
                  </a:extLst>
                </a:gridCol>
              </a:tblGrid>
              <a:tr h="34272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" pitchFamily="2" charset="0"/>
                        </a:rPr>
                        <a:t>‘Marker’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Shape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910887"/>
                  </a:ext>
                </a:extLst>
              </a:tr>
              <a:tr h="34272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" pitchFamily="2" charset="0"/>
                        </a:rPr>
                        <a:t>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Circle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960119"/>
                  </a:ext>
                </a:extLst>
              </a:tr>
              <a:tr h="34272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" pitchFamily="2" charset="0"/>
                        </a:rPr>
                        <a:t>+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Plus sign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589720"/>
                  </a:ext>
                </a:extLst>
              </a:tr>
              <a:tr h="34272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" pitchFamily="2" charset="0"/>
                        </a:rPr>
                        <a:t>*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Asterisk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53165"/>
                  </a:ext>
                </a:extLst>
              </a:tr>
              <a:tr h="34272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" pitchFamily="2" charset="0"/>
                        </a:rPr>
                        <a:t>.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Point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996979"/>
                  </a:ext>
                </a:extLst>
              </a:tr>
              <a:tr h="34272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" pitchFamily="2" charset="0"/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Cross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797316"/>
                  </a:ext>
                </a:extLst>
              </a:tr>
              <a:tr h="34272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" pitchFamily="2" charset="0"/>
                        </a:rPr>
                        <a:t>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Square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62492"/>
                  </a:ext>
                </a:extLst>
              </a:tr>
              <a:tr h="34272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" pitchFamily="2" charset="0"/>
                        </a:rPr>
                        <a:t>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Diamond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90990"/>
                  </a:ext>
                </a:extLst>
              </a:tr>
              <a:tr h="34272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" pitchFamily="2" charset="0"/>
                        </a:rPr>
                        <a:t>^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Carrot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649"/>
                  </a:ext>
                </a:extLst>
              </a:tr>
              <a:tr h="34272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" pitchFamily="2" charset="0"/>
                        </a:rPr>
                        <a:t>v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V-shape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165275"/>
                  </a:ext>
                </a:extLst>
              </a:tr>
              <a:tr h="34272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" pitchFamily="2" charset="0"/>
                        </a:rPr>
                        <a:t>&gt;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Right triangle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454822"/>
                  </a:ext>
                </a:extLst>
              </a:tr>
              <a:tr h="34272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" pitchFamily="2" charset="0"/>
                        </a:rPr>
                        <a:t>&lt;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Left triangle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244799"/>
                  </a:ext>
                </a:extLst>
              </a:tr>
              <a:tr h="34272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" pitchFamily="2" charset="0"/>
                        </a:rPr>
                        <a:t>p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Pentagram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181348"/>
                  </a:ext>
                </a:extLst>
              </a:tr>
              <a:tr h="34272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" pitchFamily="2" charset="0"/>
                        </a:rPr>
                        <a:t>h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Hexagram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7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21282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teaching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_teaching" id="{1BE8E047-FA13-F543-B4E1-20EA85A67406}" vid="{E12ACB2C-7AA4-5248-BBB9-B5DCE8C0D0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master_teaching</Template>
  <TotalTime>1253</TotalTime>
  <Words>1911</Words>
  <Application>Microsoft Macintosh PowerPoint</Application>
  <PresentationFormat>Widescreen</PresentationFormat>
  <Paragraphs>325</Paragraphs>
  <Slides>41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Courier</vt:lpstr>
      <vt:lpstr>Wingdings</vt:lpstr>
      <vt:lpstr>master_teaching</vt:lpstr>
      <vt:lpstr>MATLAB for Scientists Lecture 5</vt:lpstr>
      <vt:lpstr>PowerPoint Presentation</vt:lpstr>
      <vt:lpstr>What makes a bad plot?</vt:lpstr>
      <vt:lpstr>What makes a bad plot?</vt:lpstr>
      <vt:lpstr>A good plot!!!</vt:lpstr>
      <vt:lpstr>PowerPoint Presentation</vt:lpstr>
      <vt:lpstr>PowerPoint Presentation</vt:lpstr>
      <vt:lpstr>PowerPoint Presentation</vt:lpstr>
      <vt:lpstr>PowerPoint Presentation</vt:lpstr>
      <vt:lpstr>Plotting: y as a function of x</vt:lpstr>
      <vt:lpstr>Setting line specifications: the 4 most commonly used</vt:lpstr>
      <vt:lpstr>Setting line specifications: multiple specs at once</vt:lpstr>
      <vt:lpstr>Only 1 ‘hold on’ is needed per figure</vt:lpstr>
      <vt:lpstr>PowerPoint Presentation</vt:lpstr>
      <vt:lpstr>Only need a square axis when the ranges of x and y are equal</vt:lpstr>
      <vt:lpstr>Only need a square axis when the ranges of x and y are equal</vt:lpstr>
      <vt:lpstr>PowerPoint Presentation</vt:lpstr>
      <vt:lpstr>Add set at the end of each figure</vt:lpstr>
      <vt:lpstr>PowerPoint Presentation</vt:lpstr>
      <vt:lpstr>Subplot example</vt:lpstr>
      <vt:lpstr>PowerPoint Presentation</vt:lpstr>
      <vt:lpstr>PowerPoint Presentation</vt:lpstr>
      <vt:lpstr>PowerPoint Presentation</vt:lpstr>
      <vt:lpstr>Reading in data files</vt:lpstr>
      <vt:lpstr>Accessing data in tables directly</vt:lpstr>
      <vt:lpstr>Accessing data in tables dynamically</vt:lpstr>
      <vt:lpstr>Converting multiple entries into a matrix with table2array</vt:lpstr>
      <vt:lpstr>Converting multiple entries into a matrix with table2array</vt:lpstr>
      <vt:lpstr>Converting multiple entries into a matrix with table2array</vt:lpstr>
      <vt:lpstr>Creating a new table</vt:lpstr>
      <vt:lpstr>Writing a table to a .csv file</vt:lpstr>
      <vt:lpstr>PowerPoint Presentation</vt:lpstr>
      <vt:lpstr>PowerPoint Presentation</vt:lpstr>
      <vt:lpstr>PowerPoint Presentation</vt:lpstr>
      <vt:lpstr>PowerPoint Presentation</vt:lpstr>
      <vt:lpstr>Creating a 1x1 cell array</vt:lpstr>
      <vt:lpstr>Creating a cell array with many elements</vt:lpstr>
      <vt:lpstr>Indexing into a cell</vt:lpstr>
      <vt:lpstr>Using cells with strcmp</vt:lpstr>
      <vt:lpstr>Using cells with strcmp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for Scientists Lecture 08</dc:title>
  <dc:creator>Allison Lopatkin</dc:creator>
  <cp:lastModifiedBy>Allison Lopatkin</cp:lastModifiedBy>
  <cp:revision>116</cp:revision>
  <dcterms:created xsi:type="dcterms:W3CDTF">2019-06-08T15:52:18Z</dcterms:created>
  <dcterms:modified xsi:type="dcterms:W3CDTF">2022-08-30T17:27:55Z</dcterms:modified>
</cp:coreProperties>
</file>