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2"/>
  </p:notesMasterIdLst>
  <p:sldIdLst>
    <p:sldId id="287" r:id="rId2"/>
    <p:sldId id="288" r:id="rId3"/>
    <p:sldId id="749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0E8"/>
    <a:srgbClr val="0432FF"/>
    <a:srgbClr val="FF00FF"/>
    <a:srgbClr val="FFFFC2"/>
    <a:srgbClr val="FF40FF"/>
    <a:srgbClr val="55F983"/>
    <a:srgbClr val="DB8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6"/>
    <p:restoredTop sz="94215"/>
  </p:normalViewPr>
  <p:slideViewPr>
    <p:cSldViewPr snapToGrid="0" snapToObjects="1">
      <p:cViewPr varScale="1">
        <p:scale>
          <a:sx n="71" d="100"/>
          <a:sy n="71" d="100"/>
        </p:scale>
        <p:origin x="9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14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46FB-1DF0-7044-9A9F-7DAB15E7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p-value reflects both the magnitude of the difference between the study groups</a:t>
            </a:r>
            <a:r>
              <a:rPr lang="en-US" altLang="en-US" sz="12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u="sng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12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sample size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0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E46FB-1DF0-7044-9A9F-7DAB15E719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291E8-A515-CD43-98F1-863ADE0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536" y="5096256"/>
            <a:ext cx="4962144" cy="10241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A22-6E94-C54B-8B02-E9DA4FAB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C078-AB91-624F-8CD8-277E5E23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A34-7D5C-0F4A-A0CF-D7BC3794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4BA2FF2-2E18-AF42-8654-3A5C5EEB3EDB}"/>
              </a:ext>
            </a:extLst>
          </p:cNvPr>
          <p:cNvSpPr/>
          <p:nvPr/>
        </p:nvSpPr>
        <p:spPr>
          <a:xfrm>
            <a:off x="-2406" y="0"/>
            <a:ext cx="9439014" cy="6120384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5B1C84-EE94-2142-9256-E8F164739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" y="1840992"/>
            <a:ext cx="8013192" cy="18143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4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481DE4-A448-4B4F-889D-A71CE870059E}"/>
              </a:ext>
            </a:extLst>
          </p:cNvPr>
          <p:cNvSpPr/>
          <p:nvPr/>
        </p:nvSpPr>
        <p:spPr>
          <a:xfrm>
            <a:off x="231648" y="228600"/>
            <a:ext cx="11728704" cy="640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985188-5227-9342-9EAF-B2CADCCD3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852290-6293-9A42-B29E-285C722C13FF}"/>
              </a:ext>
            </a:extLst>
          </p:cNvPr>
          <p:cNvCxnSpPr>
            <a:cxnSpLocks/>
          </p:cNvCxnSpPr>
          <p:nvPr/>
        </p:nvCxnSpPr>
        <p:spPr>
          <a:xfrm>
            <a:off x="4528456" y="2011681"/>
            <a:ext cx="0" cy="2795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A539C-B60F-0C47-9AF8-D02566BEE737}"/>
              </a:ext>
            </a:extLst>
          </p:cNvPr>
          <p:cNvSpPr txBox="1"/>
          <p:nvPr/>
        </p:nvSpPr>
        <p:spPr>
          <a:xfrm>
            <a:off x="1632994" y="3055463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598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34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111-EC6F-4543-B9BB-FC598A20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FDC-5269-CF4F-B3C7-F6EAE4D9E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E1A2-565F-EC4E-A3B8-DFE9C4CD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6B05-5403-7547-8681-1C6C38F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CB06-94BA-D441-8083-29AE337B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4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E2D7-1C38-D64A-A56D-223FB2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BD66-F382-F443-BD16-1AFF1AC1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8444-765D-0C46-9026-196D1F58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354A6-5771-754F-8677-ADC6BCCE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18D3-466D-8143-8E80-61E3BE3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381-5235-D745-9F35-39E72623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C2D-78B5-464E-8C5E-9B76521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7D45-7C48-EA40-A4CF-7F4E7CDC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21B5-55B4-E444-A4F3-86C2B75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6438-68E1-CC45-9649-D8A73B1C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9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2EEC2-BB93-7244-8A9D-220DA8CC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5013-2026-6244-8BBD-C6244F9A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C7F1A-2694-4D49-ACF7-729FC7FE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D2C-2E4E-214E-8C85-BC2EB489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9FE-4CE6-6E4C-B4B7-41EB7C5F2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7CAA-BC85-8A48-AE0E-D0E8F7348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1195-CD87-7444-8A44-4825D382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1F024-8B06-B345-8C0B-2C5A681B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69F87-0605-8540-85E1-8DAF5FB9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53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2F8E-4952-EA4C-A365-B5F4CB4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48E6-94E9-A94C-9DE2-C1558A3DC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AFA1-3EE5-B341-B06D-7E8958AE9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6321A-9629-9944-8512-B6678A7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73979-737B-6F49-8960-42BE986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1CC1-9F7E-B548-8504-0275BF1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6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02-480D-A944-A22D-EBA7E2CA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ECA4-8855-F640-B380-3740606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5054-FD00-9A4A-A345-2E2CAA89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474E-0BDE-3640-B96F-9556062F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6F81-9E83-964F-88BA-CFD379B8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98F4E-EF29-1E4F-95C1-815B7E70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A8B-93DF-E848-8850-5BB8DCC8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CD18-6A23-234B-8982-0C0EC8AF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4E7F-E57E-DF41-A6D9-25A2B9FB1FED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7D57-E35C-AC47-BFA4-8C8DD07C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AEF4-BA79-6F4A-9E07-345CF26F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2AAF-9F46-AD41-859D-53E83EA0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chemeClr val="tx1"/>
          </a:solidFill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157286"/>
            <a:ext cx="11744325" cy="55213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9AD94-F5D4-2140-A8EF-6C83681F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4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8572B3-9082-8D48-99E7-D97969ED4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3BAC83-E5B0-3C48-97BF-0B82723FBE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1CA5B7A-BC94-C345-8CCA-A34F25A4E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98A83-B90F-0F48-ACC6-6D7171DAF9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33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58CEFB-C5C3-6C49-B345-E8F8A7F03111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91DF9B8-7F17-CD43-A595-B2E2A23298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DC8CFC96-4D9F-624D-B02A-6C9656837970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FUNCTIONS</a:t>
            </a:r>
          </a:p>
        </p:txBody>
      </p:sp>
    </p:spTree>
    <p:extLst>
      <p:ext uri="{BB962C8B-B14F-4D97-AF65-F5344CB8AC3E}">
        <p14:creationId xmlns:p14="http://schemas.microsoft.com/office/powerpoint/2010/main" val="330962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MATLAB: GENERAL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32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FA6DCAA-C573-4D40-B567-F41920A1D57F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85A5AF-F88E-F94C-B4A5-B8AF1E4B5A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76911CA-1F33-4A44-A123-DF84D45F4D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46710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D59A-4D1A-8340-ABD1-18AB88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DF69-2DB6-ED49-A245-3DE699B6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DDF80-1F88-B842-A1E3-DF8008D0C1B9}"/>
              </a:ext>
            </a:extLst>
          </p:cNvPr>
          <p:cNvSpPr/>
          <p:nvPr/>
        </p:nvSpPr>
        <p:spPr>
          <a:xfrm>
            <a:off x="838201" y="0"/>
            <a:ext cx="11353800" cy="737192"/>
          </a:xfrm>
          <a:prstGeom prst="rect">
            <a:avLst/>
          </a:prstGeom>
          <a:solidFill>
            <a:srgbClr val="FFE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EC9929-1C8A-044E-BAB5-958DEE4522F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9752194-C5B1-E747-A987-C45E38183A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53183" y="86246"/>
            <a:ext cx="10436789" cy="564701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0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339634"/>
            <a:ext cx="8439360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A5EA7F-A4C6-C347-AB04-65D4316F6615}"/>
              </a:ext>
            </a:extLst>
          </p:cNvPr>
          <p:cNvSpPr/>
          <p:nvPr/>
        </p:nvSpPr>
        <p:spPr>
          <a:xfrm>
            <a:off x="-1" y="0"/>
            <a:ext cx="3135087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4842A0-5CAB-5848-8826-8B48E74246AD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20488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CONCEPTS SUMMARY</a:t>
            </a:r>
          </a:p>
        </p:txBody>
      </p:sp>
    </p:spTree>
    <p:extLst>
      <p:ext uri="{BB962C8B-B14F-4D97-AF65-F5344CB8AC3E}">
        <p14:creationId xmlns:p14="http://schemas.microsoft.com/office/powerpoint/2010/main" val="1831709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3ABF-13EE-A649-9793-85A526A3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6" y="339634"/>
            <a:ext cx="10034886" cy="6204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64299C-732A-754B-A77E-B35AD7C63D01}"/>
              </a:ext>
            </a:extLst>
          </p:cNvPr>
          <p:cNvSpPr/>
          <p:nvPr/>
        </p:nvSpPr>
        <p:spPr>
          <a:xfrm>
            <a:off x="-2406" y="0"/>
            <a:ext cx="1867782" cy="1450848"/>
          </a:xfrm>
          <a:custGeom>
            <a:avLst/>
            <a:gdLst>
              <a:gd name="connsiteX0" fmla="*/ 578223 w 753035"/>
              <a:gd name="connsiteY0" fmla="*/ 0 h 766482"/>
              <a:gd name="connsiteX1" fmla="*/ 0 w 753035"/>
              <a:gd name="connsiteY1" fmla="*/ 0 h 766482"/>
              <a:gd name="connsiteX2" fmla="*/ 0 w 753035"/>
              <a:gd name="connsiteY2" fmla="*/ 618565 h 766482"/>
              <a:gd name="connsiteX3" fmla="*/ 336176 w 753035"/>
              <a:gd name="connsiteY3" fmla="*/ 766482 h 766482"/>
              <a:gd name="connsiteX4" fmla="*/ 753035 w 753035"/>
              <a:gd name="connsiteY4" fmla="*/ 389965 h 766482"/>
              <a:gd name="connsiteX5" fmla="*/ 578223 w 753035"/>
              <a:gd name="connsiteY5" fmla="*/ 0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3035" h="766482">
                <a:moveTo>
                  <a:pt x="578223" y="0"/>
                </a:moveTo>
                <a:lnTo>
                  <a:pt x="0" y="0"/>
                </a:lnTo>
                <a:lnTo>
                  <a:pt x="0" y="618565"/>
                </a:lnTo>
                <a:lnTo>
                  <a:pt x="336176" y="766482"/>
                </a:lnTo>
                <a:lnTo>
                  <a:pt x="753035" y="389965"/>
                </a:lnTo>
                <a:lnTo>
                  <a:pt x="57822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900" b="1" dirty="0">
                <a:solidFill>
                  <a:schemeClr val="bg1"/>
                </a:solidFill>
              </a:rPr>
              <a:t>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40423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486A4-3E1E-334A-8DD9-F507926D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B2E1-7A5C-6C4E-8927-810523B88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F3CA-2850-2647-9799-070497B5B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B67A-9859-7244-B9C3-7732DDEAAE21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6178-AD18-C849-A8F5-EF21E081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2EEE-A74F-BA43-870C-B3E49A799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812F9-AB32-7F48-841F-60E7D6AD8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ocalhost:31515/static/help/matlab/ref/var.html#bum7s4o-1-A" TargetMode="External"/><Relationship Id="rId13" Type="http://schemas.openxmlformats.org/officeDocument/2006/relationships/hyperlink" Target="https://localhost:31515/static/help/matlab/ref/max.html#bubhhu5-1-A" TargetMode="External"/><Relationship Id="rId3" Type="http://schemas.openxmlformats.org/officeDocument/2006/relationships/hyperlink" Target="https://localhost:31515/static/help/matlab/ref/mean.html#bupom9u" TargetMode="External"/><Relationship Id="rId7" Type="http://schemas.openxmlformats.org/officeDocument/2006/relationships/hyperlink" Target="https://localhost:31515/static/help/matlab/ref/std.html#bune77u" TargetMode="External"/><Relationship Id="rId12" Type="http://schemas.openxmlformats.org/officeDocument/2006/relationships/hyperlink" Target="https://localhost:31515/static/help/matlab/ref/max.html#bubhhu5-1-M" TargetMode="External"/><Relationship Id="rId2" Type="http://schemas.openxmlformats.org/officeDocument/2006/relationships/hyperlink" Target="https://localhost:31515/static/help/matlab/ref/mean.html?overload=(matlab)/mean%20false&amp;snc=FVAKZX&amp;container=jshelpbrowser#bt5b82t-1-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ocalhost:31515/static/help/matlab/ref/std.html#bune5v2-1-A" TargetMode="External"/><Relationship Id="rId11" Type="http://schemas.openxmlformats.org/officeDocument/2006/relationships/hyperlink" Target="https://localhost:31515/static/help/matlab/ref/min.html?searchHighlight=min&amp;searchResultIndex=1#bua94lg-1-A" TargetMode="External"/><Relationship Id="rId5" Type="http://schemas.openxmlformats.org/officeDocument/2006/relationships/hyperlink" Target="https://localhost:31515/static/help/matlab/ref/mode.html?searchHighlight=mode&amp;searchResultIndex=1#btsadh7-1-A" TargetMode="External"/><Relationship Id="rId10" Type="http://schemas.openxmlformats.org/officeDocument/2006/relationships/hyperlink" Target="https://localhost:31515/static/help/matlab/ref/min.html?searchHighlight=min&amp;searchResultIndex=1#bua94lg-1-M" TargetMode="External"/><Relationship Id="rId4" Type="http://schemas.openxmlformats.org/officeDocument/2006/relationships/hyperlink" Target="https://localhost:31515/static/help/matlab/ref/median.html?searchHighlight=median&amp;searchResultIndex=1#btrh56u-1-A" TargetMode="External"/><Relationship Id="rId9" Type="http://schemas.openxmlformats.org/officeDocument/2006/relationships/hyperlink" Target="https://localhost:31515/static/help/matlab/ref/var.html#bundkwe-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1515/static/help/matlab/ref/mean.html#bupom9u" TargetMode="External"/><Relationship Id="rId2" Type="http://schemas.openxmlformats.org/officeDocument/2006/relationships/hyperlink" Target="https://localhost:31515/static/help/matlab/ref/mean.html?overload=(matlab)/mean%20false&amp;snc=FVAKZX&amp;container=jshelpbrowser#bt5b82t-1-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31515/static/help/matlab/ref/std.html#bune77u" TargetMode="External"/><Relationship Id="rId2" Type="http://schemas.openxmlformats.org/officeDocument/2006/relationships/hyperlink" Target="https://localhost:31515/static/help/matlab/ref/std.html#bune5v2-1-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D1E-A279-2C4C-AF62-3A0BB80E7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 for Scientists</a:t>
            </a:r>
            <a:br>
              <a:rPr lang="en-US" dirty="0"/>
            </a:br>
            <a:r>
              <a:rPr lang="en-US" dirty="0"/>
              <a:t>Lecture 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729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93F51-463D-A84F-B9C1-3F08F1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bars with the line plots: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9F339-33EB-A24C-883A-D083451C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73" y="2265535"/>
            <a:ext cx="3627015" cy="120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E3E5E1-1B09-174F-A633-A2C7B6BA1105}"/>
              </a:ext>
            </a:extLst>
          </p:cNvPr>
          <p:cNvSpPr txBox="1"/>
          <p:nvPr/>
        </p:nvSpPr>
        <p:spPr>
          <a:xfrm>
            <a:off x="796485" y="4511602"/>
            <a:ext cx="397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default, </a:t>
            </a:r>
            <a:r>
              <a:rPr lang="en-US" sz="2400" dirty="0" err="1">
                <a:latin typeface="Courier" pitchFamily="2" charset="0"/>
              </a:rPr>
              <a:t>errorbar</a:t>
            </a:r>
            <a:r>
              <a:rPr lang="en-US" sz="2400" dirty="0"/>
              <a:t> plots a line </a:t>
            </a:r>
            <a:r>
              <a:rPr lang="en-US" sz="2400" b="1" dirty="0"/>
              <a:t>and </a:t>
            </a:r>
            <a:r>
              <a:rPr lang="en-US" sz="2400" dirty="0"/>
              <a:t> the error bars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EB9603-D335-074E-A908-675EC6AB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172" y="1446005"/>
            <a:ext cx="4725027" cy="3543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49149-4070-8D47-8586-7B75C4DB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73" y="5540056"/>
            <a:ext cx="104521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C5E7CE-9456-FA41-9727-97CD68B52895}"/>
              </a:ext>
            </a:extLst>
          </p:cNvPr>
          <p:cNvSpPr txBox="1"/>
          <p:nvPr/>
        </p:nvSpPr>
        <p:spPr>
          <a:xfrm>
            <a:off x="796485" y="1047707"/>
            <a:ext cx="487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ATP assay standard curve:</a:t>
            </a:r>
          </a:p>
          <a:p>
            <a:r>
              <a:rPr lang="en-US" sz="2400" dirty="0"/>
              <a:t>ATP = Purified ATP concentrations</a:t>
            </a:r>
          </a:p>
          <a:p>
            <a:r>
              <a:rPr lang="en-US" sz="2400" dirty="0"/>
              <a:t>RLU = relative light units</a:t>
            </a:r>
          </a:p>
        </p:txBody>
      </p:sp>
    </p:spTree>
    <p:extLst>
      <p:ext uri="{BB962C8B-B14F-4D97-AF65-F5344CB8AC3E}">
        <p14:creationId xmlns:p14="http://schemas.microsoft.com/office/powerpoint/2010/main" val="24947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E6BA7-D190-2045-84FF-616A9CBB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8" y="5400907"/>
            <a:ext cx="10007600" cy="105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593F51-463D-A84F-B9C1-3F08F1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bars without the 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3E5E1-1B09-174F-A633-A2C7B6BA1105}"/>
              </a:ext>
            </a:extLst>
          </p:cNvPr>
          <p:cNvSpPr txBox="1"/>
          <p:nvPr/>
        </p:nvSpPr>
        <p:spPr>
          <a:xfrm>
            <a:off x="739351" y="2285106"/>
            <a:ext cx="5051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designation ‘.’ or ‘o’ as the first line spec to include bars without the line (leave out the word</a:t>
            </a:r>
            <a:r>
              <a:rPr lang="en-US" sz="2800" dirty="0">
                <a:solidFill>
                  <a:srgbClr val="9B20E8"/>
                </a:solidFill>
                <a:latin typeface="Courier" pitchFamily="2" charset="0"/>
              </a:rPr>
              <a:t> ‘marker’</a:t>
            </a:r>
            <a:r>
              <a:rPr lang="en-US" sz="2800" dirty="0"/>
              <a:t>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15DB37-8B7A-304A-89F8-502D109205BE}"/>
              </a:ext>
            </a:extLst>
          </p:cNvPr>
          <p:cNvSpPr/>
          <p:nvPr/>
        </p:nvSpPr>
        <p:spPr>
          <a:xfrm>
            <a:off x="4504764" y="5444798"/>
            <a:ext cx="1788460" cy="63201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2D5E9-F769-5644-8AFC-8F968E8D4CA7}"/>
              </a:ext>
            </a:extLst>
          </p:cNvPr>
          <p:cNvSpPr txBox="1"/>
          <p:nvPr/>
        </p:nvSpPr>
        <p:spPr>
          <a:xfrm>
            <a:off x="854273" y="38701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223D0-FC7F-BE46-8848-E12E54D26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702" y="1441903"/>
            <a:ext cx="4730497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2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93F51-463D-A84F-B9C1-3F08F1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bars on a bar graph: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errorbar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3E5E1-1B09-174F-A633-A2C7B6BA1105}"/>
              </a:ext>
            </a:extLst>
          </p:cNvPr>
          <p:cNvSpPr txBox="1"/>
          <p:nvPr/>
        </p:nvSpPr>
        <p:spPr>
          <a:xfrm>
            <a:off x="273616" y="859680"/>
            <a:ext cx="11644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Specify an equally spaced x axis to plot a bar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" pitchFamily="2" charset="0"/>
              </a:rPr>
              <a:t>Bar</a:t>
            </a:r>
            <a:r>
              <a:rPr lang="en-US" sz="2800" dirty="0"/>
              <a:t> has different specification commands; see </a:t>
            </a:r>
            <a:r>
              <a:rPr lang="en-US" sz="2800" dirty="0">
                <a:latin typeface="Courier" pitchFamily="2" charset="0"/>
              </a:rPr>
              <a:t>doc 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89C2B-7532-4E46-8D0C-31A15C86A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37" b="62709"/>
          <a:stretch/>
        </p:blipFill>
        <p:spPr>
          <a:xfrm>
            <a:off x="0" y="3125180"/>
            <a:ext cx="7187888" cy="1306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C1A258-BAAF-E04A-9589-74AC044D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24" y="1746366"/>
            <a:ext cx="4730496" cy="3547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C5F8D-B0A5-E74A-B16A-FEE391B7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" y="5334120"/>
            <a:ext cx="1198372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16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D196-2911-A748-BD14-D4CCDF81E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0" y="0"/>
            <a:ext cx="904875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Vasopressin is an anti-diuretic hormone. lec6_GrpEx1_Vasopressin.csv contains </a:t>
            </a:r>
            <a:r>
              <a:rPr lang="en-US" sz="2400" i="1" dirty="0"/>
              <a:t>in vitro </a:t>
            </a:r>
            <a:r>
              <a:rPr lang="en-US" sz="2400" dirty="0"/>
              <a:t>data for initial testing efficacy using kidney cells. The ‘Treatment’ column indicates whether each cell was exposed to the drug (enhanced), or not (control). The ‘Percent’ column contains the % water retention for each cell. </a:t>
            </a:r>
          </a:p>
          <a:p>
            <a:pPr marL="0" indent="0">
              <a:buNone/>
            </a:pPr>
            <a:r>
              <a:rPr lang="en-US" sz="2400" dirty="0"/>
              <a:t>Calculate the mean and </a:t>
            </a:r>
            <a:r>
              <a:rPr lang="en-US" sz="2400" b="1" dirty="0">
                <a:solidFill>
                  <a:srgbClr val="FF0000"/>
                </a:solidFill>
              </a:rPr>
              <a:t>standard error </a:t>
            </a:r>
            <a:r>
              <a:rPr lang="en-US" sz="2400" dirty="0"/>
              <a:t>(std/sqrt(n), where n is the # of samples), and plot this on a bar graph that looks like the following (error bars represent the </a:t>
            </a:r>
            <a:r>
              <a:rPr lang="en-US" sz="2400" u="sng" dirty="0"/>
              <a:t>standard error</a:t>
            </a:r>
            <a:r>
              <a:rPr lang="en-US" sz="2400" dirty="0"/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C1C66-255A-8E43-845E-C1888592B6BD}"/>
              </a:ext>
            </a:extLst>
          </p:cNvPr>
          <p:cNvSpPr txBox="1"/>
          <p:nvPr/>
        </p:nvSpPr>
        <p:spPr>
          <a:xfrm>
            <a:off x="0" y="2952358"/>
            <a:ext cx="314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lecture6_grpEx1.m Practice with descriptive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4A20-D806-3546-A867-7F88FD31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241" y="3241343"/>
            <a:ext cx="4530517" cy="33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0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F2D0-F135-784E-80C3-D9E42A3010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Hypothesis testing for comparing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0D3B-BF00-C44B-89D1-80F73A6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7850"/>
            <a:ext cx="12192000" cy="501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testing 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is t</a:t>
            </a:r>
            <a:r>
              <a:rPr lang="en-US" altLang="en-US" sz="3500" dirty="0">
                <a:latin typeface="Arial" panose="020B0604020202020204" pitchFamily="34" charset="0"/>
                <a:cs typeface="Arial" panose="020B0604020202020204" pitchFamily="34" charset="0"/>
              </a:rPr>
              <a:t>he process of deciding whether the findings of an investigation reflect chance or real effects at a pre-determined significance level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(Null hypothesis):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US" altLang="en-US" sz="32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association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between the variable(s) and outcome(s) of interest (</a:t>
            </a:r>
            <a:r>
              <a:rPr lang="en-US" altLang="en-US" sz="32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200" baseline="-25000" dirty="0"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32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200" baseline="-25000" dirty="0">
                <a:latin typeface="Symbol" pitchFamily="2" charset="2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(Alternative hypothesis):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altLang="en-US" sz="32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 association between the variable(s) and outcome(s) of interest (</a:t>
            </a:r>
            <a:r>
              <a:rPr lang="en-US" altLang="en-US" sz="32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200" baseline="-25000" dirty="0"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=/=, &gt;, or &lt;</a:t>
            </a:r>
            <a:r>
              <a:rPr lang="en-US" altLang="en-US" sz="32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200" baseline="-25000" dirty="0">
                <a:latin typeface="Symbol" pitchFamily="2" charset="2"/>
                <a:cs typeface="Arial" panose="020B0604020202020204" pitchFamily="34" charset="0"/>
              </a:rPr>
              <a:t>0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FF826-20BA-0A49-B3E5-751852A22674}"/>
              </a:ext>
            </a:extLst>
          </p:cNvPr>
          <p:cNvSpPr txBox="1"/>
          <p:nvPr/>
        </p:nvSpPr>
        <p:spPr>
          <a:xfrm>
            <a:off x="1491233" y="987788"/>
            <a:ext cx="99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Does Vasopressin significantly increase water retention?</a:t>
            </a:r>
          </a:p>
        </p:txBody>
      </p:sp>
    </p:spTree>
    <p:extLst>
      <p:ext uri="{BB962C8B-B14F-4D97-AF65-F5344CB8AC3E}">
        <p14:creationId xmlns:p14="http://schemas.microsoft.com/office/powerpoint/2010/main" val="5471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3B85E6-C206-5946-B6BA-7676F07244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Hypothesis testing for comparing means of normal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BD6ACB-6FEF-1744-A3D2-0A18986DD2E9}"/>
              </a:ext>
            </a:extLst>
          </p:cNvPr>
          <p:cNvGraphicFramePr>
            <a:graphicFrameLocks noGrp="1"/>
          </p:cNvGraphicFramePr>
          <p:nvPr/>
        </p:nvGraphicFramePr>
        <p:xfrm>
          <a:off x="876301" y="1486976"/>
          <a:ext cx="10858500" cy="4915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5897">
                  <a:extLst>
                    <a:ext uri="{9D8B030D-6E8A-4147-A177-3AD203B41FA5}">
                      <a16:colId xmlns:a16="http://schemas.microsoft.com/office/drawing/2014/main" val="2666231359"/>
                    </a:ext>
                  </a:extLst>
                </a:gridCol>
                <a:gridCol w="781732">
                  <a:extLst>
                    <a:ext uri="{9D8B030D-6E8A-4147-A177-3AD203B41FA5}">
                      <a16:colId xmlns:a16="http://schemas.microsoft.com/office/drawing/2014/main" val="2124886305"/>
                    </a:ext>
                  </a:extLst>
                </a:gridCol>
                <a:gridCol w="1758896">
                  <a:extLst>
                    <a:ext uri="{9D8B030D-6E8A-4147-A177-3AD203B41FA5}">
                      <a16:colId xmlns:a16="http://schemas.microsoft.com/office/drawing/2014/main" val="3739726318"/>
                    </a:ext>
                  </a:extLst>
                </a:gridCol>
                <a:gridCol w="7091975">
                  <a:extLst>
                    <a:ext uri="{9D8B030D-6E8A-4147-A177-3AD203B41FA5}">
                      <a16:colId xmlns:a16="http://schemas.microsoft.com/office/drawing/2014/main" val="4288823616"/>
                    </a:ext>
                  </a:extLst>
                </a:gridCol>
              </a:tblGrid>
              <a:tr h="427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Type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Test statistic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87586"/>
                  </a:ext>
                </a:extLst>
              </a:tr>
              <a:tr h="656311">
                <a:tc>
                  <a:txBody>
                    <a:bodyPr/>
                    <a:lstStyle/>
                    <a:p>
                      <a:r>
                        <a:rPr lang="en-US" b="1" dirty="0"/>
                        <a:t>z-test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 of a data set against a fixed/known mean when the standard deviation of the population is known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72156"/>
                  </a:ext>
                </a:extLst>
              </a:tr>
              <a:tr h="617924">
                <a:tc rowSpan="3">
                  <a:txBody>
                    <a:bodyPr/>
                    <a:lstStyle/>
                    <a:p>
                      <a:r>
                        <a:rPr lang="en-US" b="1" dirty="0"/>
                        <a:t>t-test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mean of a data set against a fixed or known mean when the standard deviation of the population is unknown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92940"/>
                  </a:ext>
                </a:extLst>
              </a:tr>
              <a:tr h="418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Paired-sample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means of multiple measurements within the same data set, i.e., before/after treatment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12363"/>
                  </a:ext>
                </a:extLst>
              </a:tr>
              <a:tr h="418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means of two independent data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21030"/>
                  </a:ext>
                </a:extLst>
              </a:tr>
              <a:tr h="418655">
                <a:tc rowSpan="3">
                  <a:txBody>
                    <a:bodyPr/>
                    <a:lstStyle/>
                    <a:p>
                      <a:r>
                        <a:rPr lang="en-US" b="1" dirty="0"/>
                        <a:t>ANOVA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means from 3 or more data sets, testing only one condition (i.e., 1 exercise time for 5 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10332"/>
                  </a:ext>
                </a:extLst>
              </a:tr>
              <a:tr h="418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means from 3 or more data sets, testing only one condition (i.e., 2 exercise times for 5 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623970"/>
                  </a:ext>
                </a:extLst>
              </a:tr>
              <a:tr h="4186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N-way*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means from 3 or more data sets, testing N (i.e., 3 or more) conditions (i.e., all 5 exercise times for 5 students)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182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7BFA72-8906-6E40-82F9-DF0365071553}"/>
              </a:ext>
            </a:extLst>
          </p:cNvPr>
          <p:cNvSpPr txBox="1"/>
          <p:nvPr/>
        </p:nvSpPr>
        <p:spPr>
          <a:xfrm>
            <a:off x="3543570" y="6402422"/>
            <a:ext cx="510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*we will only focus on one- and two-way ANOVA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38711-D8AB-7944-8175-AE582AC39A76}"/>
              </a:ext>
            </a:extLst>
          </p:cNvPr>
          <p:cNvSpPr txBox="1"/>
          <p:nvPr/>
        </p:nvSpPr>
        <p:spPr>
          <a:xfrm>
            <a:off x="1760707" y="748312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data =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33894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D944B-67E2-3642-A7C5-5484F8F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p-value and its limitations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89E87B-5D40-DB41-81E2-FBE2C71BF698}"/>
              </a:ext>
            </a:extLst>
          </p:cNvPr>
          <p:cNvSpPr txBox="1">
            <a:spLocks/>
          </p:cNvSpPr>
          <p:nvPr/>
        </p:nvSpPr>
        <p:spPr>
          <a:xfrm>
            <a:off x="361950" y="5965754"/>
            <a:ext cx="11468100" cy="89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b="1" dirty="0"/>
              <a:t>The size of the p-value does not necessarily indicate the importance of the results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2322-CB8F-2D47-872F-651EAC34FCC6}"/>
              </a:ext>
            </a:extLst>
          </p:cNvPr>
          <p:cNvSpPr txBox="1"/>
          <p:nvPr/>
        </p:nvSpPr>
        <p:spPr>
          <a:xfrm>
            <a:off x="2630949" y="4479299"/>
            <a:ext cx="559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 &lt; </a:t>
            </a:r>
            <a:r>
              <a:rPr lang="en-US" sz="3200" dirty="0">
                <a:solidFill>
                  <a:srgbClr val="FF00FF"/>
                </a:solidFill>
                <a:latin typeface="Symbol" pitchFamily="2" charset="2"/>
              </a:rPr>
              <a:t>a</a:t>
            </a:r>
            <a:r>
              <a:rPr lang="en-US" sz="32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  <a:sym typeface="Wingdings" pitchFamily="2" charset="2"/>
              </a:rPr>
              <a:t> reject null hypothesis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001EF-CCB1-8A42-898A-ED29DEEA7428}"/>
              </a:ext>
            </a:extLst>
          </p:cNvPr>
          <p:cNvSpPr txBox="1"/>
          <p:nvPr/>
        </p:nvSpPr>
        <p:spPr>
          <a:xfrm>
            <a:off x="2630949" y="5059194"/>
            <a:ext cx="6930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FF"/>
                </a:solidFill>
              </a:rPr>
              <a:t>p &gt;= </a:t>
            </a:r>
            <a:r>
              <a:rPr lang="en-US" sz="3200" dirty="0">
                <a:solidFill>
                  <a:srgbClr val="FF00FF"/>
                </a:solidFill>
                <a:latin typeface="Symbol" pitchFamily="2" charset="2"/>
              </a:rPr>
              <a:t>a</a:t>
            </a:r>
            <a:r>
              <a:rPr lang="en-US" sz="3200" dirty="0">
                <a:solidFill>
                  <a:srgbClr val="FF00FF"/>
                </a:solidFill>
              </a:rPr>
              <a:t> </a:t>
            </a:r>
            <a:r>
              <a:rPr lang="en-US" sz="3200" dirty="0">
                <a:solidFill>
                  <a:srgbClr val="FF00FF"/>
                </a:solidFill>
                <a:sym typeface="Wingdings" pitchFamily="2" charset="2"/>
              </a:rPr>
              <a:t> fail to reject null hypothesis</a:t>
            </a:r>
            <a:endParaRPr lang="en-US" sz="3200" dirty="0">
              <a:solidFill>
                <a:srgbClr val="FF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96C38-00A3-504A-9631-20A9D5E6AC42}"/>
              </a:ext>
            </a:extLst>
          </p:cNvPr>
          <p:cNvSpPr txBox="1"/>
          <p:nvPr/>
        </p:nvSpPr>
        <p:spPr>
          <a:xfrm>
            <a:off x="207597" y="892246"/>
            <a:ext cx="116224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specifies the</a:t>
            </a:r>
            <a:r>
              <a:rPr lang="en-US" sz="3200" dirty="0"/>
              <a:t> significance level of a hypothesis test. Typically </a:t>
            </a:r>
            <a:r>
              <a:rPr lang="en-US" sz="3200" b="1" dirty="0">
                <a:latin typeface="Symbol" pitchFamily="2" charset="2"/>
                <a:cs typeface="Arial" panose="020B0604020202020204" pitchFamily="34" charset="0"/>
              </a:rPr>
              <a:t>a =</a:t>
            </a:r>
            <a:r>
              <a:rPr lang="en-US" sz="3200" dirty="0"/>
              <a:t>0.05 (e.g., 5% chance that our findings occurred due to chance). If we use a smaller </a:t>
            </a:r>
            <a:r>
              <a:rPr lang="en-US" sz="3200" dirty="0">
                <a:latin typeface="Symbol" pitchFamily="2" charset="2"/>
              </a:rPr>
              <a:t>a -&gt; </a:t>
            </a:r>
            <a:r>
              <a:rPr lang="en-US" sz="3200" dirty="0"/>
              <a:t>more stringent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the outcome of our hypothesis test.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Comparing </a:t>
            </a:r>
            <a:r>
              <a:rPr lang="en-US" sz="3200" dirty="0">
                <a:latin typeface="Symbol" pitchFamily="2" charset="2"/>
              </a:rPr>
              <a:t>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p leads to one of two conclusions:</a:t>
            </a:r>
          </a:p>
        </p:txBody>
      </p:sp>
    </p:spTree>
    <p:extLst>
      <p:ext uri="{BB962C8B-B14F-4D97-AF65-F5344CB8AC3E}">
        <p14:creationId xmlns:p14="http://schemas.microsoft.com/office/powerpoint/2010/main" val="40767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987FE01-A189-F646-9F8B-D797AD1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Directionality of hypothesis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049F-97F4-6245-A71B-3841D5275A83}"/>
              </a:ext>
            </a:extLst>
          </p:cNvPr>
          <p:cNvSpPr/>
          <p:nvPr/>
        </p:nvSpPr>
        <p:spPr>
          <a:xfrm>
            <a:off x="192998" y="952185"/>
            <a:ext cx="7525062" cy="22240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chemeClr val="tx1"/>
                </a:solidFill>
              </a:rPr>
              <a:t>One-tailed hypothesis test: </a:t>
            </a:r>
            <a:r>
              <a:rPr lang="en-US" sz="3200" dirty="0">
                <a:solidFill>
                  <a:schemeClr val="tx1"/>
                </a:solidFill>
              </a:rPr>
              <a:t>Tests for alternative means that are strictly greater than </a:t>
            </a:r>
            <a:r>
              <a:rPr lang="en-US" sz="3200" b="1" u="sng" dirty="0">
                <a:solidFill>
                  <a:schemeClr val="tx1"/>
                </a:solidFill>
              </a:rPr>
              <a:t>or</a:t>
            </a:r>
            <a:r>
              <a:rPr lang="en-US" sz="3200" dirty="0">
                <a:solidFill>
                  <a:schemeClr val="tx1"/>
                </a:solidFill>
              </a:rPr>
              <a:t> less than the null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FBDEB-F6B7-4E46-830F-4DD5C25B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920" y="1268886"/>
            <a:ext cx="2507080" cy="1880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DE09F-6259-4040-B229-D224A8969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514" y="1250914"/>
            <a:ext cx="2507080" cy="1880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D9908B-EA23-4E44-8434-D51C5B1E0255}"/>
                  </a:ext>
                </a:extLst>
              </p:cNvPr>
              <p:cNvSpPr/>
              <p:nvPr/>
            </p:nvSpPr>
            <p:spPr>
              <a:xfrm>
                <a:off x="7816973" y="2998912"/>
                <a:ext cx="21981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D9908B-EA23-4E44-8434-D51C5B1E0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73" y="2998912"/>
                <a:ext cx="2198107" cy="830997"/>
              </a:xfrm>
              <a:prstGeom prst="rect">
                <a:avLst/>
              </a:prstGeom>
              <a:blipFill>
                <a:blip r:embed="rId4"/>
                <a:stretch>
                  <a:fillRect l="-4023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3707A-EFDD-4441-8649-BC37121753B3}"/>
                  </a:ext>
                </a:extLst>
              </p:cNvPr>
              <p:cNvSpPr/>
              <p:nvPr/>
            </p:nvSpPr>
            <p:spPr>
              <a:xfrm>
                <a:off x="9966134" y="3014826"/>
                <a:ext cx="203132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3707A-EFDD-4441-8649-BC3712175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134" y="3014826"/>
                <a:ext cx="2031325" cy="830997"/>
              </a:xfrm>
              <a:prstGeom prst="rect">
                <a:avLst/>
              </a:prstGeom>
              <a:blipFill>
                <a:blip r:embed="rId5"/>
                <a:stretch>
                  <a:fillRect l="-4348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2CE6AA-DA3D-8F4C-9626-3ECB864A065E}"/>
              </a:ext>
            </a:extLst>
          </p:cNvPr>
          <p:cNvSpPr txBox="1"/>
          <p:nvPr/>
        </p:nvSpPr>
        <p:spPr>
          <a:xfrm>
            <a:off x="8104621" y="81930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CCC29-0A86-3342-B365-26117BB5991B}"/>
              </a:ext>
            </a:extLst>
          </p:cNvPr>
          <p:cNvSpPr txBox="1"/>
          <p:nvPr/>
        </p:nvSpPr>
        <p:spPr>
          <a:xfrm>
            <a:off x="10367630" y="816015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Right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2AA0D-9D84-7648-9588-190BBFCA0682}"/>
              </a:ext>
            </a:extLst>
          </p:cNvPr>
          <p:cNvSpPr/>
          <p:nvPr/>
        </p:nvSpPr>
        <p:spPr>
          <a:xfrm>
            <a:off x="181407" y="4052968"/>
            <a:ext cx="7525062" cy="2224085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i="1" dirty="0">
                <a:solidFill>
                  <a:schemeClr val="tx1"/>
                </a:solidFill>
              </a:rPr>
              <a:t>Two-tailed hypothesis test: </a:t>
            </a:r>
            <a:r>
              <a:rPr lang="en-US" sz="3200" dirty="0">
                <a:solidFill>
                  <a:schemeClr val="tx1"/>
                </a:solidFill>
              </a:rPr>
              <a:t>Tests for alternative means that are different than the null mean (regardless of whether it’s greater than or less)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B94FF-9029-A049-9386-31101D4B0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513" y="4236748"/>
            <a:ext cx="2502501" cy="1876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A502D7-F573-F54B-AFAA-8AF7881AA39D}"/>
                  </a:ext>
                </a:extLst>
              </p:cNvPr>
              <p:cNvSpPr/>
              <p:nvPr/>
            </p:nvSpPr>
            <p:spPr>
              <a:xfrm>
                <a:off x="7706469" y="5905815"/>
                <a:ext cx="166385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7A502D7-F573-F54B-AFAA-8AF7881AA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469" y="5905815"/>
                <a:ext cx="1663853" cy="830997"/>
              </a:xfrm>
              <a:prstGeom prst="rect">
                <a:avLst/>
              </a:prstGeom>
              <a:blipFill>
                <a:blip r:embed="rId7"/>
                <a:stretch>
                  <a:fillRect l="-530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3F50E91-38B6-714D-8179-412D1FC822E4}"/>
              </a:ext>
            </a:extLst>
          </p:cNvPr>
          <p:cNvSpPr txBox="1"/>
          <p:nvPr/>
        </p:nvSpPr>
        <p:spPr>
          <a:xfrm>
            <a:off x="8024472" y="3839431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2419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E11C-F57B-B546-BFE6-4AD1FCBCFF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Hypothesis testing for Vasopressin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FD9498B-35D0-1648-893B-5860057B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7682"/>
            <a:ext cx="1196038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	Vasopressin does not significantly increase the 	percent water retention in kidney cells (</a:t>
            </a:r>
            <a:r>
              <a:rPr lang="en-US" altLang="en-US" sz="36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600" baseline="-25000" dirty="0"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36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600" baseline="-25000" dirty="0">
                <a:latin typeface="Symbol" pitchFamily="2" charset="2"/>
                <a:cs typeface="Arial" panose="020B0604020202020204" pitchFamily="34" charset="0"/>
              </a:rPr>
              <a:t>0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	Vasopressin does significantly increase the percent 	water retention in kidney cells (</a:t>
            </a:r>
            <a:r>
              <a:rPr lang="en-US" altLang="en-US" sz="36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600" baseline="-25000" dirty="0">
                <a:latin typeface="Symbol" pitchFamily="2" charset="2"/>
                <a:cs typeface="Arial" panose="020B0604020202020204" pitchFamily="34" charset="0"/>
              </a:rPr>
              <a:t>A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en-US" sz="3600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altLang="en-US" sz="3600" baseline="-25000" dirty="0">
                <a:latin typeface="Symbol" pitchFamily="2" charset="2"/>
                <a:cs typeface="Arial" panose="020B0604020202020204" pitchFamily="34" charset="0"/>
              </a:rPr>
              <a:t>0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2730D-15F4-7D49-8D0F-9BCEB72994F4}"/>
              </a:ext>
            </a:extLst>
          </p:cNvPr>
          <p:cNvSpPr txBox="1"/>
          <p:nvPr/>
        </p:nvSpPr>
        <p:spPr>
          <a:xfrm>
            <a:off x="1491233" y="987788"/>
            <a:ext cx="99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Does Vasopressin significantly increase water retention?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57DF9-044A-D643-8A99-7C6E032E6A3F}"/>
              </a:ext>
            </a:extLst>
          </p:cNvPr>
          <p:cNvSpPr/>
          <p:nvPr/>
        </p:nvSpPr>
        <p:spPr>
          <a:xfrm>
            <a:off x="895350" y="2887682"/>
            <a:ext cx="10532642" cy="143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E2138-8703-7843-99DE-063E39B247A4}"/>
              </a:ext>
            </a:extLst>
          </p:cNvPr>
          <p:cNvSpPr/>
          <p:nvPr/>
        </p:nvSpPr>
        <p:spPr>
          <a:xfrm>
            <a:off x="895350" y="5205724"/>
            <a:ext cx="10532642" cy="143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3688C-7E3A-6940-BA92-C48D844CAF51}"/>
              </a:ext>
            </a:extLst>
          </p:cNvPr>
          <p:cNvSpPr txBox="1"/>
          <p:nvPr/>
        </p:nvSpPr>
        <p:spPr>
          <a:xfrm>
            <a:off x="1491233" y="1614569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one or two tailed?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C774F-293E-174A-BCF1-44C52AC82513}"/>
              </a:ext>
            </a:extLst>
          </p:cNvPr>
          <p:cNvSpPr/>
          <p:nvPr/>
        </p:nvSpPr>
        <p:spPr>
          <a:xfrm>
            <a:off x="6038850" y="1661763"/>
            <a:ext cx="2343150" cy="53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75E5-5873-6A4B-A7A1-F8855D0241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MATLAB functions for statistical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34E9A8-F074-3E44-A7FC-C7BC7AB79ED3}"/>
              </a:ext>
            </a:extLst>
          </p:cNvPr>
          <p:cNvGraphicFramePr>
            <a:graphicFrameLocks noGrp="1"/>
          </p:cNvGraphicFramePr>
          <p:nvPr/>
        </p:nvGraphicFramePr>
        <p:xfrm>
          <a:off x="1029856" y="2486839"/>
          <a:ext cx="1013228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837">
                  <a:extLst>
                    <a:ext uri="{9D8B030D-6E8A-4147-A177-3AD203B41FA5}">
                      <a16:colId xmlns:a16="http://schemas.microsoft.com/office/drawing/2014/main" val="4279646016"/>
                    </a:ext>
                  </a:extLst>
                </a:gridCol>
                <a:gridCol w="5775451">
                  <a:extLst>
                    <a:ext uri="{9D8B030D-6E8A-4147-A177-3AD203B41FA5}">
                      <a16:colId xmlns:a16="http://schemas.microsoft.com/office/drawing/2014/main" val="1719257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i="0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ztest</a:t>
                      </a:r>
                      <a:endParaRPr lang="en-US" sz="2400" b="1" dirty="0"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One-sample z-test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41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Courier" pitchFamily="2" charset="0"/>
                        </a:rPr>
                        <a:t>ttest</a:t>
                      </a:r>
                      <a:endParaRPr lang="en-US" sz="2400" b="1" dirty="0"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One-sample and paired-sample t-test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86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urier" pitchFamily="2" charset="0"/>
                        </a:rPr>
                        <a:t>ttest2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independent sample t-test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u="none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anova1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One-way ANOVA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u="none" kern="120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anova2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Two-way ANOVA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26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u="none" kern="120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multcompare</a:t>
                      </a:r>
                      <a:endParaRPr lang="en-US" sz="2400" b="1" i="0" u="none" kern="1200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 pair-wise output of an ANOVA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6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38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2209-63D7-8644-BFDC-6C645296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Descriptive statistics</a:t>
            </a:r>
          </a:p>
          <a:p>
            <a:r>
              <a:rPr lang="en-US" sz="2800" dirty="0"/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21370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D944B-67E2-3642-A7C5-5484F8F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z-test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3F7DC-E398-AF45-A7F5-D3A47EADB51E}"/>
              </a:ext>
            </a:extLst>
          </p:cNvPr>
          <p:cNvSpPr/>
          <p:nvPr/>
        </p:nvSpPr>
        <p:spPr>
          <a:xfrm>
            <a:off x="444744" y="2302363"/>
            <a:ext cx="5161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h =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x,m,sigma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p] =  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x,m,sigma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 ci] =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x,m,sigma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137FA-E7B6-384F-91C4-22C4C6919C19}"/>
              </a:ext>
            </a:extLst>
          </p:cNvPr>
          <p:cNvSpPr txBox="1"/>
          <p:nvPr/>
        </p:nvSpPr>
        <p:spPr>
          <a:xfrm>
            <a:off x="5996907" y="2318292"/>
            <a:ext cx="604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is vector data of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 is known population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sigma is known population std deviation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BC193-0524-2945-A255-A7EFFBCEEF24}"/>
              </a:ext>
            </a:extLst>
          </p:cNvPr>
          <p:cNvCxnSpPr>
            <a:cxnSpLocks/>
          </p:cNvCxnSpPr>
          <p:nvPr/>
        </p:nvCxnSpPr>
        <p:spPr>
          <a:xfrm rot="10800000">
            <a:off x="806292" y="3465941"/>
            <a:ext cx="373578" cy="25280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4CDBD2-6E39-8F48-8E85-2FD462D87B7D}"/>
              </a:ext>
            </a:extLst>
          </p:cNvPr>
          <p:cNvSpPr txBox="1"/>
          <p:nvPr/>
        </p:nvSpPr>
        <p:spPr>
          <a:xfrm>
            <a:off x="1179870" y="5784481"/>
            <a:ext cx="4721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 test decision</a:t>
            </a:r>
          </a:p>
          <a:p>
            <a:r>
              <a:rPr lang="en-US" sz="2400" dirty="0"/>
              <a:t>(1=reject null, 0=fail to reject null)</a:t>
            </a: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3FBA91C8-ABE0-4F42-9ED8-1632DA1ED1FD}"/>
              </a:ext>
            </a:extLst>
          </p:cNvPr>
          <p:cNvCxnSpPr>
            <a:cxnSpLocks/>
          </p:cNvCxnSpPr>
          <p:nvPr/>
        </p:nvCxnSpPr>
        <p:spPr>
          <a:xfrm rot="10800000">
            <a:off x="1570043" y="3465941"/>
            <a:ext cx="1361364" cy="149216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63E8C835-CC7A-3645-A0FC-150A7FA9EA53}"/>
              </a:ext>
            </a:extLst>
          </p:cNvPr>
          <p:cNvCxnSpPr>
            <a:cxnSpLocks/>
          </p:cNvCxnSpPr>
          <p:nvPr/>
        </p:nvCxnSpPr>
        <p:spPr>
          <a:xfrm rot="10800000">
            <a:off x="1145811" y="3474117"/>
            <a:ext cx="753057" cy="201279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CACE12-3DFA-9E42-85B2-DB5BE891D814}"/>
              </a:ext>
            </a:extLst>
          </p:cNvPr>
          <p:cNvSpPr txBox="1"/>
          <p:nvPr/>
        </p:nvSpPr>
        <p:spPr>
          <a:xfrm>
            <a:off x="2065256" y="5237630"/>
            <a:ext cx="40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 for test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7F622-15B5-6949-A494-06AD6938B5F1}"/>
              </a:ext>
            </a:extLst>
          </p:cNvPr>
          <p:cNvSpPr txBox="1"/>
          <p:nvPr/>
        </p:nvSpPr>
        <p:spPr>
          <a:xfrm>
            <a:off x="2970868" y="4773442"/>
            <a:ext cx="5450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Confidence interval for true mean of </a:t>
            </a:r>
            <a:r>
              <a:rPr lang="en-US" sz="2400" dirty="0">
                <a:latin typeface="Courier" pitchFamily="2" charset="0"/>
              </a:rPr>
              <a:t>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747E3A-0B80-7D49-B2B6-B4DC6AB469E6}"/>
              </a:ext>
            </a:extLst>
          </p:cNvPr>
          <p:cNvGraphicFramePr>
            <a:graphicFrameLocks noGrp="1"/>
          </p:cNvGraphicFramePr>
          <p:nvPr/>
        </p:nvGraphicFramePr>
        <p:xfrm>
          <a:off x="0" y="800101"/>
          <a:ext cx="1219200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271671535"/>
                    </a:ext>
                  </a:extLst>
                </a:gridCol>
                <a:gridCol w="10477500">
                  <a:extLst>
                    <a:ext uri="{9D8B030D-6E8A-4147-A177-3AD203B41FA5}">
                      <a16:colId xmlns:a16="http://schemas.microsoft.com/office/drawing/2014/main" val="4017512816"/>
                    </a:ext>
                  </a:extLst>
                </a:gridCol>
              </a:tblGrid>
              <a:tr h="656311">
                <a:tc>
                  <a:txBody>
                    <a:bodyPr/>
                    <a:lstStyle/>
                    <a:p>
                      <a:r>
                        <a:rPr lang="en-US" sz="2000" dirty="0"/>
                        <a:t>z-test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Compare the mean of a data set against a fixed/known mean when the standard deviation of the population is known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7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5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D944B-67E2-3642-A7C5-5484F8F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 (and t-) test MATLAB 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F5B80-55E6-2843-BE15-48C50EF7CD02}"/>
              </a:ext>
            </a:extLst>
          </p:cNvPr>
          <p:cNvSpPr/>
          <p:nvPr/>
        </p:nvSpPr>
        <p:spPr>
          <a:xfrm>
            <a:off x="736634" y="1985029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’alpha’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,num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BACF2-9F08-014C-87E1-023E861DCF12}"/>
              </a:ext>
            </a:extLst>
          </p:cNvPr>
          <p:cNvSpPr/>
          <p:nvPr/>
        </p:nvSpPr>
        <p:spPr>
          <a:xfrm>
            <a:off x="736634" y="2971437"/>
            <a:ext cx="5161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’tail’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’right</a:t>
            </a:r>
            <a:r>
              <a:rPr lang="en-US" sz="2400" dirty="0">
                <a:solidFill>
                  <a:srgbClr val="9B20E8"/>
                </a:solidFill>
                <a:latin typeface="Courier" pitchFamily="2" charset="0"/>
              </a:rPr>
              <a:t>’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’tail’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’left</a:t>
            </a:r>
            <a:r>
              <a:rPr lang="en-US" sz="2400" dirty="0">
                <a:solidFill>
                  <a:srgbClr val="9B20E8"/>
                </a:solidFill>
                <a:latin typeface="Courier" pitchFamily="2" charset="0"/>
              </a:rPr>
              <a:t>’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  <a:endParaRPr lang="en-US" sz="2400" dirty="0"/>
          </a:p>
          <a:p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’tail’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’both</a:t>
            </a:r>
            <a:r>
              <a:rPr lang="en-US" sz="2400" dirty="0">
                <a:solidFill>
                  <a:srgbClr val="9B20E8"/>
                </a:solidFill>
                <a:latin typeface="Courier" pitchFamily="2" charset="0"/>
              </a:rPr>
              <a:t>’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2B24B1-F88A-1145-8A40-83DD2F2782AA}"/>
              </a:ext>
            </a:extLst>
          </p:cNvPr>
          <p:cNvSpPr/>
          <p:nvPr/>
        </p:nvSpPr>
        <p:spPr>
          <a:xfrm>
            <a:off x="736634" y="4620309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ztest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x,m,s,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’alpha’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,num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,’tail’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,</a:t>
            </a:r>
            <a:r>
              <a:rPr lang="en-US" sz="2400" dirty="0" err="1">
                <a:solidFill>
                  <a:srgbClr val="9B20E8"/>
                </a:solidFill>
                <a:latin typeface="Courier" pitchFamily="2" charset="0"/>
              </a:rPr>
              <a:t>’right</a:t>
            </a:r>
            <a:r>
              <a:rPr lang="en-US" sz="2400" dirty="0">
                <a:solidFill>
                  <a:srgbClr val="9B20E8"/>
                </a:solidFill>
                <a:latin typeface="Courier" pitchFamily="2" charset="0"/>
              </a:rPr>
              <a:t>’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F74EB-C439-674A-8413-68E06158E0DA}"/>
              </a:ext>
            </a:extLst>
          </p:cNvPr>
          <p:cNvSpPr txBox="1"/>
          <p:nvPr/>
        </p:nvSpPr>
        <p:spPr>
          <a:xfrm>
            <a:off x="736634" y="1614209"/>
            <a:ext cx="5541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Specify the alpha value with num: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8BA7D-445C-BC4A-9161-5923F28A3941}"/>
              </a:ext>
            </a:extLst>
          </p:cNvPr>
          <p:cNvSpPr txBox="1"/>
          <p:nvPr/>
        </p:nvSpPr>
        <p:spPr>
          <a:xfrm>
            <a:off x="736634" y="2594039"/>
            <a:ext cx="352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Specify the direction: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8A030-8400-E340-B51D-6A63C75655CF}"/>
              </a:ext>
            </a:extLst>
          </p:cNvPr>
          <p:cNvSpPr txBox="1"/>
          <p:nvPr/>
        </p:nvSpPr>
        <p:spPr>
          <a:xfrm>
            <a:off x="736634" y="4247966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both together: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97549-0AAE-2645-85D1-540E987CD0D2}"/>
              </a:ext>
            </a:extLst>
          </p:cNvPr>
          <p:cNvSpPr txBox="1"/>
          <p:nvPr/>
        </p:nvSpPr>
        <p:spPr>
          <a:xfrm>
            <a:off x="736633" y="5648930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*Can be done with </a:t>
            </a:r>
            <a:r>
              <a:rPr lang="en-US" sz="2800" dirty="0" err="1">
                <a:latin typeface="Courier" pitchFamily="2" charset="0"/>
              </a:rPr>
              <a:t>ttest</a:t>
            </a:r>
            <a:r>
              <a:rPr lang="en-US" sz="2800" dirty="0"/>
              <a:t>, </a:t>
            </a:r>
            <a:r>
              <a:rPr lang="en-US" sz="2800" dirty="0">
                <a:latin typeface="Courier" pitchFamily="2" charset="0"/>
              </a:rPr>
              <a:t>ttest2</a:t>
            </a:r>
            <a:r>
              <a:rPr lang="en-US" sz="2800" dirty="0"/>
              <a:t>, or </a:t>
            </a:r>
            <a:r>
              <a:rPr lang="en-US" sz="2800" dirty="0" err="1">
                <a:latin typeface="Courier" pitchFamily="2" charset="0"/>
              </a:rPr>
              <a:t>ztest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2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D944B-67E2-3642-A7C5-5484F8F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t-test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83F7DC-E398-AF45-A7F5-D3A47EADB51E}"/>
              </a:ext>
            </a:extLst>
          </p:cNvPr>
          <p:cNvSpPr/>
          <p:nvPr/>
        </p:nvSpPr>
        <p:spPr>
          <a:xfrm>
            <a:off x="647700" y="2357936"/>
            <a:ext cx="5161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h =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p] =  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 ci stats] =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x,m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F29A5-2F59-0347-9673-33F991886651}"/>
              </a:ext>
            </a:extLst>
          </p:cNvPr>
          <p:cNvSpPr txBox="1"/>
          <p:nvPr/>
        </p:nvSpPr>
        <p:spPr>
          <a:xfrm>
            <a:off x="590631" y="1952663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One sample t-test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1FA9C-A8B3-B941-90A1-0B66B68A8262}"/>
              </a:ext>
            </a:extLst>
          </p:cNvPr>
          <p:cNvSpPr/>
          <p:nvPr/>
        </p:nvSpPr>
        <p:spPr>
          <a:xfrm>
            <a:off x="647700" y="3963538"/>
            <a:ext cx="51619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h =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x,y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p] =  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x,y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 ci stats] =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ttest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x,y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27836-6BFA-6A43-9FB7-50E55FA5D725}"/>
              </a:ext>
            </a:extLst>
          </p:cNvPr>
          <p:cNvSpPr txBox="1"/>
          <p:nvPr/>
        </p:nvSpPr>
        <p:spPr>
          <a:xfrm>
            <a:off x="590631" y="3558265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Paired t-test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2A75D-8A0D-8544-AC6D-07FCE5377011}"/>
              </a:ext>
            </a:extLst>
          </p:cNvPr>
          <p:cNvSpPr/>
          <p:nvPr/>
        </p:nvSpPr>
        <p:spPr>
          <a:xfrm>
            <a:off x="647700" y="5437232"/>
            <a:ext cx="53463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h = ttest2(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x,y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p] =  ttest2(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x,y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[h p ci stats] = ttest2(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x,y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B1A9B-99A6-C143-972C-0AC546A023AA}"/>
              </a:ext>
            </a:extLst>
          </p:cNvPr>
          <p:cNvSpPr txBox="1"/>
          <p:nvPr/>
        </p:nvSpPr>
        <p:spPr>
          <a:xfrm>
            <a:off x="590631" y="5031959"/>
            <a:ext cx="33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Two sample t-test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137FA-E7B6-384F-91C4-22C4C6919C19}"/>
              </a:ext>
            </a:extLst>
          </p:cNvPr>
          <p:cNvSpPr txBox="1"/>
          <p:nvPr/>
        </p:nvSpPr>
        <p:spPr>
          <a:xfrm>
            <a:off x="7457414" y="2043130"/>
            <a:ext cx="4224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is data of interest, m is sample mean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F686C-73AC-2D43-A4BF-E7F80AB2A7BB}"/>
              </a:ext>
            </a:extLst>
          </p:cNvPr>
          <p:cNvSpPr txBox="1"/>
          <p:nvPr/>
        </p:nvSpPr>
        <p:spPr>
          <a:xfrm>
            <a:off x="7457414" y="3662339"/>
            <a:ext cx="374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and y are paired data of interest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08A1C-3AAC-5E45-A763-125A65B3D7FF}"/>
              </a:ext>
            </a:extLst>
          </p:cNvPr>
          <p:cNvSpPr txBox="1"/>
          <p:nvPr/>
        </p:nvSpPr>
        <p:spPr>
          <a:xfrm>
            <a:off x="7400345" y="5136033"/>
            <a:ext cx="4218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and y are two independent data sets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A28070-19DE-9047-9D21-3F7A2E2EA84E}"/>
              </a:ext>
            </a:extLst>
          </p:cNvPr>
          <p:cNvGraphicFramePr>
            <a:graphicFrameLocks noGrp="1"/>
          </p:cNvGraphicFramePr>
          <p:nvPr/>
        </p:nvGraphicFramePr>
        <p:xfrm>
          <a:off x="0" y="779183"/>
          <a:ext cx="12192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705">
                  <a:extLst>
                    <a:ext uri="{9D8B030D-6E8A-4147-A177-3AD203B41FA5}">
                      <a16:colId xmlns:a16="http://schemas.microsoft.com/office/drawing/2014/main" val="1056670421"/>
                    </a:ext>
                  </a:extLst>
                </a:gridCol>
                <a:gridCol w="10412295">
                  <a:extLst>
                    <a:ext uri="{9D8B030D-6E8A-4147-A177-3AD203B41FA5}">
                      <a16:colId xmlns:a16="http://schemas.microsoft.com/office/drawing/2014/main" val="1645056008"/>
                    </a:ext>
                  </a:extLst>
                </a:gridCol>
              </a:tblGrid>
              <a:tr h="222171">
                <a:tc>
                  <a:txBody>
                    <a:bodyPr/>
                    <a:lstStyle/>
                    <a:p>
                      <a:r>
                        <a:rPr lang="en-US" dirty="0"/>
                        <a:t>One-sample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mean of a data set against a known mean when the std of the population is unknown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6662"/>
                  </a:ext>
                </a:extLst>
              </a:tr>
              <a:tr h="150525">
                <a:tc>
                  <a:txBody>
                    <a:bodyPr/>
                    <a:lstStyle/>
                    <a:p>
                      <a:r>
                        <a:rPr lang="en-US" dirty="0"/>
                        <a:t>Paired-sample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means of 2 measurements within the same data set, i.e., before/after treatment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20123"/>
                  </a:ext>
                </a:extLst>
              </a:tr>
              <a:tr h="150525">
                <a:tc>
                  <a:txBody>
                    <a:bodyPr/>
                    <a:lstStyle/>
                    <a:p>
                      <a:r>
                        <a:rPr lang="en-US" dirty="0"/>
                        <a:t>Two-sample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means of two independent data sets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4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35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AE6B-1C7D-874E-B8D9-447C99A5C9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Practice with t-tests (lecture6_liveEx1.m)</a:t>
            </a:r>
          </a:p>
        </p:txBody>
      </p:sp>
      <p:pic>
        <p:nvPicPr>
          <p:cNvPr id="1030" name="Picture 6" descr="page254image5797120">
            <a:extLst>
              <a:ext uri="{FF2B5EF4-FFF2-40B4-BE49-F238E27FC236}">
                <a16:creationId xmlns:a16="http://schemas.microsoft.com/office/drawing/2014/main" id="{86432C71-BDFF-6F44-9548-7AD3650A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-317500"/>
            <a:ext cx="5842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2448BB-8711-0842-8184-794CBBA582A6}"/>
              </a:ext>
            </a:extLst>
          </p:cNvPr>
          <p:cNvSpPr/>
          <p:nvPr/>
        </p:nvSpPr>
        <p:spPr>
          <a:xfrm>
            <a:off x="384175" y="1808385"/>
            <a:ext cx="116621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 expression differences between cancerous glioblastoma (GBM) and oligodendroglioma (GBM-O) cells are used to identify disease biomarkers. The expression of neural marker SYT1 was measured in both cell types in the file lec6_LiveEx1_glio_subset.xlsx. The 1st column contains the cell type (C-GBM or C-GBMO), and 2nd column contains the gene expression levels. </a:t>
            </a:r>
            <a:r>
              <a:rPr lang="en-US" sz="2400" b="1" dirty="0"/>
              <a:t>Is under-expression of SYT1 in GBM-O cells a potential biomarker? </a:t>
            </a:r>
            <a:r>
              <a:rPr lang="en-US" sz="2400" dirty="0"/>
              <a:t>Use the correct t-test.</a:t>
            </a:r>
          </a:p>
          <a:p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What are the null and alternative hypotheses, and is it one or two-tailed? If one-tailed, which direction?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/>
              <a:t>Write a script in MATLAB to calculate the p-value. Do you reject the null? </a:t>
            </a:r>
          </a:p>
        </p:txBody>
      </p:sp>
    </p:spTree>
    <p:extLst>
      <p:ext uri="{BB962C8B-B14F-4D97-AF65-F5344CB8AC3E}">
        <p14:creationId xmlns:p14="http://schemas.microsoft.com/office/powerpoint/2010/main" val="238108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D944B-67E2-3642-A7C5-5484F8F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A0DAC-D179-D64E-A89C-618F7DEA2ECB}"/>
              </a:ext>
            </a:extLst>
          </p:cNvPr>
          <p:cNvSpPr/>
          <p:nvPr/>
        </p:nvSpPr>
        <p:spPr>
          <a:xfrm>
            <a:off x="544494" y="3399113"/>
            <a:ext cx="47933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p = anova1(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y,group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[p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tbl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] =  anova1(y)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[p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tbl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 stats] = anova1(y)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FCCA5-90A3-3942-9CC1-631BA472C759}"/>
              </a:ext>
            </a:extLst>
          </p:cNvPr>
          <p:cNvSpPr txBox="1"/>
          <p:nvPr/>
        </p:nvSpPr>
        <p:spPr>
          <a:xfrm>
            <a:off x="487425" y="2879540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One-way ANOVA*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E65EE-E26A-484E-BC28-EB5EB1155AEC}"/>
              </a:ext>
            </a:extLst>
          </p:cNvPr>
          <p:cNvSpPr txBox="1"/>
          <p:nvPr/>
        </p:nvSpPr>
        <p:spPr>
          <a:xfrm>
            <a:off x="134992" y="4716258"/>
            <a:ext cx="721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y</a:t>
            </a:r>
            <a:r>
              <a:rPr lang="en-US" sz="2400" dirty="0"/>
              <a:t> can either be a an m x n matrix or a column vector of m*n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y</a:t>
            </a:r>
            <a:r>
              <a:rPr lang="en-US" sz="2400" dirty="0"/>
              <a:t> is </a:t>
            </a:r>
            <a:r>
              <a:rPr lang="en-US" sz="2400" dirty="0" err="1"/>
              <a:t>mxn</a:t>
            </a:r>
            <a:r>
              <a:rPr lang="en-US" sz="2400" dirty="0"/>
              <a:t>, </a:t>
            </a:r>
            <a:r>
              <a:rPr lang="en-US" sz="2400" dirty="0">
                <a:latin typeface="Courier" pitchFamily="2" charset="0"/>
              </a:rPr>
              <a:t>group</a:t>
            </a:r>
            <a:r>
              <a:rPr lang="en-US" sz="2400" dirty="0"/>
              <a:t> = 1 x n cell array of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</a:t>
            </a:r>
            <a:r>
              <a:rPr lang="en-US" sz="2400" dirty="0">
                <a:latin typeface="Courier" pitchFamily="2" charset="0"/>
              </a:rPr>
              <a:t>y</a:t>
            </a:r>
            <a:r>
              <a:rPr lang="en-US" sz="2400" dirty="0"/>
              <a:t> is m*n x 1, </a:t>
            </a:r>
            <a:r>
              <a:rPr lang="en-US" sz="2400" dirty="0">
                <a:latin typeface="Courier" pitchFamily="2" charset="0"/>
              </a:rPr>
              <a:t>group</a:t>
            </a:r>
            <a:r>
              <a:rPr lang="en-US" sz="2400" dirty="0"/>
              <a:t> = m*n x 1 cell array where the group name is repeated for each category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4EA31-1504-FB42-8B16-8C20627C1106}"/>
              </a:ext>
            </a:extLst>
          </p:cNvPr>
          <p:cNvSpPr/>
          <p:nvPr/>
        </p:nvSpPr>
        <p:spPr>
          <a:xfrm>
            <a:off x="6292628" y="3395270"/>
            <a:ext cx="5899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p = anova2(y, reps)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[p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tbl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] =  anova1(y, reps)</a:t>
            </a:r>
          </a:p>
          <a:p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[p </a:t>
            </a:r>
            <a:r>
              <a:rPr lang="en-US" sz="2400" dirty="0" err="1">
                <a:solidFill>
                  <a:srgbClr val="404040"/>
                </a:solidFill>
                <a:latin typeface="Courier" pitchFamily="2" charset="0"/>
              </a:rPr>
              <a:t>tbl</a:t>
            </a:r>
            <a:r>
              <a:rPr lang="en-US" sz="2400" dirty="0">
                <a:solidFill>
                  <a:srgbClr val="404040"/>
                </a:solidFill>
                <a:latin typeface="Courier" pitchFamily="2" charset="0"/>
              </a:rPr>
              <a:t> stats] = anova1(y, reps)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F86D7-C124-A14C-A083-C588B3940587}"/>
              </a:ext>
            </a:extLst>
          </p:cNvPr>
          <p:cNvSpPr txBox="1"/>
          <p:nvPr/>
        </p:nvSpPr>
        <p:spPr>
          <a:xfrm>
            <a:off x="6235559" y="2875697"/>
            <a:ext cx="33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Two-way ANOVA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84F084-D410-944F-9727-6E6E0388F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209464"/>
              </p:ext>
            </p:extLst>
          </p:nvPr>
        </p:nvGraphicFramePr>
        <p:xfrm>
          <a:off x="5058" y="797769"/>
          <a:ext cx="1218694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442">
                  <a:extLst>
                    <a:ext uri="{9D8B030D-6E8A-4147-A177-3AD203B41FA5}">
                      <a16:colId xmlns:a16="http://schemas.microsoft.com/office/drawing/2014/main" val="1979145653"/>
                    </a:ext>
                  </a:extLst>
                </a:gridCol>
                <a:gridCol w="10858500">
                  <a:extLst>
                    <a:ext uri="{9D8B030D-6E8A-4147-A177-3AD203B41FA5}">
                      <a16:colId xmlns:a16="http://schemas.microsoft.com/office/drawing/2014/main" val="4231086000"/>
                    </a:ext>
                  </a:extLst>
                </a:gridCol>
              </a:tblGrid>
              <a:tr h="418655">
                <a:tc>
                  <a:txBody>
                    <a:bodyPr/>
                    <a:lstStyle/>
                    <a:p>
                      <a:r>
                        <a:rPr lang="en-US" dirty="0"/>
                        <a:t>One-way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the means from 3 or more data sets, testing only one condition (i.e., 1 exercise time for 5 students)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79210"/>
                  </a:ext>
                </a:extLst>
              </a:tr>
              <a:tr h="418655">
                <a:tc>
                  <a:txBody>
                    <a:bodyPr/>
                    <a:lstStyle/>
                    <a:p>
                      <a:r>
                        <a:rPr lang="en-US" dirty="0"/>
                        <a:t>Two-way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means from 3 or more data sets, testing &gt; one condition (i.e., 2 exercise times for 5 students)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83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A5F764-6EC8-EB44-A166-B5ED4F11FC20}"/>
              </a:ext>
            </a:extLst>
          </p:cNvPr>
          <p:cNvSpPr txBox="1"/>
          <p:nvPr/>
        </p:nvSpPr>
        <p:spPr>
          <a:xfrm>
            <a:off x="134991" y="2238337"/>
            <a:ext cx="11888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 tests whether at least one of the means is statistically diff. from the other groups; reports F statistic</a:t>
            </a:r>
          </a:p>
        </p:txBody>
      </p:sp>
    </p:spTree>
    <p:extLst>
      <p:ext uri="{BB962C8B-B14F-4D97-AF65-F5344CB8AC3E}">
        <p14:creationId xmlns:p14="http://schemas.microsoft.com/office/powerpoint/2010/main" val="375647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CD944B-67E2-3642-A7C5-5484F8F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multcompare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F1D24-BF9C-744B-AB73-2C9ADBAA335B}"/>
              </a:ext>
            </a:extLst>
          </p:cNvPr>
          <p:cNvSpPr txBox="1"/>
          <p:nvPr/>
        </p:nvSpPr>
        <p:spPr>
          <a:xfrm>
            <a:off x="197576" y="881989"/>
            <a:ext cx="117968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>
                <a:latin typeface="Courier" pitchFamily="2" charset="0"/>
              </a:rPr>
              <a:t>multcompare</a:t>
            </a:r>
            <a:r>
              <a:rPr lang="en-US" sz="2400" dirty="0"/>
              <a:t> function provides a way to determine which of the means is statistically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input variable </a:t>
            </a:r>
            <a:r>
              <a:rPr lang="en-US" sz="2400" dirty="0">
                <a:latin typeface="Courier" pitchFamily="2" charset="0"/>
              </a:rPr>
              <a:t>stats</a:t>
            </a:r>
            <a:r>
              <a:rPr lang="en-US" sz="2400" dirty="0"/>
              <a:t> comes directly from </a:t>
            </a:r>
            <a:r>
              <a:rPr lang="en-US" sz="2400" dirty="0">
                <a:latin typeface="Courier" pitchFamily="2" charset="0"/>
              </a:rPr>
              <a:t>anova1</a:t>
            </a:r>
            <a:r>
              <a:rPr lang="en-US" sz="2400" dirty="0"/>
              <a:t> or </a:t>
            </a:r>
            <a:r>
              <a:rPr lang="en-US" sz="2400" dirty="0">
                <a:latin typeface="Courier" pitchFamily="2" charset="0"/>
              </a:rPr>
              <a:t>anova2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AA749-7DF6-EC47-B7D8-04677CDB472C}"/>
              </a:ext>
            </a:extLst>
          </p:cNvPr>
          <p:cNvSpPr/>
          <p:nvPr/>
        </p:nvSpPr>
        <p:spPr>
          <a:xfrm>
            <a:off x="4500175" y="1954193"/>
            <a:ext cx="3191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c = </a:t>
            </a:r>
            <a:r>
              <a:rPr lang="en-US" dirty="0" err="1">
                <a:latin typeface="Courier" pitchFamily="2" charset="0"/>
              </a:rPr>
              <a:t>multcompare</a:t>
            </a:r>
            <a:r>
              <a:rPr lang="en-US" dirty="0">
                <a:latin typeface="Courier" pitchFamily="2" charset="0"/>
              </a:rPr>
              <a:t>(stats)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8106C-7D2A-854B-B66F-DDEAB75C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28" y="2405413"/>
            <a:ext cx="4723344" cy="3542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2FEAC5-C850-5344-8261-D2BD65453CEF}"/>
              </a:ext>
            </a:extLst>
          </p:cNvPr>
          <p:cNvSpPr txBox="1"/>
          <p:nvPr/>
        </p:nvSpPr>
        <p:spPr>
          <a:xfrm>
            <a:off x="1119021" y="5976011"/>
            <a:ext cx="8472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Overlapping horizontal bars = groups are not statistically different</a:t>
            </a:r>
          </a:p>
          <a:p>
            <a:r>
              <a:rPr lang="en-US" sz="2000" dirty="0"/>
              <a:t>Highlighting one bar in blue reveals those significantly different to it in red</a:t>
            </a:r>
          </a:p>
        </p:txBody>
      </p:sp>
    </p:spTree>
    <p:extLst>
      <p:ext uri="{BB962C8B-B14F-4D97-AF65-F5344CB8AC3E}">
        <p14:creationId xmlns:p14="http://schemas.microsoft.com/office/powerpoint/2010/main" val="49020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CE53D-57FF-104A-ACD9-DC0EF50E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8676"/>
            <a:ext cx="10710272" cy="51330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Researchers hypothesized that PLP1 expression levels were linked to certain mental health disorders. To test this, PLP1 levels were measured in a cohort of patients with bipolar disorder, schizophrenia, or no history of mental illness (control). What is the null hypothesis, and which groups are significantly different than one another?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H0: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/>
              <a:t> control PLP1 =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/>
              <a:t> schizophrenia patients =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/>
              <a:t> bipolar patients</a:t>
            </a:r>
          </a:p>
          <a:p>
            <a:pPr marL="0" indent="0">
              <a:buNone/>
            </a:pPr>
            <a:r>
              <a:rPr lang="en-US" dirty="0"/>
              <a:t>H0: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/>
              <a:t> control PLP1 =/=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/>
              <a:t> schizophrenia patients =/= </a:t>
            </a:r>
            <a:r>
              <a:rPr lang="en-US" dirty="0">
                <a:latin typeface="Symbol" pitchFamily="2" charset="2"/>
                <a:cs typeface="Arial" panose="020B0604020202020204" pitchFamily="34" charset="0"/>
              </a:rPr>
              <a:t>m</a:t>
            </a:r>
            <a:r>
              <a:rPr lang="en-US" dirty="0"/>
              <a:t> bipolar patients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46C1-5066-7944-9AAA-5F62C18169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3. One-way ANOVA (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1A529-5125-2848-B87F-33DBB1A7284C}"/>
              </a:ext>
            </a:extLst>
          </p:cNvPr>
          <p:cNvSpPr/>
          <p:nvPr/>
        </p:nvSpPr>
        <p:spPr>
          <a:xfrm>
            <a:off x="0" y="4385338"/>
            <a:ext cx="10611035" cy="2030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94C20-35D7-3346-A06D-65EB9511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272" y="0"/>
            <a:ext cx="148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46C1-5066-7944-9AAA-5F62C18169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3. One-way ANOVA (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72FF8-64A9-754A-A372-27349F7AC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403"/>
          <a:stretch/>
        </p:blipFill>
        <p:spPr>
          <a:xfrm>
            <a:off x="4419490" y="4207650"/>
            <a:ext cx="5699051" cy="1684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9219A-6A24-974A-B5D2-57856A3A1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272" y="0"/>
            <a:ext cx="1481728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E02789-7043-E74F-83FC-ECA7D4B3B5F4}"/>
              </a:ext>
            </a:extLst>
          </p:cNvPr>
          <p:cNvSpPr/>
          <p:nvPr/>
        </p:nvSpPr>
        <p:spPr>
          <a:xfrm>
            <a:off x="8554291" y="4762902"/>
            <a:ext cx="1041990" cy="5741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AEDFE3-9B4D-1D4D-86D8-0AFD03F8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3985" y="2621478"/>
            <a:ext cx="4881526" cy="3661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108EC9-1604-494A-B7BF-E1265899E2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33" r="86538" b="43585"/>
          <a:stretch/>
        </p:blipFill>
        <p:spPr>
          <a:xfrm>
            <a:off x="4419490" y="2902874"/>
            <a:ext cx="1086420" cy="1084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F751C4-F1DD-BF47-A8F8-5EEAE946D4D7}"/>
              </a:ext>
            </a:extLst>
          </p:cNvPr>
          <p:cNvSpPr txBox="1"/>
          <p:nvPr/>
        </p:nvSpPr>
        <p:spPr>
          <a:xfrm>
            <a:off x="28999" y="6169617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for </a:t>
            </a:r>
            <a:r>
              <a:rPr lang="en-US" dirty="0" err="1"/>
              <a:t>geneEx</a:t>
            </a:r>
            <a:r>
              <a:rPr lang="en-US" dirty="0"/>
              <a:t> oriented as a 1xN, group names is a 1xN cell, </a:t>
            </a:r>
          </a:p>
          <a:p>
            <a:r>
              <a:rPr lang="en-US" dirty="0"/>
              <a:t>If </a:t>
            </a:r>
            <a:r>
              <a:rPr lang="en-US" dirty="0" err="1"/>
              <a:t>geneEx</a:t>
            </a:r>
            <a:r>
              <a:rPr lang="en-US" dirty="0"/>
              <a:t> was oriented as an </a:t>
            </a:r>
            <a:r>
              <a:rPr lang="en-US" dirty="0" err="1"/>
              <a:t>nxm</a:t>
            </a:r>
            <a:r>
              <a:rPr lang="en-US" dirty="0"/>
              <a:t> matrix, group names would be a 1xm cell array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49BE2C-99F9-2B4D-B1CC-640D13456CE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287"/>
          <a:stretch/>
        </p:blipFill>
        <p:spPr>
          <a:xfrm>
            <a:off x="83384" y="1517740"/>
            <a:ext cx="9596281" cy="1246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673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46C1-5066-7944-9AAA-5F62C18169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3. One-way ANOVA (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9219A-6A24-974A-B5D2-57856A3A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272" y="0"/>
            <a:ext cx="148172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8D218-F57A-674D-A74A-1D1BF57B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097" y="1040625"/>
            <a:ext cx="7924800" cy="1841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048E61-BA6B-3541-BC4E-A254C4867246}"/>
              </a:ext>
            </a:extLst>
          </p:cNvPr>
          <p:cNvSpPr/>
          <p:nvPr/>
        </p:nvSpPr>
        <p:spPr>
          <a:xfrm>
            <a:off x="1565936" y="3049897"/>
            <a:ext cx="90463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Columns 1&amp;2: show the groups that are compared.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Column 4: The difference between the estimated group means.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Columns 3&amp;5: Lower and upper limits for 95% confidence intervals for the true mean difference.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Column 6: </a:t>
            </a:r>
            <a:r>
              <a:rPr lang="en-US" sz="2400" i="1" dirty="0">
                <a:solidFill>
                  <a:srgbClr val="404040"/>
                </a:solidFill>
                <a:latin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</a:rPr>
              <a:t>-value for a hypothesis test that the corresponding mean difference is equal to zero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2017A-1B7C-454F-84E0-7091BA8EB5BE}"/>
              </a:ext>
            </a:extLst>
          </p:cNvPr>
          <p:cNvSpPr txBox="1"/>
          <p:nvPr/>
        </p:nvSpPr>
        <p:spPr>
          <a:xfrm>
            <a:off x="2744228" y="5817375"/>
            <a:ext cx="6556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groups are significantly different?</a:t>
            </a:r>
          </a:p>
        </p:txBody>
      </p:sp>
    </p:spTree>
    <p:extLst>
      <p:ext uri="{BB962C8B-B14F-4D97-AF65-F5344CB8AC3E}">
        <p14:creationId xmlns:p14="http://schemas.microsoft.com/office/powerpoint/2010/main" val="60905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46C1-5066-7944-9AAA-5F62C181695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3. One-way ANOVA (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39219A-6A24-974A-B5D2-57856A3A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272" y="0"/>
            <a:ext cx="148172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83970B-1494-8F4F-A565-9A220AB3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7" y="2389469"/>
            <a:ext cx="3640011" cy="273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395FB-9FB8-1A49-AA18-33A643DC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494" y="2389469"/>
            <a:ext cx="3640010" cy="273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F132E1-F001-E24A-ABAC-88EC0709F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689" y="2389469"/>
            <a:ext cx="3640010" cy="27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F544-439A-7349-A64E-982E6F3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34DA-9F97-424A-838A-F04C36CC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6" y="1646740"/>
            <a:ext cx="11968006" cy="3770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58A03-A5A2-964B-991D-C2F900114A2A}"/>
              </a:ext>
            </a:extLst>
          </p:cNvPr>
          <p:cNvSpPr txBox="1"/>
          <p:nvPr/>
        </p:nvSpPr>
        <p:spPr>
          <a:xfrm>
            <a:off x="2319164" y="5960963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courseworks</a:t>
            </a:r>
            <a:r>
              <a:rPr lang="en-US" dirty="0"/>
              <a:t>: General resources folder </a:t>
            </a:r>
            <a:r>
              <a:rPr lang="en-US" dirty="0">
                <a:sym typeface="Wingdings" pitchFamily="2" charset="2"/>
              </a:rPr>
              <a:t> Guidelines for </a:t>
            </a:r>
            <a:r>
              <a:rPr lang="en-US" dirty="0" err="1">
                <a:sym typeface="Wingdings" pitchFamily="2" charset="2"/>
              </a:rPr>
              <a:t>graphics.pdf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2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4F5602-61AA-E949-BB1A-A7E21F67A5B7}"/>
              </a:ext>
            </a:extLst>
          </p:cNvPr>
          <p:cNvSpPr txBox="1">
            <a:spLocks/>
          </p:cNvSpPr>
          <p:nvPr/>
        </p:nvSpPr>
        <p:spPr>
          <a:xfrm>
            <a:off x="0" y="3013610"/>
            <a:ext cx="3938152" cy="1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lecture6_grpEx2.m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" pitchFamily="2" charset="0"/>
              </a:rPr>
              <a:t>anova1</a:t>
            </a:r>
            <a:r>
              <a:rPr lang="en-US" sz="2400" dirty="0"/>
              <a:t> and </a:t>
            </a:r>
            <a:r>
              <a:rPr lang="en-US" sz="2400" dirty="0" err="1">
                <a:latin typeface="Courier" pitchFamily="2" charset="0"/>
              </a:rPr>
              <a:t>multcompare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BE2091E-BD6F-444B-8627-75B93AA0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902" y="556197"/>
            <a:ext cx="8439360" cy="5453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/>
              <a:t>file lec6_GrpEx2</a:t>
            </a:r>
            <a:r>
              <a:rPr lang="en-US" dirty="0"/>
              <a:t>_carbon_emissions_borough.xls contains carbon emission data for several boroughs in England for 2005-2014. This is arranged with one borough per column, and each row as a year. We’d like to determine which of the boroughs has significantly higher pollution than others overall.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the table into MATLAB, and extract the values and variable names.</a:t>
            </a:r>
          </a:p>
          <a:p>
            <a:pPr marL="514350" indent="-514350">
              <a:buAutoNum type="arabicPeriod"/>
            </a:pPr>
            <a:r>
              <a:rPr lang="en-US" dirty="0"/>
              <a:t>Perform a one-way ANOVA on this data; the groups should be each borough.</a:t>
            </a:r>
          </a:p>
          <a:p>
            <a:pPr marL="514350" indent="-514350">
              <a:buAutoNum type="arabicPeriod"/>
            </a:pPr>
            <a:r>
              <a:rPr lang="en-US" dirty="0"/>
              <a:t>Run </a:t>
            </a:r>
            <a:r>
              <a:rPr lang="en-US" dirty="0" err="1">
                <a:latin typeface="Courier" pitchFamily="2" charset="0"/>
              </a:rPr>
              <a:t>multcompare</a:t>
            </a:r>
            <a:r>
              <a:rPr lang="en-US" dirty="0"/>
              <a:t> on the results; which borough(s) do not vary significantly from others?</a:t>
            </a:r>
          </a:p>
        </p:txBody>
      </p:sp>
    </p:spTree>
    <p:extLst>
      <p:ext uri="{BB962C8B-B14F-4D97-AF65-F5344CB8AC3E}">
        <p14:creationId xmlns:p14="http://schemas.microsoft.com/office/powerpoint/2010/main" val="31729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C93E85-FAB8-C241-93A5-12F41766C0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6F24-B98B-2844-A757-DD4FA8D1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06" y="1334237"/>
            <a:ext cx="7961555" cy="47661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Descriptive statistics: </a:t>
            </a:r>
            <a:r>
              <a:rPr lang="en-US" dirty="0"/>
              <a:t>Methods for organizing and summarizing data obtained from a population sample.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Measures of central tendency: </a:t>
            </a:r>
            <a:r>
              <a:rPr lang="en-US" dirty="0"/>
              <a:t>Describe the ”typical” behavior of a data 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Measures of variability: </a:t>
            </a:r>
            <a:r>
              <a:rPr lang="en-US" dirty="0"/>
              <a:t>Describe the “spread” or how far away the measurements are from the center of a data set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7ED53-7CA1-1440-8A39-26B5D9D41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7" r="10441"/>
          <a:stretch/>
        </p:blipFill>
        <p:spPr>
          <a:xfrm>
            <a:off x="8811186" y="1678285"/>
            <a:ext cx="2887412" cy="42717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149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542-E0F2-8C45-87B1-E2DB6823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B0CF81-5341-564A-A024-EA08FDB1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04" y="1809612"/>
            <a:ext cx="6108191" cy="45811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313C4A-D45E-1E4B-99EA-D0FCC8C3A5F7}"/>
              </a:ext>
            </a:extLst>
          </p:cNvPr>
          <p:cNvSpPr txBox="1"/>
          <p:nvPr/>
        </p:nvSpPr>
        <p:spPr>
          <a:xfrm>
            <a:off x="6001306" y="5891934"/>
            <a:ext cx="4058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Symbol" pitchFamily="2" charset="2"/>
              </a:rPr>
              <a:t>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50F73-0B39-E74E-B7F0-B2BADE2BA0D4}"/>
              </a:ext>
            </a:extLst>
          </p:cNvPr>
          <p:cNvSpPr txBox="1"/>
          <p:nvPr/>
        </p:nvSpPr>
        <p:spPr>
          <a:xfrm>
            <a:off x="6427571" y="5891934"/>
            <a:ext cx="84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  <a:latin typeface="Symbol" pitchFamily="2" charset="2"/>
              </a:rPr>
              <a:t>m+s</a:t>
            </a:r>
            <a:endParaRPr lang="en-US" sz="3000" dirty="0">
              <a:solidFill>
                <a:srgbClr val="FF0000"/>
              </a:solidFill>
              <a:latin typeface="Symbol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B25EE-1DAA-BD43-AEFB-377B3B7D5578}"/>
              </a:ext>
            </a:extLst>
          </p:cNvPr>
          <p:cNvSpPr txBox="1"/>
          <p:nvPr/>
        </p:nvSpPr>
        <p:spPr>
          <a:xfrm>
            <a:off x="7242403" y="5891934"/>
            <a:ext cx="1042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432FF"/>
                </a:solidFill>
                <a:latin typeface="Symbol" pitchFamily="2" charset="2"/>
              </a:rPr>
              <a:t>m+2s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1CE01-8FB2-9F4E-BB72-0775CFF6DB1D}"/>
              </a:ext>
            </a:extLst>
          </p:cNvPr>
          <p:cNvSpPr txBox="1"/>
          <p:nvPr/>
        </p:nvSpPr>
        <p:spPr>
          <a:xfrm>
            <a:off x="4226183" y="5891934"/>
            <a:ext cx="1042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432FF"/>
                </a:solidFill>
                <a:latin typeface="Symbol" pitchFamily="2" charset="2"/>
              </a:rPr>
              <a:t>m-2s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F4696-0535-4D48-B7D1-E1FAE5FF9394}"/>
              </a:ext>
            </a:extLst>
          </p:cNvPr>
          <p:cNvSpPr txBox="1"/>
          <p:nvPr/>
        </p:nvSpPr>
        <p:spPr>
          <a:xfrm>
            <a:off x="5168015" y="5891934"/>
            <a:ext cx="84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Symbol" pitchFamily="2" charset="2"/>
              </a:rPr>
              <a:t>m-s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91933-FE52-E844-A917-02DA6A4CD6BC}"/>
              </a:ext>
            </a:extLst>
          </p:cNvPr>
          <p:cNvSpPr txBox="1"/>
          <p:nvPr/>
        </p:nvSpPr>
        <p:spPr>
          <a:xfrm rot="16200000">
            <a:off x="2327386" y="3738289"/>
            <a:ext cx="1976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984DA-CBB7-E44C-8D4F-856B3B0F699A}"/>
              </a:ext>
            </a:extLst>
          </p:cNvPr>
          <p:cNvSpPr txBox="1"/>
          <p:nvPr/>
        </p:nvSpPr>
        <p:spPr>
          <a:xfrm>
            <a:off x="133119" y="827803"/>
            <a:ext cx="3810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Mean = </a:t>
            </a:r>
            <a:r>
              <a:rPr lang="en-US" sz="2800" dirty="0">
                <a:latin typeface="Symbol" pitchFamily="2" charset="2"/>
              </a:rPr>
              <a:t>m</a:t>
            </a:r>
          </a:p>
          <a:p>
            <a:r>
              <a:rPr lang="en-US" sz="2800" dirty="0"/>
              <a:t>Standard deviation = </a:t>
            </a:r>
            <a:r>
              <a:rPr lang="en-US" sz="2800" dirty="0">
                <a:latin typeface="Symbol" pitchFamily="2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380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1A68-9E82-C64C-B651-D4E582654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30E88-5991-024D-911C-A75E2A722F65}"/>
              </a:ext>
            </a:extLst>
          </p:cNvPr>
          <p:cNvGraphicFramePr>
            <a:graphicFrameLocks noGrp="1"/>
          </p:cNvGraphicFramePr>
          <p:nvPr/>
        </p:nvGraphicFramePr>
        <p:xfrm>
          <a:off x="580980" y="2022506"/>
          <a:ext cx="11030041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9969">
                  <a:extLst>
                    <a:ext uri="{9D8B030D-6E8A-4147-A177-3AD203B41FA5}">
                      <a16:colId xmlns:a16="http://schemas.microsoft.com/office/drawing/2014/main" val="2891642139"/>
                    </a:ext>
                  </a:extLst>
                </a:gridCol>
                <a:gridCol w="6880072">
                  <a:extLst>
                    <a:ext uri="{9D8B030D-6E8A-4147-A177-3AD203B41FA5}">
                      <a16:colId xmlns:a16="http://schemas.microsoft.com/office/drawing/2014/main" val="210658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latin typeface="Courier" pitchFamily="2" charset="0"/>
                        </a:rPr>
                        <a:t>mean(A,dim)</a:t>
                      </a:r>
                      <a:endParaRPr lang="en-US" b="1" dirty="0"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= mean(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elements 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along the first array dimension whose size does not equal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4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median(</a:t>
                      </a:r>
                      <a:r>
                        <a:rPr lang="en-US" b="1" dirty="0" err="1">
                          <a:latin typeface="Courier" pitchFamily="2" charset="0"/>
                        </a:rPr>
                        <a:t>A,dim</a:t>
                      </a:r>
                      <a:r>
                        <a:rPr lang="en-US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= median(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 median value 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94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mode(</a:t>
                      </a:r>
                      <a:r>
                        <a:rPr lang="en-US" b="1" dirty="0" err="1">
                          <a:latin typeface="Courier" pitchFamily="2" charset="0"/>
                        </a:rPr>
                        <a:t>A,dim</a:t>
                      </a:r>
                      <a:r>
                        <a:rPr lang="en-US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= mode(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 sample mode 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4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std</a:t>
                      </a:r>
                      <a:r>
                        <a:rPr lang="en-US" b="1" dirty="0">
                          <a:latin typeface="Courier" pitchFamily="2" charset="0"/>
                        </a:rPr>
                        <a:t>(A,[],dim)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standard deviation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elements 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along the first array dimension whose size does not equal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91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" pitchFamily="2" charset="0"/>
                        </a:rPr>
                        <a:t>var</a:t>
                      </a:r>
                      <a:r>
                        <a:rPr lang="en-US" b="1" dirty="0">
                          <a:latin typeface="Courier" pitchFamily="2" charset="0"/>
                        </a:rPr>
                        <a:t>(</a:t>
                      </a:r>
                      <a:r>
                        <a:rPr lang="en-US" b="1" dirty="0" err="1">
                          <a:latin typeface="Courier" pitchFamily="2" charset="0"/>
                        </a:rPr>
                        <a:t>A,dim</a:t>
                      </a:r>
                      <a:r>
                        <a:rPr lang="en-US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=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variance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elements 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along the first array dimension whose size does not equal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5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min(</a:t>
                      </a:r>
                      <a:r>
                        <a:rPr lang="en-US" b="1" dirty="0" err="1">
                          <a:latin typeface="Courier" pitchFamily="2" charset="0"/>
                        </a:rPr>
                        <a:t>A,dim</a:t>
                      </a:r>
                      <a:r>
                        <a:rPr lang="en-US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min(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 minimum elements of an array.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3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range(A)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Difference between min and max in a dataset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6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max(</a:t>
                      </a:r>
                      <a:r>
                        <a:rPr lang="en-US" b="1" dirty="0" err="1">
                          <a:latin typeface="Courier" pitchFamily="2" charset="0"/>
                        </a:rPr>
                        <a:t>A,dim</a:t>
                      </a:r>
                      <a:r>
                        <a:rPr lang="en-US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 max(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 maximum elements of an array.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99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93F51-463D-A84F-B9C1-3F08F1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and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A23CF-EA1F-7045-B2ED-39DC711E62A2}"/>
              </a:ext>
            </a:extLst>
          </p:cNvPr>
          <p:cNvGraphicFramePr>
            <a:graphicFrameLocks noGrp="1"/>
          </p:cNvGraphicFramePr>
          <p:nvPr/>
        </p:nvGraphicFramePr>
        <p:xfrm>
          <a:off x="1429436" y="1704662"/>
          <a:ext cx="9311003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830">
                  <a:extLst>
                    <a:ext uri="{9D8B030D-6E8A-4147-A177-3AD203B41FA5}">
                      <a16:colId xmlns:a16="http://schemas.microsoft.com/office/drawing/2014/main" val="4094303909"/>
                    </a:ext>
                  </a:extLst>
                </a:gridCol>
                <a:gridCol w="7033173">
                  <a:extLst>
                    <a:ext uri="{9D8B030D-6E8A-4147-A177-3AD203B41FA5}">
                      <a16:colId xmlns:a16="http://schemas.microsoft.com/office/drawing/2014/main" val="3477372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mean(</a:t>
                      </a:r>
                      <a:r>
                        <a:rPr lang="en-US" b="1" dirty="0" err="1">
                          <a:latin typeface="Courier" pitchFamily="2" charset="0"/>
                        </a:rPr>
                        <a:t>A,dim</a:t>
                      </a:r>
                      <a:r>
                        <a:rPr lang="en-US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= mean(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mean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elements 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along the first array dimension whose size does not equal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39942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0BDE97FE-E271-6B4D-A6D0-FC975A5007D8}"/>
              </a:ext>
            </a:extLst>
          </p:cNvPr>
          <p:cNvSpPr/>
          <p:nvPr/>
        </p:nvSpPr>
        <p:spPr>
          <a:xfrm flipH="1">
            <a:off x="2443662" y="2024702"/>
            <a:ext cx="225972" cy="776914"/>
          </a:xfrm>
          <a:custGeom>
            <a:avLst/>
            <a:gdLst>
              <a:gd name="connsiteX0" fmla="*/ 837739 w 837739"/>
              <a:gd name="connsiteY0" fmla="*/ 1069383 h 1069383"/>
              <a:gd name="connsiteX1" fmla="*/ 78322 w 837739"/>
              <a:gd name="connsiteY1" fmla="*/ 712922 h 1069383"/>
              <a:gd name="connsiteX2" fmla="*/ 62824 w 837739"/>
              <a:gd name="connsiteY2" fmla="*/ 0 h 106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739" h="1069383">
                <a:moveTo>
                  <a:pt x="837739" y="1069383"/>
                </a:moveTo>
                <a:cubicBezTo>
                  <a:pt x="522606" y="980267"/>
                  <a:pt x="207474" y="891152"/>
                  <a:pt x="78322" y="712922"/>
                </a:cubicBezTo>
                <a:cubicBezTo>
                  <a:pt x="-50830" y="534692"/>
                  <a:pt x="5997" y="267346"/>
                  <a:pt x="62824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08F53-2C20-F448-AA8C-B874DFACE354}"/>
              </a:ext>
            </a:extLst>
          </p:cNvPr>
          <p:cNvSpPr txBox="1"/>
          <p:nvPr/>
        </p:nvSpPr>
        <p:spPr>
          <a:xfrm>
            <a:off x="0" y="298295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Dim = 1 average of rows (one value per column in a matrix) </a:t>
            </a:r>
            <a:r>
              <a:rPr lang="en-US" sz="2400" dirty="0">
                <a:sym typeface="Wingdings" pitchFamily="2" charset="2"/>
              </a:rPr>
              <a:t> output = row vector</a:t>
            </a:r>
            <a:endParaRPr lang="en-US" sz="2400" dirty="0"/>
          </a:p>
          <a:p>
            <a:r>
              <a:rPr lang="en-US" sz="2400" dirty="0"/>
              <a:t>Dim = 2 average of cols (one value per row in a matrix) </a:t>
            </a:r>
            <a:r>
              <a:rPr lang="en-US" sz="2400" dirty="0">
                <a:sym typeface="Wingdings" pitchFamily="2" charset="2"/>
              </a:rPr>
              <a:t> output = column vector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AFD21-5DAE-6D49-B7BA-6A1ECD417B22}"/>
                  </a:ext>
                </a:extLst>
              </p:cNvPr>
              <p:cNvSpPr txBox="1"/>
              <p:nvPr/>
            </p:nvSpPr>
            <p:spPr>
              <a:xfrm>
                <a:off x="4124858" y="4201345"/>
                <a:ext cx="2186881" cy="1220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AFD21-5DAE-6D49-B7BA-6A1ECD41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58" y="4201345"/>
                <a:ext cx="2186881" cy="1220847"/>
              </a:xfrm>
              <a:prstGeom prst="rect">
                <a:avLst/>
              </a:prstGeom>
              <a:blipFill>
                <a:blip r:embed="rId4"/>
                <a:stretch>
                  <a:fillRect l="-2890" t="-1031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9A0072-A906-E345-BD72-B4F8A580E5DF}"/>
                  </a:ext>
                </a:extLst>
              </p:cNvPr>
              <p:cNvSpPr txBox="1"/>
              <p:nvPr/>
            </p:nvSpPr>
            <p:spPr>
              <a:xfrm>
                <a:off x="2118731" y="5798634"/>
                <a:ext cx="4241674" cy="52322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mean(A,1)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6.67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9A0072-A906-E345-BD72-B4F8A58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31" y="5798634"/>
                <a:ext cx="4241674" cy="523220"/>
              </a:xfrm>
              <a:prstGeom prst="rect">
                <a:avLst/>
              </a:prstGeom>
              <a:blipFill>
                <a:blip r:embed="rId5"/>
                <a:stretch>
                  <a:fillRect l="-2976" t="-9302" b="-2790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9689B-8363-C846-90DF-07D8B60A6EBD}"/>
                  </a:ext>
                </a:extLst>
              </p:cNvPr>
              <p:cNvSpPr txBox="1"/>
              <p:nvPr/>
            </p:nvSpPr>
            <p:spPr>
              <a:xfrm>
                <a:off x="6839060" y="4191467"/>
                <a:ext cx="3520066" cy="123174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mean(A,2)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9689B-8363-C846-90DF-07D8B60A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060" y="4191467"/>
                <a:ext cx="3520066" cy="1231747"/>
              </a:xfrm>
              <a:prstGeom prst="rect">
                <a:avLst/>
              </a:prstGeom>
              <a:blipFill>
                <a:blip r:embed="rId6"/>
                <a:stretch>
                  <a:fillRect l="-3584" b="-404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8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93F51-463D-A84F-B9C1-3F08F185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and descriptive statistics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A23CF-EA1F-7045-B2ED-39DC711E62A2}"/>
              </a:ext>
            </a:extLst>
          </p:cNvPr>
          <p:cNvGraphicFramePr>
            <a:graphicFrameLocks noGrp="1"/>
          </p:cNvGraphicFramePr>
          <p:nvPr/>
        </p:nvGraphicFramePr>
        <p:xfrm>
          <a:off x="1429436" y="1704662"/>
          <a:ext cx="9311003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830">
                  <a:extLst>
                    <a:ext uri="{9D8B030D-6E8A-4147-A177-3AD203B41FA5}">
                      <a16:colId xmlns:a16="http://schemas.microsoft.com/office/drawing/2014/main" val="4094303909"/>
                    </a:ext>
                  </a:extLst>
                </a:gridCol>
                <a:gridCol w="7033173">
                  <a:extLst>
                    <a:ext uri="{9D8B030D-6E8A-4147-A177-3AD203B41FA5}">
                      <a16:colId xmlns:a16="http://schemas.microsoft.com/office/drawing/2014/main" val="3477372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std(A,[],dim)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= std(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returns the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standard deviation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 elements of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along the first array dimension whose size does not equal 1.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39942"/>
                  </a:ext>
                </a:extLst>
              </a:tr>
            </a:tbl>
          </a:graphicData>
        </a:graphic>
      </p:graphicFrame>
      <p:sp>
        <p:nvSpPr>
          <p:cNvPr id="6" name="Freeform 5">
            <a:extLst>
              <a:ext uri="{FF2B5EF4-FFF2-40B4-BE49-F238E27FC236}">
                <a16:creationId xmlns:a16="http://schemas.microsoft.com/office/drawing/2014/main" id="{0BDE97FE-E271-6B4D-A6D0-FC975A5007D8}"/>
              </a:ext>
            </a:extLst>
          </p:cNvPr>
          <p:cNvSpPr/>
          <p:nvPr/>
        </p:nvSpPr>
        <p:spPr>
          <a:xfrm flipH="1">
            <a:off x="2443662" y="2024702"/>
            <a:ext cx="225972" cy="776914"/>
          </a:xfrm>
          <a:custGeom>
            <a:avLst/>
            <a:gdLst>
              <a:gd name="connsiteX0" fmla="*/ 837739 w 837739"/>
              <a:gd name="connsiteY0" fmla="*/ 1069383 h 1069383"/>
              <a:gd name="connsiteX1" fmla="*/ 78322 w 837739"/>
              <a:gd name="connsiteY1" fmla="*/ 712922 h 1069383"/>
              <a:gd name="connsiteX2" fmla="*/ 62824 w 837739"/>
              <a:gd name="connsiteY2" fmla="*/ 0 h 106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739" h="1069383">
                <a:moveTo>
                  <a:pt x="837739" y="1069383"/>
                </a:moveTo>
                <a:cubicBezTo>
                  <a:pt x="522606" y="980267"/>
                  <a:pt x="207474" y="891152"/>
                  <a:pt x="78322" y="712922"/>
                </a:cubicBezTo>
                <a:cubicBezTo>
                  <a:pt x="-50830" y="534692"/>
                  <a:pt x="5997" y="267346"/>
                  <a:pt x="62824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08F53-2C20-F448-AA8C-B874DFACE354}"/>
              </a:ext>
            </a:extLst>
          </p:cNvPr>
          <p:cNvSpPr txBox="1"/>
          <p:nvPr/>
        </p:nvSpPr>
        <p:spPr>
          <a:xfrm>
            <a:off x="0" y="298295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Dim = 1 std of rows (one value per column in a matrix) </a:t>
            </a:r>
            <a:r>
              <a:rPr lang="en-US" sz="2400" dirty="0">
                <a:sym typeface="Wingdings" pitchFamily="2" charset="2"/>
              </a:rPr>
              <a:t> output = row vector</a:t>
            </a:r>
            <a:endParaRPr lang="en-US" sz="2400" dirty="0"/>
          </a:p>
          <a:p>
            <a:r>
              <a:rPr lang="en-US" sz="2400" dirty="0"/>
              <a:t>Dim = 2 std of cols (one value per row in a matrix) </a:t>
            </a:r>
            <a:r>
              <a:rPr lang="en-US" sz="2400" dirty="0">
                <a:sym typeface="Wingdings" pitchFamily="2" charset="2"/>
              </a:rPr>
              <a:t> output = column vector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AFD21-5DAE-6D49-B7BA-6A1ECD417B22}"/>
                  </a:ext>
                </a:extLst>
              </p:cNvPr>
              <p:cNvSpPr txBox="1"/>
              <p:nvPr/>
            </p:nvSpPr>
            <p:spPr>
              <a:xfrm>
                <a:off x="4124858" y="4201345"/>
                <a:ext cx="2186881" cy="1220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AFD21-5DAE-6D49-B7BA-6A1ECD41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58" y="4201345"/>
                <a:ext cx="2186881" cy="1220847"/>
              </a:xfrm>
              <a:prstGeom prst="rect">
                <a:avLst/>
              </a:prstGeom>
              <a:blipFill>
                <a:blip r:embed="rId4"/>
                <a:stretch>
                  <a:fillRect l="-2890" t="-1031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9A0072-A906-E345-BD72-B4F8A580E5DF}"/>
                  </a:ext>
                </a:extLst>
              </p:cNvPr>
              <p:cNvSpPr txBox="1"/>
              <p:nvPr/>
            </p:nvSpPr>
            <p:spPr>
              <a:xfrm>
                <a:off x="2118731" y="5798634"/>
                <a:ext cx="4870051" cy="52322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std(A,[],1)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3.056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9A0072-A906-E345-BD72-B4F8A58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731" y="5798634"/>
                <a:ext cx="4870051" cy="523220"/>
              </a:xfrm>
              <a:prstGeom prst="rect">
                <a:avLst/>
              </a:prstGeom>
              <a:blipFill>
                <a:blip r:embed="rId5"/>
                <a:stretch>
                  <a:fillRect l="-2597" t="-9302" b="-2790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9689B-8363-C846-90DF-07D8B60A6EBD}"/>
                  </a:ext>
                </a:extLst>
              </p:cNvPr>
              <p:cNvSpPr txBox="1"/>
              <p:nvPr/>
            </p:nvSpPr>
            <p:spPr>
              <a:xfrm>
                <a:off x="6839060" y="4191467"/>
                <a:ext cx="4148443" cy="123174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urier" pitchFamily="2" charset="0"/>
                  </a:rPr>
                  <a:t>std(A,[],2)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.41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4.95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3.53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9689B-8363-C846-90DF-07D8B60A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060" y="4191467"/>
                <a:ext cx="4148443" cy="1231747"/>
              </a:xfrm>
              <a:prstGeom prst="rect">
                <a:avLst/>
              </a:prstGeom>
              <a:blipFill>
                <a:blip r:embed="rId6"/>
                <a:stretch>
                  <a:fillRect l="-3049" b="-404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2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1A68-9E82-C64C-B651-D4E582654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Descriptive statistics: visualizing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30E88-5991-024D-911C-A75E2A7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50043"/>
              </p:ext>
            </p:extLst>
          </p:nvPr>
        </p:nvGraphicFramePr>
        <p:xfrm>
          <a:off x="1231162" y="2377613"/>
          <a:ext cx="972967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4215">
                  <a:extLst>
                    <a:ext uri="{9D8B030D-6E8A-4147-A177-3AD203B41FA5}">
                      <a16:colId xmlns:a16="http://schemas.microsoft.com/office/drawing/2014/main" val="2891642139"/>
                    </a:ext>
                  </a:extLst>
                </a:gridCol>
                <a:gridCol w="5555461">
                  <a:extLst>
                    <a:ext uri="{9D8B030D-6E8A-4147-A177-3AD203B41FA5}">
                      <a16:colId xmlns:a16="http://schemas.microsoft.com/office/drawing/2014/main" val="2106588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bar(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x,y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Bar plot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99559"/>
                  </a:ext>
                </a:extLst>
              </a:tr>
              <a:tr h="27953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" pitchFamily="2" charset="0"/>
                        </a:rPr>
                        <a:t>errorbar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(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x,mean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(y),std(y))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Plots the error as a bar around each point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56524"/>
                  </a:ext>
                </a:extLst>
              </a:tr>
              <a:tr h="2795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histogram(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x,n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Plots the distribution of x with n number of bins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78824"/>
                  </a:ext>
                </a:extLst>
              </a:tr>
              <a:tr h="2795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boxplot(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x,g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Boxes according to the matrix in x; optional 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8034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01D9AF-8968-CF47-A9B8-AD10EC849F8D}"/>
              </a:ext>
            </a:extLst>
          </p:cNvPr>
          <p:cNvGraphicFramePr>
            <a:graphicFrameLocks noGrp="1"/>
          </p:cNvGraphicFramePr>
          <p:nvPr/>
        </p:nvGraphicFramePr>
        <p:xfrm>
          <a:off x="1231162" y="5045075"/>
          <a:ext cx="97296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676">
                  <a:extLst>
                    <a:ext uri="{9D8B030D-6E8A-4147-A177-3AD203B41FA5}">
                      <a16:colId xmlns:a16="http://schemas.microsoft.com/office/drawing/2014/main" val="2444684533"/>
                    </a:ext>
                  </a:extLst>
                </a:gridCol>
              </a:tblGrid>
              <a:tr h="279534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" pitchFamily="2" charset="0"/>
                        </a:rPr>
                        <a:t>set(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gca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,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 err="1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xtick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,[</a:t>
                      </a:r>
                      <a:r>
                        <a:rPr lang="en-US" sz="2000" b="1" dirty="0" err="1">
                          <a:latin typeface="Courier" pitchFamily="2" charset="0"/>
                        </a:rPr>
                        <a:t>vec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],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 err="1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xticklabel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,{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‘label1’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’label2’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,</a:t>
                      </a:r>
                      <a:r>
                        <a:rPr lang="en-US" sz="2000" b="1" dirty="0">
                          <a:solidFill>
                            <a:srgbClr val="9B20E8"/>
                          </a:solidFill>
                          <a:latin typeface="Courier" pitchFamily="2" charset="0"/>
                        </a:rPr>
                        <a:t>...</a:t>
                      </a:r>
                      <a:r>
                        <a:rPr lang="en-US" sz="2000" b="1" dirty="0">
                          <a:latin typeface="Courier" pitchFamily="2" charset="0"/>
                        </a:rPr>
                        <a:t>})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141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4A4013-92A5-0444-84F5-11F7DD995E7A}"/>
              </a:ext>
            </a:extLst>
          </p:cNvPr>
          <p:cNvSpPr txBox="1"/>
          <p:nvPr/>
        </p:nvSpPr>
        <p:spPr>
          <a:xfrm>
            <a:off x="1231162" y="4583410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 labels for a bar plot:</a:t>
            </a:r>
          </a:p>
        </p:txBody>
      </p:sp>
    </p:spTree>
    <p:extLst>
      <p:ext uri="{BB962C8B-B14F-4D97-AF65-F5344CB8AC3E}">
        <p14:creationId xmlns:p14="http://schemas.microsoft.com/office/powerpoint/2010/main" val="176057455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teaching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teaching" id="{1BE8E047-FA13-F543-B4E1-20EA85A67406}" vid="{E12ACB2C-7AA4-5248-BBB9-B5DCE8C0D0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master_teaching</Template>
  <TotalTime>4925</TotalTime>
  <Words>2105</Words>
  <Application>Microsoft Office PowerPoint</Application>
  <PresentationFormat>Widescreen</PresentationFormat>
  <Paragraphs>254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Courier</vt:lpstr>
      <vt:lpstr>Courier New</vt:lpstr>
      <vt:lpstr>Symbol</vt:lpstr>
      <vt:lpstr>Wingdings</vt:lpstr>
      <vt:lpstr>master_teaching</vt:lpstr>
      <vt:lpstr>MATLAB for Scientists Lecture 6</vt:lpstr>
      <vt:lpstr>PowerPoint Presentation</vt:lpstr>
      <vt:lpstr>Figure guidelines</vt:lpstr>
      <vt:lpstr>PowerPoint Presentation</vt:lpstr>
      <vt:lpstr>The normal distribution </vt:lpstr>
      <vt:lpstr>PowerPoint Presentation</vt:lpstr>
      <vt:lpstr>Dimensionality and descriptive statistics</vt:lpstr>
      <vt:lpstr>Dimensionality and descriptive statistics</vt:lpstr>
      <vt:lpstr>PowerPoint Presentation</vt:lpstr>
      <vt:lpstr>Error bars with the line plots: errorbar</vt:lpstr>
      <vt:lpstr>Error bars without the line: errorbar</vt:lpstr>
      <vt:lpstr>Error bars on a bar graph: errorbar</vt:lpstr>
      <vt:lpstr>PowerPoint Presentation</vt:lpstr>
      <vt:lpstr>PowerPoint Presentation</vt:lpstr>
      <vt:lpstr>PowerPoint Presentation</vt:lpstr>
      <vt:lpstr>The p-value and its limitations</vt:lpstr>
      <vt:lpstr>Directionality of hypothesis tests</vt:lpstr>
      <vt:lpstr>PowerPoint Presentation</vt:lpstr>
      <vt:lpstr>PowerPoint Presentation</vt:lpstr>
      <vt:lpstr>The z-test</vt:lpstr>
      <vt:lpstr>z- (and t-) test MATLAB options</vt:lpstr>
      <vt:lpstr>The t-test</vt:lpstr>
      <vt:lpstr>PowerPoint Presentation</vt:lpstr>
      <vt:lpstr>ANOVA</vt:lpstr>
      <vt:lpstr>multcompare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for Scientists Lecture 09</dc:title>
  <dc:creator>Allison Lopatkin</dc:creator>
  <cp:lastModifiedBy>Allison Lopatkin</cp:lastModifiedBy>
  <cp:revision>280</cp:revision>
  <cp:lastPrinted>2021-10-19T12:42:08Z</cp:lastPrinted>
  <dcterms:created xsi:type="dcterms:W3CDTF">2019-06-08T18:31:54Z</dcterms:created>
  <dcterms:modified xsi:type="dcterms:W3CDTF">2021-10-19T19:34:08Z</dcterms:modified>
</cp:coreProperties>
</file>