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sldIdLst>
    <p:sldId id="287" r:id="rId2"/>
    <p:sldId id="288" r:id="rId3"/>
    <p:sldId id="342" r:id="rId4"/>
    <p:sldId id="291" r:id="rId5"/>
    <p:sldId id="301" r:id="rId6"/>
    <p:sldId id="366" r:id="rId7"/>
    <p:sldId id="293" r:id="rId8"/>
    <p:sldId id="430" r:id="rId9"/>
    <p:sldId id="356" r:id="rId10"/>
    <p:sldId id="357" r:id="rId11"/>
    <p:sldId id="723" r:id="rId12"/>
    <p:sldId id="371" r:id="rId13"/>
    <p:sldId id="414" r:id="rId14"/>
    <p:sldId id="420" r:id="rId15"/>
    <p:sldId id="425" r:id="rId16"/>
    <p:sldId id="423" r:id="rId17"/>
    <p:sldId id="424" r:id="rId18"/>
    <p:sldId id="428" r:id="rId19"/>
    <p:sldId id="426" r:id="rId20"/>
    <p:sldId id="427" r:id="rId21"/>
    <p:sldId id="298" r:id="rId22"/>
    <p:sldId id="309" r:id="rId23"/>
    <p:sldId id="310" r:id="rId24"/>
    <p:sldId id="297" r:id="rId25"/>
    <p:sldId id="311" r:id="rId26"/>
    <p:sldId id="42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DB88F1"/>
    <a:srgbClr val="66C85C"/>
    <a:srgbClr val="48FFB1"/>
    <a:srgbClr val="FF40FF"/>
    <a:srgbClr val="55F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07"/>
    <p:restoredTop sz="96281"/>
  </p:normalViewPr>
  <p:slideViewPr>
    <p:cSldViewPr snapToGrid="0" snapToObjects="1">
      <p:cViewPr varScale="1">
        <p:scale>
          <a:sx n="101" d="100"/>
          <a:sy n="101" d="100"/>
        </p:scale>
        <p:origin x="2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8" d="100"/>
          <a:sy n="78" d="100"/>
        </p:scale>
        <p:origin x="145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E46FB-1DF0-7044-9A9F-7DAB15E7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5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65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1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7291E8-A515-CD43-98F1-863ADE037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5536" y="5096256"/>
            <a:ext cx="4962144" cy="10241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DA22-6E94-C54B-8B02-E9DA4FAB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C078-AB91-624F-8CD8-277E5E23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9A34-7D5C-0F4A-A0CF-D7BC3794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4BA2FF2-2E18-AF42-8654-3A5C5EEB3EDB}"/>
              </a:ext>
            </a:extLst>
          </p:cNvPr>
          <p:cNvSpPr/>
          <p:nvPr/>
        </p:nvSpPr>
        <p:spPr>
          <a:xfrm>
            <a:off x="-2406" y="0"/>
            <a:ext cx="9439014" cy="6120384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5B1C84-EE94-2142-9256-E8F164739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" y="1840992"/>
            <a:ext cx="8013192" cy="18143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6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A481DE4-A448-4B4F-889D-A71CE870059E}"/>
              </a:ext>
            </a:extLst>
          </p:cNvPr>
          <p:cNvSpPr/>
          <p:nvPr/>
        </p:nvSpPr>
        <p:spPr>
          <a:xfrm>
            <a:off x="231648" y="228600"/>
            <a:ext cx="11728704" cy="640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985188-5227-9342-9EAF-B2CADCCD3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852290-6293-9A42-B29E-285C722C13FF}"/>
              </a:ext>
            </a:extLst>
          </p:cNvPr>
          <p:cNvCxnSpPr>
            <a:cxnSpLocks/>
          </p:cNvCxnSpPr>
          <p:nvPr/>
        </p:nvCxnSpPr>
        <p:spPr>
          <a:xfrm>
            <a:off x="4528456" y="2011681"/>
            <a:ext cx="0" cy="27954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EA539C-B60F-0C47-9AF8-D02566BEE737}"/>
              </a:ext>
            </a:extLst>
          </p:cNvPr>
          <p:cNvSpPr txBox="1"/>
          <p:nvPr/>
        </p:nvSpPr>
        <p:spPr>
          <a:xfrm>
            <a:off x="1632994" y="3055463"/>
            <a:ext cx="1810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8043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144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1111-EC6F-4543-B9BB-FC598A20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52FDC-5269-CF4F-B3C7-F6EAE4D9E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EE1A2-565F-EC4E-A3B8-DFE9C4CD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56B05-5403-7547-8681-1C6C38F2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5CB06-94BA-D441-8083-29AE337B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75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E2D7-1C38-D64A-A56D-223FB253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BD66-F382-F443-BD16-1AFF1AC18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E8444-765D-0C46-9026-196D1F587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354A6-5771-754F-8677-ADC6BCCE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F18D3-466D-8143-8E80-61E3BE30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02381-5235-D745-9F35-39E72623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76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4C2D-78B5-464E-8C5E-9B765217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37D45-7C48-EA40-A4CF-7F4E7CDC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721B5-55B4-E444-A4F3-86C2B759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56438-68E1-CC45-9649-D8A73B1C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0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2EEC2-BB93-7244-8A9D-220DA8CC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11/8/21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45013-2026-6244-8BBD-C6244F9A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C7F1A-2694-4D49-ACF7-729FC7FE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44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1D2C-2E4E-214E-8C85-BC2EB489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A49FE-4CE6-6E4C-B4B7-41EB7C5F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77CAA-BC85-8A48-AE0E-D0E8F7348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71195-CD87-7444-8A44-4825D382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1F024-8B06-B345-8C0B-2C5A681B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69F87-0605-8540-85E1-8DAF5FB9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38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2F8E-4952-EA4C-A365-B5F4CB41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148E6-94E9-A94C-9DE2-C1558A3DC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AFA1-3EE5-B341-B06D-7E8958AE9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6321A-9629-9944-8512-B6678A7C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73979-737B-6F49-8960-42BE9867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51CC1-9F7E-B548-8504-0275BF10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92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B902-480D-A944-A22D-EBA7E2CA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BECA4-8855-F640-B380-37406062F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55054-FD00-9A4A-A345-2E2CAA89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8474E-0BDE-3640-B96F-9556062F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C6F81-9E83-964F-88BA-CFD379B8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98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98F4E-EF29-1E4F-95C1-815B7E703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5BA8B-93DF-E848-8850-5BB8DCC8F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5CD18-6A23-234B-8982-0C0EC8AF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57D57-E35C-AC47-BFA4-8C8DD07C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6AEF4-BA79-6F4A-9E07-345CF26F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5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2AAF-9F46-AD41-859D-53E83EA0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  <a:solidFill>
            <a:schemeClr val="tx1"/>
          </a:solidFill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8" y="1157286"/>
            <a:ext cx="11744325" cy="55213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9AD94-F5D4-2140-A8EF-6C83681F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49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448524-50C8-1245-98FB-E36DC28AF2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F8CBD59-EC03-8B40-B568-71A4F8B7F6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7C5F6A-FBD1-3F4F-B59A-5C45B3E8EA9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DAAB7DA-092D-B74B-8F79-60FE18CE9EB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0266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427335-1A8C-424A-9D2C-22C0EF7CEB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053AF54-6E7A-3A44-BCAB-A0B7914D80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E2747-6404-1140-9B5C-6A00251E4530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6412D31D-F6F0-E147-9828-7B7DCAD338A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870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458CEFB-C5C3-6C49-B345-E8F8A7F03111}"/>
              </a:ext>
            </a:extLst>
          </p:cNvPr>
          <p:cNvSpPr/>
          <p:nvPr/>
        </p:nvSpPr>
        <p:spPr>
          <a:xfrm>
            <a:off x="838201" y="0"/>
            <a:ext cx="11353800" cy="737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491DF9B8-7F17-CD43-A595-B2E2A23298A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53183" y="86246"/>
            <a:ext cx="10436789" cy="564701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C8CFC96-4D9F-624D-B02A-6C9656837970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/>
              <a:t>MATLAB: FUNCTIONS</a:t>
            </a:r>
          </a:p>
        </p:txBody>
      </p:sp>
    </p:spTree>
    <p:extLst>
      <p:ext uri="{BB962C8B-B14F-4D97-AF65-F5344CB8AC3E}">
        <p14:creationId xmlns:p14="http://schemas.microsoft.com/office/powerpoint/2010/main" val="90576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7DDF80-1F88-B842-A1E3-DF8008D0C1B9}"/>
              </a:ext>
            </a:extLst>
          </p:cNvPr>
          <p:cNvSpPr/>
          <p:nvPr/>
        </p:nvSpPr>
        <p:spPr>
          <a:xfrm>
            <a:off x="838201" y="0"/>
            <a:ext cx="11353800" cy="737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EEC9929-1C8A-044E-BAB5-958DEE4522F1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/>
              <a:t>MATLAB: GENERAL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9752194-C5B1-E747-A987-C45E38183A2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53183" y="86246"/>
            <a:ext cx="10436789" cy="564701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45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FA6DCAA-C573-4D40-B567-F41920A1D57F}"/>
              </a:ext>
            </a:extLst>
          </p:cNvPr>
          <p:cNvSpPr/>
          <p:nvPr/>
        </p:nvSpPr>
        <p:spPr>
          <a:xfrm>
            <a:off x="838201" y="0"/>
            <a:ext cx="11353800" cy="737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385A5AF-F88E-F94C-B4A5-B8AF1E4B5AC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53183" y="86246"/>
            <a:ext cx="10436789" cy="564701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76911CA-1F33-4A44-A123-DF84D45F4DAD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83496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7DDF80-1F88-B842-A1E3-DF8008D0C1B9}"/>
              </a:ext>
            </a:extLst>
          </p:cNvPr>
          <p:cNvSpPr/>
          <p:nvPr/>
        </p:nvSpPr>
        <p:spPr>
          <a:xfrm>
            <a:off x="838201" y="0"/>
            <a:ext cx="11353800" cy="737192"/>
          </a:xfrm>
          <a:prstGeom prst="rect">
            <a:avLst/>
          </a:prstGeom>
          <a:solidFill>
            <a:srgbClr val="FFE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EEC9929-1C8A-044E-BAB5-958DEE4522F1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9752194-C5B1-E747-A987-C45E38183A2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53183" y="86246"/>
            <a:ext cx="10436789" cy="564701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448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902" y="339634"/>
            <a:ext cx="8439360" cy="6204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5EA7F-A4C6-C347-AB04-65D4316F6615}"/>
              </a:ext>
            </a:extLst>
          </p:cNvPr>
          <p:cNvSpPr/>
          <p:nvPr/>
        </p:nvSpPr>
        <p:spPr>
          <a:xfrm>
            <a:off x="-1" y="0"/>
            <a:ext cx="313508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A4842A0-5CAB-5848-8826-8B48E74246AD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>
                <a:solidFill>
                  <a:schemeClr val="bg1"/>
                </a:solidFill>
              </a:rPr>
              <a:t>IN CLASS EXERCISE</a:t>
            </a:r>
          </a:p>
        </p:txBody>
      </p:sp>
    </p:spTree>
    <p:extLst>
      <p:ext uri="{BB962C8B-B14F-4D97-AF65-F5344CB8AC3E}">
        <p14:creationId xmlns:p14="http://schemas.microsoft.com/office/powerpoint/2010/main" val="353583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376" y="339634"/>
            <a:ext cx="10034886" cy="6204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B64299C-732A-754B-A77E-B35AD7C63D01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>
                <a:solidFill>
                  <a:schemeClr val="bg1"/>
                </a:solidFill>
              </a:rPr>
              <a:t>CONCEPTS SUMMARY</a:t>
            </a:r>
          </a:p>
        </p:txBody>
      </p:sp>
    </p:spTree>
    <p:extLst>
      <p:ext uri="{BB962C8B-B14F-4D97-AF65-F5344CB8AC3E}">
        <p14:creationId xmlns:p14="http://schemas.microsoft.com/office/powerpoint/2010/main" val="590896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376" y="339634"/>
            <a:ext cx="10034886" cy="6204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B64299C-732A-754B-A77E-B35AD7C63D01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>
                <a:solidFill>
                  <a:schemeClr val="bg1"/>
                </a:solidFill>
              </a:rPr>
              <a:t>FUNCTIONS SUMMARY</a:t>
            </a:r>
          </a:p>
        </p:txBody>
      </p:sp>
    </p:spTree>
    <p:extLst>
      <p:ext uri="{BB962C8B-B14F-4D97-AF65-F5344CB8AC3E}">
        <p14:creationId xmlns:p14="http://schemas.microsoft.com/office/powerpoint/2010/main" val="2665624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486A4-3E1E-334A-8DD9-F507926D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AB2E1-7A5C-6C4E-8927-810523B88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0F3CA-2850-2647-9799-070497B5B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94E7F-E57E-DF41-A6D9-25A2B9FB1FED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B6178-AD18-C849-A8F5-EF21E0818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32EEE-A74F-BA43-870C-B3E49A799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8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60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CD1E-A279-2C4C-AF62-3A0BB80E7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MATLAB for Scientists</a:t>
            </a:r>
            <a:br>
              <a:rPr lang="en-US" dirty="0"/>
            </a:br>
            <a:r>
              <a:rPr lang="en-US" dirty="0"/>
              <a:t>Lecture 7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85729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5977FD7-383A-D94C-93A9-CF93BE393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369" y="1194478"/>
            <a:ext cx="6343650" cy="52130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3D81BD-B2D9-D546-8907-9AE48C20775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Correlation coefficients with </a:t>
            </a:r>
            <a:r>
              <a:rPr lang="en-US" dirty="0" err="1">
                <a:latin typeface="Courier" pitchFamily="2" charset="0"/>
              </a:rPr>
              <a:t>corrcoef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456B80-A8FB-6F4D-8EBB-BC20E62B4848}"/>
              </a:ext>
            </a:extLst>
          </p:cNvPr>
          <p:cNvSpPr/>
          <p:nvPr/>
        </p:nvSpPr>
        <p:spPr>
          <a:xfrm>
            <a:off x="4447839" y="3319182"/>
            <a:ext cx="1485900" cy="77724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4E53AC-355A-8E45-AF7F-C4E3E2080842}"/>
              </a:ext>
            </a:extLst>
          </p:cNvPr>
          <p:cNvSpPr/>
          <p:nvPr/>
        </p:nvSpPr>
        <p:spPr>
          <a:xfrm>
            <a:off x="4493559" y="5697746"/>
            <a:ext cx="1485900" cy="77724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2109E-800C-FE40-A169-3291E13BD074}"/>
              </a:ext>
            </a:extLst>
          </p:cNvPr>
          <p:cNvSpPr txBox="1"/>
          <p:nvPr/>
        </p:nvSpPr>
        <p:spPr>
          <a:xfrm>
            <a:off x="2197769" y="2245665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30000" dirty="0"/>
              <a:t>2</a:t>
            </a:r>
            <a:r>
              <a:rPr lang="en-US" sz="2800" dirty="0"/>
              <a:t>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86551-6FCD-7C44-9F02-D2B24B34E3A6}"/>
              </a:ext>
            </a:extLst>
          </p:cNvPr>
          <p:cNvSpPr txBox="1"/>
          <p:nvPr/>
        </p:nvSpPr>
        <p:spPr>
          <a:xfrm>
            <a:off x="2197769" y="4611680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p-value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3DBEC4-43A9-4F4B-9811-43B822780B6D}"/>
              </a:ext>
            </a:extLst>
          </p:cNvPr>
          <p:cNvCxnSpPr>
            <a:cxnSpLocks/>
          </p:cNvCxnSpPr>
          <p:nvPr/>
        </p:nvCxnSpPr>
        <p:spPr>
          <a:xfrm flipH="1">
            <a:off x="7442235" y="3603803"/>
            <a:ext cx="564144" cy="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9A43A5-CAC7-4F4A-ADB3-0508F40E8A34}"/>
              </a:ext>
            </a:extLst>
          </p:cNvPr>
          <p:cNvSpPr txBox="1"/>
          <p:nvPr/>
        </p:nvSpPr>
        <p:spPr>
          <a:xfrm>
            <a:off x="8006379" y="3446481"/>
            <a:ext cx="3925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Diagonal elements give correlation between a variable and itself (i.e., the diagonal is always 1)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68C560-F08E-104E-9434-5BE7BA3C0740}"/>
              </a:ext>
            </a:extLst>
          </p:cNvPr>
          <p:cNvCxnSpPr>
            <a:cxnSpLocks/>
          </p:cNvCxnSpPr>
          <p:nvPr/>
        </p:nvCxnSpPr>
        <p:spPr>
          <a:xfrm flipH="1">
            <a:off x="7442235" y="3060272"/>
            <a:ext cx="564144" cy="19392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EF1A66-8DFB-1647-AB67-CA365594B0CB}"/>
              </a:ext>
            </a:extLst>
          </p:cNvPr>
          <p:cNvSpPr txBox="1"/>
          <p:nvPr/>
        </p:nvSpPr>
        <p:spPr>
          <a:xfrm>
            <a:off x="8031409" y="2427905"/>
            <a:ext cx="3925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Off-diagonal elements give correlation between different variables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DEF6CF-9880-4744-84E5-9A12272C2CD7}"/>
              </a:ext>
            </a:extLst>
          </p:cNvPr>
          <p:cNvSpPr txBox="1"/>
          <p:nvPr/>
        </p:nvSpPr>
        <p:spPr>
          <a:xfrm>
            <a:off x="404157" y="5101042"/>
            <a:ext cx="29959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Tests the null hypothesis that there is no correlation between the vectors x and y</a:t>
            </a:r>
          </a:p>
        </p:txBody>
      </p:sp>
    </p:spTree>
    <p:extLst>
      <p:ext uri="{BB962C8B-B14F-4D97-AF65-F5344CB8AC3E}">
        <p14:creationId xmlns:p14="http://schemas.microsoft.com/office/powerpoint/2010/main" val="21331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EBA012-8F48-A941-89ED-7C944CCAB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7939" y="1822772"/>
                <a:ext cx="11836121" cy="47661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Use the data located in lec7_liveEx1_heartrate2.csv to calculate the line of best fit, where y is blood pressure and x is age, using an x vector for fitting that is either: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Exactly equal to the vector age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An interpolated vector of length 1000 that spans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10 the minimum and maximum ages in the data set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Scatter the original data on two subplots (these should be identical), and impose each line of best fit on each of the subplots. Calculate r</a:t>
                </a:r>
                <a:r>
                  <a:rPr lang="en-US" baseline="30000" dirty="0"/>
                  <a:t>2</a:t>
                </a:r>
                <a:r>
                  <a:rPr lang="en-US" dirty="0"/>
                  <a:t> value and display it in a complete sentence.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EBA012-8F48-A941-89ED-7C944CCAB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939" y="1822772"/>
                <a:ext cx="11836121" cy="4766174"/>
              </a:xfrm>
              <a:blipFill>
                <a:blip r:embed="rId2"/>
                <a:stretch>
                  <a:fillRect l="-1071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8EDA-9E09-3F4A-8E47-D980224D01C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Practice with linear regression (lecture7_liveEx1.m)</a:t>
            </a:r>
          </a:p>
        </p:txBody>
      </p:sp>
    </p:spTree>
    <p:extLst>
      <p:ext uri="{BB962C8B-B14F-4D97-AF65-F5344CB8AC3E}">
        <p14:creationId xmlns:p14="http://schemas.microsoft.com/office/powerpoint/2010/main" val="346001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110D-5CBE-D642-9985-48B8330234D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Generic curve fitting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DD7DEE-80E5-E549-B41B-7969D835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48314"/>
              </p:ext>
            </p:extLst>
          </p:nvPr>
        </p:nvGraphicFramePr>
        <p:xfrm>
          <a:off x="180623" y="3302245"/>
          <a:ext cx="1183075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6650">
                  <a:extLst>
                    <a:ext uri="{9D8B030D-6E8A-4147-A177-3AD203B41FA5}">
                      <a16:colId xmlns:a16="http://schemas.microsoft.com/office/drawing/2014/main" val="2529203691"/>
                    </a:ext>
                  </a:extLst>
                </a:gridCol>
                <a:gridCol w="5564104">
                  <a:extLst>
                    <a:ext uri="{9D8B030D-6E8A-4147-A177-3AD203B41FA5}">
                      <a16:colId xmlns:a16="http://schemas.microsoft.com/office/drawing/2014/main" val="512894431"/>
                    </a:ext>
                  </a:extLst>
                </a:gridCol>
              </a:tblGrid>
              <a:tr h="524817">
                <a:tc>
                  <a:txBody>
                    <a:bodyPr/>
                    <a:lstStyle/>
                    <a:p>
                      <a:r>
                        <a:rPr lang="en-US" sz="2400" b="1" i="0" kern="12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lsqcurvefit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(@fun,x0,xdata,ydata)</a:t>
                      </a:r>
                      <a:endParaRPr lang="en-US" sz="2400" b="1" dirty="0">
                        <a:latin typeface="Courier" pitchFamily="2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Solves nonlinear curve fitting using least-squares method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113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44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144D-F120-A647-A814-7BDBF8698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/>
          <a:lstStyle/>
          <a:p>
            <a:r>
              <a:rPr lang="en-US" dirty="0"/>
              <a:t>Non-linear curve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FA7F8-732C-584A-9113-64A1AAFF6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8" y="1157287"/>
            <a:ext cx="11744325" cy="1814514"/>
          </a:xfrm>
        </p:spPr>
        <p:txBody>
          <a:bodyPr/>
          <a:lstStyle/>
          <a:p>
            <a:r>
              <a:rPr lang="en-US" dirty="0"/>
              <a:t>Often in biology, curves cannot be transformed into a linear space. In such cases, non-linear curve fitting is required. How do we fit these?</a:t>
            </a:r>
          </a:p>
          <a:p>
            <a:r>
              <a:rPr lang="en-US" dirty="0"/>
              <a:t>Common equations include: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EB10B-ED43-5A48-8A97-7D36F47F9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3068234"/>
            <a:ext cx="3657599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0268AC-41AF-4244-B5CC-3BEA7E3D4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686" y="3068234"/>
            <a:ext cx="36576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F60725-D395-CC4B-A69A-0377E4B1A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924" y="3068234"/>
            <a:ext cx="3657599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88D561-6B61-E644-94D8-4622D76592B0}"/>
                  </a:ext>
                </a:extLst>
              </p:cNvPr>
              <p:cNvSpPr txBox="1"/>
              <p:nvPr/>
            </p:nvSpPr>
            <p:spPr>
              <a:xfrm>
                <a:off x="1721644" y="2379620"/>
                <a:ext cx="1327928" cy="537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88D561-6B61-E644-94D8-4622D7659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644" y="2379620"/>
                <a:ext cx="1327928" cy="537840"/>
              </a:xfrm>
              <a:prstGeom prst="rect">
                <a:avLst/>
              </a:prstGeom>
              <a:blipFill>
                <a:blip r:embed="rId5"/>
                <a:stretch>
                  <a:fillRect l="-285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E045A5-2A0D-0845-9254-6B206651AAC9}"/>
                  </a:ext>
                </a:extLst>
              </p:cNvPr>
              <p:cNvSpPr txBox="1"/>
              <p:nvPr/>
            </p:nvSpPr>
            <p:spPr>
              <a:xfrm>
                <a:off x="5390759" y="2379620"/>
                <a:ext cx="1327928" cy="537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E045A5-2A0D-0845-9254-6B206651A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759" y="2379620"/>
                <a:ext cx="1327928" cy="537840"/>
              </a:xfrm>
              <a:prstGeom prst="rect">
                <a:avLst/>
              </a:prstGeom>
              <a:blipFill>
                <a:blip r:embed="rId6"/>
                <a:stretch>
                  <a:fillRect l="-283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25A764-BA1F-3848-B624-A94FC452BF41}"/>
                  </a:ext>
                </a:extLst>
              </p:cNvPr>
              <p:cNvSpPr txBox="1"/>
              <p:nvPr/>
            </p:nvSpPr>
            <p:spPr>
              <a:xfrm>
                <a:off x="8712278" y="2439585"/>
                <a:ext cx="2314416" cy="451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25A764-BA1F-3848-B624-A94FC452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278" y="2439585"/>
                <a:ext cx="2314416" cy="451086"/>
              </a:xfrm>
              <a:prstGeom prst="rect">
                <a:avLst/>
              </a:prstGeom>
              <a:blipFill>
                <a:blip r:embed="rId7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E2A8DA0-43B6-F74D-AC65-31CF0819D402}"/>
              </a:ext>
            </a:extLst>
          </p:cNvPr>
          <p:cNvSpPr txBox="1"/>
          <p:nvPr/>
        </p:nvSpPr>
        <p:spPr>
          <a:xfrm>
            <a:off x="1016590" y="5777542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Activating sigmoidal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CF47AA-E15D-1348-99A4-45AE2B32D362}"/>
              </a:ext>
            </a:extLst>
          </p:cNvPr>
          <p:cNvSpPr txBox="1"/>
          <p:nvPr/>
        </p:nvSpPr>
        <p:spPr>
          <a:xfrm>
            <a:off x="4728569" y="577754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Inhibiting sigmoidal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CE2E05-BBF0-054F-B6AC-8112A8C537F8}"/>
              </a:ext>
            </a:extLst>
          </p:cNvPr>
          <p:cNvSpPr txBox="1"/>
          <p:nvPr/>
        </p:nvSpPr>
        <p:spPr>
          <a:xfrm>
            <a:off x="8695887" y="5777542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Growth with delay</a:t>
            </a:r>
          </a:p>
        </p:txBody>
      </p:sp>
    </p:spTree>
    <p:extLst>
      <p:ext uri="{BB962C8B-B14F-4D97-AF65-F5344CB8AC3E}">
        <p14:creationId xmlns:p14="http://schemas.microsoft.com/office/powerpoint/2010/main" val="1199436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D0E601-8E30-9040-88D3-82BF4758FC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Non-linear fitting using </a:t>
            </a:r>
            <a:r>
              <a:rPr lang="en-US" dirty="0" err="1">
                <a:latin typeface="Courier" pitchFamily="2" charset="0"/>
              </a:rPr>
              <a:t>lsqcurvefit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D8DA7-05FB-2645-8C4A-03285D06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319" y="1701477"/>
            <a:ext cx="11304606" cy="49070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 = </a:t>
            </a:r>
            <a:r>
              <a:rPr lang="en-US" dirty="0" err="1">
                <a:latin typeface="Courier" pitchFamily="2" charset="0"/>
              </a:rPr>
              <a:t>lsqcurvefit</a:t>
            </a:r>
            <a:r>
              <a:rPr lang="en-US" dirty="0">
                <a:latin typeface="Courier" pitchFamily="2" charset="0"/>
              </a:rPr>
              <a:t>(@fun_name,a0,xdata,ydata) 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lsqcurvefit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calculates the coefficients </a:t>
            </a:r>
            <a:r>
              <a:rPr lang="en-US" dirty="0">
                <a:latin typeface="Courier" pitchFamily="2" charset="0"/>
              </a:rPr>
              <a:t>a</a:t>
            </a:r>
            <a:r>
              <a:rPr lang="en-US" dirty="0"/>
              <a:t> to best fit the nonlinear function</a:t>
            </a:r>
            <a:r>
              <a:rPr lang="en-US" dirty="0">
                <a:latin typeface="Courier" pitchFamily="2" charset="0"/>
              </a:rPr>
              <a:t> </a:t>
            </a:r>
            <a:r>
              <a:rPr lang="en-US" dirty="0" err="1">
                <a:latin typeface="Courier" pitchFamily="2" charset="0"/>
              </a:rPr>
              <a:t>fun_name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to the data </a:t>
            </a:r>
            <a:r>
              <a:rPr lang="en-US" dirty="0" err="1">
                <a:latin typeface="Courier" pitchFamily="2" charset="0"/>
              </a:rPr>
              <a:t>ydata</a:t>
            </a:r>
            <a:r>
              <a:rPr lang="en-US" dirty="0"/>
              <a:t> over the range </a:t>
            </a:r>
            <a:r>
              <a:rPr lang="en-US" dirty="0" err="1">
                <a:latin typeface="Courier" pitchFamily="2" charset="0"/>
              </a:rPr>
              <a:t>xdata</a:t>
            </a:r>
            <a:r>
              <a:rPr lang="en-US" dirty="0"/>
              <a:t>. </a:t>
            </a:r>
            <a:r>
              <a:rPr lang="en-US" dirty="0" err="1">
                <a:latin typeface="Courier" pitchFamily="2" charset="0"/>
              </a:rPr>
              <a:t>ydata</a:t>
            </a:r>
            <a:r>
              <a:rPr lang="en-US" dirty="0"/>
              <a:t> must is the same size as the vector (or matrix) returned by </a:t>
            </a:r>
            <a:r>
              <a:rPr lang="en-US" dirty="0" err="1">
                <a:latin typeface="Courier" pitchFamily="2" charset="0"/>
              </a:rPr>
              <a:t>fun_name</a:t>
            </a:r>
            <a:r>
              <a:rPr lang="en-US" dirty="0"/>
              <a:t>. Fitting is based on a user-designated </a:t>
            </a:r>
            <a:r>
              <a:rPr lang="en-US" dirty="0">
                <a:latin typeface="Courier" pitchFamily="2" charset="0"/>
              </a:rPr>
              <a:t>a0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fun_name</a:t>
            </a:r>
            <a:r>
              <a:rPr lang="en-US" dirty="0"/>
              <a:t>: name of fitting function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a0</a:t>
            </a:r>
            <a:r>
              <a:rPr lang="en-US" dirty="0"/>
              <a:t>: initial guess for fitting parameters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xdata</a:t>
            </a:r>
            <a:r>
              <a:rPr lang="en-US" dirty="0"/>
              <a:t>: independent variable data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ydata</a:t>
            </a:r>
            <a:r>
              <a:rPr lang="en-US" dirty="0"/>
              <a:t>: dependent variable data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</a:t>
            </a:r>
            <a:r>
              <a:rPr lang="en-US" dirty="0"/>
              <a:t>: best-fit parameters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5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3EB1-213B-824E-B4BD-092C943B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use </a:t>
            </a:r>
            <a:r>
              <a:rPr lang="en-US" dirty="0" err="1">
                <a:latin typeface="Courier" pitchFamily="2" charset="0"/>
              </a:rPr>
              <a:t>lsqcurvefit</a:t>
            </a:r>
            <a:r>
              <a:rPr lang="en-US" dirty="0"/>
              <a:t>?</a:t>
            </a:r>
            <a:endParaRPr lang="en-US" dirty="0">
              <a:latin typeface="Courier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6EB173-905A-8346-9453-AEBCA1F05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838" y="1157287"/>
                <a:ext cx="5957043" cy="49541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We use </a:t>
                </a:r>
                <a:r>
                  <a:rPr lang="en-US" sz="3200" dirty="0" err="1">
                    <a:latin typeface="Courier" pitchFamily="2" charset="0"/>
                  </a:rPr>
                  <a:t>lsqcurvefit</a:t>
                </a:r>
                <a:r>
                  <a:rPr lang="en-US" sz="3200" dirty="0"/>
                  <a:t> when our data is nonlinear but it cannot be linearly transformed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Ex: Our y data is best approximated by the following equation: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6EB173-905A-8346-9453-AEBCA1F05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838" y="1157287"/>
                <a:ext cx="5957043" cy="4954146"/>
              </a:xfrm>
              <a:blipFill>
                <a:blip r:embed="rId2"/>
                <a:stretch>
                  <a:fillRect l="-2553" t="-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09B0B70-BFBE-254E-9412-2C963488F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881" y="1759352"/>
            <a:ext cx="5447818" cy="40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86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3EB1-213B-824E-B4BD-092C943B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that is called by </a:t>
            </a:r>
            <a:r>
              <a:rPr lang="en-US" dirty="0" err="1">
                <a:latin typeface="Courier" pitchFamily="2" charset="0"/>
              </a:rPr>
              <a:t>lsqcurvefit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EB173-905A-8346-9453-AEBCA1F05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8" y="1157287"/>
            <a:ext cx="5957043" cy="495414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Define a function with one output (y) and two inputs (</a:t>
            </a:r>
            <a:r>
              <a:rPr lang="en-US" sz="3200" dirty="0" err="1"/>
              <a:t>a,x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>
                <a:latin typeface="Courier" pitchFamily="2" charset="0"/>
              </a:rPr>
              <a:t>y</a:t>
            </a:r>
            <a:r>
              <a:rPr lang="en-US" sz="3200" dirty="0"/>
              <a:t> is the output</a:t>
            </a:r>
          </a:p>
          <a:p>
            <a:r>
              <a:rPr lang="en-US" sz="3200" dirty="0">
                <a:latin typeface="Courier" pitchFamily="2" charset="0"/>
              </a:rPr>
              <a:t>a</a:t>
            </a:r>
            <a:r>
              <a:rPr lang="en-US" sz="3200" dirty="0"/>
              <a:t> is a vector corresponding to each of the unknown model parameters</a:t>
            </a:r>
          </a:p>
          <a:p>
            <a:r>
              <a:rPr lang="en-US" sz="3200" dirty="0">
                <a:latin typeface="Courier" pitchFamily="2" charset="0"/>
              </a:rPr>
              <a:t>x</a:t>
            </a:r>
            <a:r>
              <a:rPr lang="en-US" sz="3200" dirty="0"/>
              <a:t> is the vector over which </a:t>
            </a:r>
            <a:r>
              <a:rPr lang="en-US" sz="3200" dirty="0">
                <a:latin typeface="Courier" pitchFamily="2" charset="0"/>
              </a:rPr>
              <a:t>y</a:t>
            </a:r>
            <a:r>
              <a:rPr lang="en-US" sz="3200" dirty="0"/>
              <a:t> is calculated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6EA2B-1ADD-A642-BA5E-18191187E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076" y="2780618"/>
            <a:ext cx="5463190" cy="20699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7530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3EB1-213B-824E-B4BD-092C943B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initial guess for equation parameters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EB173-905A-8346-9453-AEBCA1F05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8" y="1157287"/>
            <a:ext cx="5686867" cy="495414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Choose </a:t>
            </a:r>
            <a:r>
              <a:rPr lang="en-US" sz="3200" dirty="0">
                <a:latin typeface="Courier" pitchFamily="2" charset="0"/>
              </a:rPr>
              <a:t>a0</a:t>
            </a:r>
            <a:r>
              <a:rPr lang="en-US" sz="3200" dirty="0"/>
              <a:t> based on your best guess. To see how good it is, use it as an input to </a:t>
            </a:r>
            <a:r>
              <a:rPr lang="en-US" sz="3200" dirty="0" err="1"/>
              <a:t>f_of_x</a:t>
            </a:r>
            <a:r>
              <a:rPr lang="en-US" sz="3200" dirty="0"/>
              <a:t> and plot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836C13-DC05-A94F-A9CC-B7D77EE51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8" y="3634360"/>
            <a:ext cx="6311900" cy="1041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E5FCAE-953F-C64C-A6C3-B03A2DB9F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723" y="2329780"/>
            <a:ext cx="4797705" cy="35982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C11256-52D2-C941-8039-204CD7D77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911" y="5928310"/>
            <a:ext cx="6972300" cy="78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6237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B1D6088-ECF9-4246-A1C9-2680C144B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334" y="3315721"/>
            <a:ext cx="9266874" cy="15348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603EB1-213B-824E-B4BD-092C943B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" pitchFamily="2" charset="0"/>
              </a:rPr>
              <a:t>lsqcurvefit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calculate equation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EB173-905A-8346-9453-AEBCA1F05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8" y="1157287"/>
            <a:ext cx="7360747" cy="495414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Calculate </a:t>
            </a:r>
            <a:r>
              <a:rPr lang="en-US" sz="3200" dirty="0">
                <a:latin typeface="Courier" pitchFamily="2" charset="0"/>
              </a:rPr>
              <a:t>a </a:t>
            </a:r>
            <a:r>
              <a:rPr lang="en-US" sz="3200" dirty="0"/>
              <a:t>using </a:t>
            </a:r>
            <a:r>
              <a:rPr lang="en-US" sz="3200" dirty="0" err="1">
                <a:latin typeface="Courier" pitchFamily="2" charset="0"/>
              </a:rPr>
              <a:t>lsqcurvefit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457200" indent="-45720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B7FF85-36E8-7F48-8411-F20A63ED49E6}"/>
              </a:ext>
            </a:extLst>
          </p:cNvPr>
          <p:cNvSpPr/>
          <p:nvPr/>
        </p:nvSpPr>
        <p:spPr>
          <a:xfrm>
            <a:off x="6037326" y="4334493"/>
            <a:ext cx="419618" cy="6368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25984-A27C-0140-A461-8CBA6CA0B846}"/>
              </a:ext>
            </a:extLst>
          </p:cNvPr>
          <p:cNvSpPr txBox="1"/>
          <p:nvPr/>
        </p:nvSpPr>
        <p:spPr>
          <a:xfrm>
            <a:off x="4799331" y="5770445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@ symbol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D4195DD-6D07-8E48-9946-663CC5217EC4}"/>
              </a:ext>
            </a:extLst>
          </p:cNvPr>
          <p:cNvSpPr/>
          <p:nvPr/>
        </p:nvSpPr>
        <p:spPr>
          <a:xfrm>
            <a:off x="5653478" y="4939884"/>
            <a:ext cx="540545" cy="832757"/>
          </a:xfrm>
          <a:custGeom>
            <a:avLst/>
            <a:gdLst>
              <a:gd name="connsiteX0" fmla="*/ 540545 w 540545"/>
              <a:gd name="connsiteY0" fmla="*/ 0 h 832757"/>
              <a:gd name="connsiteX1" fmla="*/ 83345 w 540545"/>
              <a:gd name="connsiteY1" fmla="*/ 212271 h 832757"/>
              <a:gd name="connsiteX2" fmla="*/ 1702 w 540545"/>
              <a:gd name="connsiteY2" fmla="*/ 832757 h 83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545" h="832757">
                <a:moveTo>
                  <a:pt x="540545" y="0"/>
                </a:moveTo>
                <a:cubicBezTo>
                  <a:pt x="356848" y="36739"/>
                  <a:pt x="173152" y="73478"/>
                  <a:pt x="83345" y="212271"/>
                </a:cubicBezTo>
                <a:cubicBezTo>
                  <a:pt x="-6462" y="351064"/>
                  <a:pt x="-2380" y="591910"/>
                  <a:pt x="1702" y="83275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EFD936-0C1F-ED46-AC7B-5197A3177919}"/>
              </a:ext>
            </a:extLst>
          </p:cNvPr>
          <p:cNvSpPr/>
          <p:nvPr/>
        </p:nvSpPr>
        <p:spPr>
          <a:xfrm>
            <a:off x="7584585" y="4290331"/>
            <a:ext cx="1756123" cy="6368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EF8185-530B-B746-8BDA-A1811E490391}"/>
              </a:ext>
            </a:extLst>
          </p:cNvPr>
          <p:cNvSpPr/>
          <p:nvPr/>
        </p:nvSpPr>
        <p:spPr>
          <a:xfrm flipH="1">
            <a:off x="8462646" y="4925182"/>
            <a:ext cx="411848" cy="832757"/>
          </a:xfrm>
          <a:custGeom>
            <a:avLst/>
            <a:gdLst>
              <a:gd name="connsiteX0" fmla="*/ 540545 w 540545"/>
              <a:gd name="connsiteY0" fmla="*/ 0 h 832757"/>
              <a:gd name="connsiteX1" fmla="*/ 83345 w 540545"/>
              <a:gd name="connsiteY1" fmla="*/ 212271 h 832757"/>
              <a:gd name="connsiteX2" fmla="*/ 1702 w 540545"/>
              <a:gd name="connsiteY2" fmla="*/ 832757 h 83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545" h="832757">
                <a:moveTo>
                  <a:pt x="540545" y="0"/>
                </a:moveTo>
                <a:cubicBezTo>
                  <a:pt x="356848" y="36739"/>
                  <a:pt x="173152" y="73478"/>
                  <a:pt x="83345" y="212271"/>
                </a:cubicBezTo>
                <a:cubicBezTo>
                  <a:pt x="-6462" y="351064"/>
                  <a:pt x="-2380" y="591910"/>
                  <a:pt x="1702" y="83275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DD462-22D3-A64F-ACC7-3147F287A818}"/>
              </a:ext>
            </a:extLst>
          </p:cNvPr>
          <p:cNvSpPr txBox="1"/>
          <p:nvPr/>
        </p:nvSpPr>
        <p:spPr>
          <a:xfrm>
            <a:off x="7933902" y="5796643"/>
            <a:ext cx="326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f_of_x</a:t>
            </a:r>
            <a:r>
              <a:rPr lang="en-US" sz="2400" dirty="0">
                <a:solidFill>
                  <a:srgbClr val="FF0000"/>
                </a:solidFill>
              </a:rPr>
              <a:t> inputs (in order)</a:t>
            </a:r>
          </a:p>
        </p:txBody>
      </p:sp>
    </p:spTree>
    <p:extLst>
      <p:ext uri="{BB962C8B-B14F-4D97-AF65-F5344CB8AC3E}">
        <p14:creationId xmlns:p14="http://schemas.microsoft.com/office/powerpoint/2010/main" val="1118624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3EB1-213B-824E-B4BD-092C943B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" pitchFamily="2" charset="0"/>
              </a:rPr>
              <a:t>lsqcurvefit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calculate equation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EB173-905A-8346-9453-AEBCA1F05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8" y="1157287"/>
            <a:ext cx="5957043" cy="495414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200" dirty="0"/>
              <a:t>Calculate </a:t>
            </a:r>
            <a:r>
              <a:rPr lang="en-US" sz="3200" dirty="0" err="1">
                <a:latin typeface="Courier" pitchFamily="2" charset="0"/>
              </a:rPr>
              <a:t>yFit</a:t>
            </a:r>
            <a:r>
              <a:rPr lang="en-US" sz="3200" dirty="0"/>
              <a:t> and plot over data to see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0BD7D-408B-6F41-8900-AC1B2BF65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500" r="23341" b="-1510"/>
          <a:stretch/>
        </p:blipFill>
        <p:spPr>
          <a:xfrm>
            <a:off x="416652" y="3424050"/>
            <a:ext cx="6180881" cy="7275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2E1F99-72B8-184E-B543-591963DE4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533" y="1083625"/>
            <a:ext cx="5586058" cy="43181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BB9463-178F-634D-B8E0-C2C6BAB43F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407"/>
          <a:stretch/>
        </p:blipFill>
        <p:spPr>
          <a:xfrm>
            <a:off x="5111107" y="5401819"/>
            <a:ext cx="6946900" cy="9557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993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2209-63D7-8644-BFDC-6C645296D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Fitting linear data</a:t>
            </a:r>
          </a:p>
          <a:p>
            <a:r>
              <a:rPr lang="en-US" dirty="0"/>
              <a:t>Fitting non-linear data</a:t>
            </a:r>
          </a:p>
          <a:p>
            <a:r>
              <a:rPr lang="en-US" dirty="0"/>
              <a:t>Numerical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4213700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C84C047-4E72-7944-8593-01C235476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63512" y="0"/>
                <a:ext cx="9128487" cy="62048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Friedreich's Ataxia (FA) results in nervous system damage due to reduced production of protein frataxin (FXN). Drug BMN 290 is a small molecule meant to treat FA by upregulating FXN. Gene upregulation as a function of total drug delivered (AUC) can be described by the following equation: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𝐹𝑋𝑁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𝐴𝑈𝐶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𝐴𝑈𝐶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lec7_GrpEx12_BMRdata.xlsx contains AUC and 3 replicate measurements of FXN. During clinical trials, scientists discovered that AUC = 60 was infeasible. Generate a scatter plot of AUC vs. FXN, </a:t>
                </a:r>
                <a:r>
                  <a:rPr lang="en-US" sz="2400" u="sng" dirty="0"/>
                  <a:t>excluding AUC=60</a:t>
                </a:r>
                <a:r>
                  <a:rPr lang="en-US" sz="2400" dirty="0"/>
                  <a:t>, and use </a:t>
                </a:r>
                <a:r>
                  <a:rPr lang="en-US" sz="2400" dirty="0" err="1">
                    <a:latin typeface="Courier" pitchFamily="2" charset="0"/>
                  </a:rPr>
                  <a:t>lsqcurvefit</a:t>
                </a:r>
                <a:r>
                  <a:rPr lang="en-US" sz="2400" dirty="0"/>
                  <a:t> to find the average fitted line for all replicates, as shown below. The fitted line should be calculated using an interpolated x vector with 1000 points from the min AUC to the max AUC.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C84C047-4E72-7944-8593-01C235476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3512" y="0"/>
                <a:ext cx="9128487" cy="6204857"/>
              </a:xfrm>
              <a:blipFill>
                <a:blip r:embed="rId2"/>
                <a:stretch>
                  <a:fillRect l="-1111" t="-1431" r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BC3309C-FF6E-B44E-9EEA-1D717E37636E}"/>
              </a:ext>
            </a:extLst>
          </p:cNvPr>
          <p:cNvSpPr txBox="1"/>
          <p:nvPr/>
        </p:nvSpPr>
        <p:spPr>
          <a:xfrm>
            <a:off x="0" y="2736502"/>
            <a:ext cx="27717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Group example 1: Practice with </a:t>
            </a:r>
            <a:r>
              <a:rPr lang="en-US" sz="2800" dirty="0" err="1">
                <a:latin typeface="Courier" pitchFamily="2" charset="0"/>
              </a:rPr>
              <a:t>lsqcurvefit</a:t>
            </a:r>
            <a:endParaRPr lang="en-US" sz="2800" dirty="0">
              <a:latin typeface="Courier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063373-B054-E54C-98A2-721B4CB3D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447" y="3962536"/>
            <a:ext cx="3860619" cy="28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11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F089-ABDA-9044-B21A-8527B88532A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en-US" dirty="0"/>
              <a:t>Numerical differentiation and smoothing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916E0F-A43F-F74D-A093-3658CE873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27443"/>
              </p:ext>
            </p:extLst>
          </p:nvPr>
        </p:nvGraphicFramePr>
        <p:xfrm>
          <a:off x="992070" y="3176337"/>
          <a:ext cx="10207860" cy="1329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1621">
                  <a:extLst>
                    <a:ext uri="{9D8B030D-6E8A-4147-A177-3AD203B41FA5}">
                      <a16:colId xmlns:a16="http://schemas.microsoft.com/office/drawing/2014/main" val="1534358605"/>
                    </a:ext>
                  </a:extLst>
                </a:gridCol>
                <a:gridCol w="7076239">
                  <a:extLst>
                    <a:ext uri="{9D8B030D-6E8A-4147-A177-3AD203B41FA5}">
                      <a16:colId xmlns:a16="http://schemas.microsoft.com/office/drawing/2014/main" val="5594733"/>
                    </a:ext>
                  </a:extLst>
                </a:gridCol>
              </a:tblGrid>
              <a:tr h="506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diff(x)</a:t>
                      </a:r>
                      <a:endParaRPr lang="en-US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>
                          <a:solidFill>
                            <a:schemeClr val="tx1"/>
                          </a:solidFill>
                        </a:rPr>
                        <a:t>Returns a vector 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d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</a:rPr>
                        <a:t> containing the differences between adjacent elements in the vector 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x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30794"/>
                  </a:ext>
                </a:extLst>
              </a:tr>
              <a:tr h="506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smooth(x)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>
                          <a:solidFill>
                            <a:schemeClr val="tx1"/>
                          </a:solidFill>
                        </a:rPr>
                        <a:t>Smooths noisy data in vector 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x</a:t>
                      </a:r>
                      <a:endParaRPr lang="en-US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62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363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3A99-5CB6-F54D-BC62-90D36145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8C6CB-E8BB-0842-804C-A547A5792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9" y="1746022"/>
            <a:ext cx="9657201" cy="2918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C507E-DC68-E340-B9D5-7B275CB7676F}"/>
              </a:ext>
            </a:extLst>
          </p:cNvPr>
          <p:cNvSpPr txBox="1"/>
          <p:nvPr/>
        </p:nvSpPr>
        <p:spPr>
          <a:xfrm>
            <a:off x="2790825" y="4887348"/>
            <a:ext cx="63436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derivative of f(x) at a is the slope of the line tangent to f(x) at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Points where the derivative of f(x) = 0 are critical points</a:t>
            </a:r>
          </a:p>
        </p:txBody>
      </p:sp>
    </p:spTree>
    <p:extLst>
      <p:ext uri="{BB962C8B-B14F-4D97-AF65-F5344CB8AC3E}">
        <p14:creationId xmlns:p14="http://schemas.microsoft.com/office/powerpoint/2010/main" val="369690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3A99-5CB6-F54D-BC62-90D36145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C507E-DC68-E340-B9D5-7B275CB7676F}"/>
              </a:ext>
            </a:extLst>
          </p:cNvPr>
          <p:cNvSpPr txBox="1"/>
          <p:nvPr/>
        </p:nvSpPr>
        <p:spPr>
          <a:xfrm>
            <a:off x="1802606" y="4887348"/>
            <a:ext cx="85867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When the tangent line has a slope of 0 (or the derivative f’(x)=0), we have reached a local extrema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the second derivative is positive, the extrema is a maximum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the second derivative is negative, the extrema is a minimum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DA031-0E52-FE42-80DC-F066BD5B5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49" y="1187450"/>
            <a:ext cx="6915439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82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>
            <a:extLst>
              <a:ext uri="{FF2B5EF4-FFF2-40B4-BE49-F238E27FC236}">
                <a16:creationId xmlns:a16="http://schemas.microsoft.com/office/drawing/2014/main" id="{2C52C88A-80FC-9C44-BABA-001CE8BFF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74826"/>
            <a:ext cx="104902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diff</a:t>
            </a:r>
            <a:r>
              <a:rPr lang="en-US" altLang="en-US" sz="2400" dirty="0"/>
              <a:t> function is used for computing derivative estimates.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Its syntax is </a:t>
            </a:r>
            <a:r>
              <a:rPr lang="en-US" altLang="en-US" sz="2400" dirty="0">
                <a:latin typeface="Courier New" panose="02070309020205020404" pitchFamily="49" charset="0"/>
              </a:rPr>
              <a:t>d = diff(x)</a:t>
            </a:r>
            <a:r>
              <a:rPr lang="en-US" altLang="en-US" sz="2400" dirty="0"/>
              <a:t>, where </a:t>
            </a:r>
            <a:r>
              <a:rPr lang="en-US" altLang="en-US" sz="2400" dirty="0">
                <a:latin typeface="Courier New" panose="02070309020205020404" pitchFamily="49" charset="0"/>
              </a:rPr>
              <a:t>x</a:t>
            </a:r>
            <a:r>
              <a:rPr lang="en-US" altLang="en-US" sz="2400" dirty="0"/>
              <a:t> is a vector of values, and the result is a vector </a:t>
            </a:r>
            <a:r>
              <a:rPr lang="en-US" altLang="en-US" sz="2400" dirty="0">
                <a:latin typeface="Courier New" panose="02070309020205020404" pitchFamily="49" charset="0"/>
              </a:rPr>
              <a:t>d</a:t>
            </a:r>
            <a:r>
              <a:rPr lang="en-US" altLang="en-US" sz="2400" dirty="0"/>
              <a:t> containing the differences between adjacent elements in </a:t>
            </a:r>
            <a:r>
              <a:rPr lang="en-US" altLang="en-US" sz="2400" dirty="0">
                <a:latin typeface="Courier New" panose="02070309020205020404" pitchFamily="49" charset="0"/>
              </a:rPr>
              <a:t>x</a:t>
            </a:r>
            <a:r>
              <a:rPr lang="en-US" altLang="en-US" sz="2400" dirty="0"/>
              <a:t>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That is, if </a:t>
            </a:r>
            <a:r>
              <a:rPr lang="en-US" altLang="en-US" sz="2400" dirty="0">
                <a:latin typeface="Courier New" panose="02070309020205020404" pitchFamily="49" charset="0"/>
              </a:rPr>
              <a:t>x</a:t>
            </a:r>
            <a:r>
              <a:rPr lang="en-US" altLang="en-US" sz="2400" dirty="0"/>
              <a:t> has </a:t>
            </a:r>
            <a:r>
              <a:rPr lang="en-US" altLang="en-US" sz="2400" i="1" dirty="0"/>
              <a:t>n </a:t>
            </a:r>
            <a:r>
              <a:rPr lang="en-US" altLang="en-US" sz="2400" dirty="0"/>
              <a:t>elements, </a:t>
            </a:r>
            <a:r>
              <a:rPr lang="en-US" altLang="en-US" sz="2400" dirty="0">
                <a:latin typeface="Courier New" panose="02070309020205020404" pitchFamily="49" charset="0"/>
              </a:rPr>
              <a:t>d</a:t>
            </a:r>
            <a:r>
              <a:rPr lang="en-US" altLang="en-US" sz="2400" dirty="0"/>
              <a:t> will have </a:t>
            </a:r>
            <a:r>
              <a:rPr lang="en-US" altLang="en-US" sz="2400" i="1" dirty="0"/>
              <a:t>n </a:t>
            </a:r>
            <a:r>
              <a:rPr lang="en-US" altLang="en-US" sz="2400" dirty="0">
                <a:latin typeface="Symbol" pitchFamily="2" charset="2"/>
              </a:rPr>
              <a:t>- </a:t>
            </a:r>
            <a:r>
              <a:rPr lang="en-US" altLang="en-US" sz="2400" dirty="0"/>
              <a:t>1 elements, where</a:t>
            </a:r>
          </a:p>
          <a:p>
            <a:pPr eaLnBrk="1" hangingPunct="1"/>
            <a:r>
              <a:rPr lang="en-US" altLang="en-US" sz="2400" i="1" dirty="0"/>
              <a:t>d </a:t>
            </a:r>
            <a:r>
              <a:rPr lang="en-US" altLang="en-US" sz="2400" dirty="0">
                <a:latin typeface="Symbol" pitchFamily="2" charset="2"/>
              </a:rPr>
              <a:t>= </a:t>
            </a:r>
            <a:r>
              <a:rPr lang="en-US" altLang="en-US" sz="2400" dirty="0"/>
              <a:t>[</a:t>
            </a:r>
            <a:r>
              <a:rPr lang="en-US" altLang="en-US" sz="2400" i="1" dirty="0"/>
              <a:t>x</a:t>
            </a:r>
            <a:r>
              <a:rPr lang="en-US" altLang="en-US" sz="2400" dirty="0"/>
              <a:t>(2) </a:t>
            </a:r>
            <a:r>
              <a:rPr lang="en-US" altLang="en-US" sz="2400" dirty="0">
                <a:latin typeface="Symbol" pitchFamily="2" charset="2"/>
              </a:rPr>
              <a:t>- </a:t>
            </a:r>
            <a:r>
              <a:rPr lang="en-US" altLang="en-US" sz="2400" i="1" dirty="0"/>
              <a:t>x</a:t>
            </a:r>
            <a:r>
              <a:rPr lang="en-US" altLang="en-US" sz="2400" dirty="0"/>
              <a:t>(1), </a:t>
            </a:r>
            <a:r>
              <a:rPr lang="en-US" altLang="en-US" sz="2400" i="1" dirty="0"/>
              <a:t>x</a:t>
            </a:r>
            <a:r>
              <a:rPr lang="en-US" altLang="en-US" sz="2400" dirty="0"/>
              <a:t>(3)</a:t>
            </a:r>
            <a:r>
              <a:rPr lang="en-US" altLang="en-US" sz="2400" dirty="0">
                <a:latin typeface="Symbol" pitchFamily="2" charset="2"/>
              </a:rPr>
              <a:t> - </a:t>
            </a:r>
            <a:r>
              <a:rPr lang="en-US" altLang="en-US" sz="2400" i="1" dirty="0"/>
              <a:t>x</a:t>
            </a:r>
            <a:r>
              <a:rPr lang="en-US" altLang="en-US" sz="2400" dirty="0"/>
              <a:t>(2), . . . ,</a:t>
            </a:r>
            <a:r>
              <a:rPr lang="en-US" altLang="en-US" sz="2400" i="1" dirty="0"/>
              <a:t> x</a:t>
            </a:r>
            <a:r>
              <a:rPr lang="en-US" altLang="en-US" sz="2400" dirty="0"/>
              <a:t>(</a:t>
            </a:r>
            <a:r>
              <a:rPr lang="en-US" altLang="en-US" sz="2400" i="1" dirty="0"/>
              <a:t>n</a:t>
            </a:r>
            <a:r>
              <a:rPr lang="en-US" altLang="en-US" sz="2400" dirty="0"/>
              <a:t>)</a:t>
            </a:r>
            <a:r>
              <a:rPr lang="en-US" altLang="en-US" sz="2400" dirty="0">
                <a:latin typeface="Symbol" pitchFamily="2" charset="2"/>
              </a:rPr>
              <a:t> - </a:t>
            </a:r>
            <a:r>
              <a:rPr lang="en-US" altLang="en-US" sz="2400" i="1" dirty="0"/>
              <a:t>x</a:t>
            </a:r>
            <a:r>
              <a:rPr lang="en-US" altLang="en-US" sz="2400" dirty="0"/>
              <a:t>(</a:t>
            </a:r>
            <a:r>
              <a:rPr lang="en-US" altLang="en-US" sz="2400" i="1" dirty="0"/>
              <a:t>n </a:t>
            </a:r>
            <a:r>
              <a:rPr lang="en-US" altLang="en-US" sz="2400" dirty="0">
                <a:latin typeface="Symbol" pitchFamily="2" charset="2"/>
              </a:rPr>
              <a:t>-</a:t>
            </a:r>
            <a:r>
              <a:rPr lang="en-US" altLang="en-US" sz="2400" dirty="0"/>
              <a:t>1)].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EX: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x = [5, 7, 12, -20]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diff(x)</a:t>
            </a:r>
            <a:r>
              <a:rPr lang="en-US" altLang="en-US" sz="2400" dirty="0"/>
              <a:t> = </a:t>
            </a:r>
            <a:r>
              <a:rPr lang="en-US" altLang="en-US" sz="2400" dirty="0">
                <a:latin typeface="Courier New" panose="02070309020205020404" pitchFamily="49" charset="0"/>
              </a:rPr>
              <a:t>[2, 5, -32]</a:t>
            </a:r>
            <a:r>
              <a:rPr lang="en-US" altLang="en-US" sz="2400" dirty="0"/>
              <a:t>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4FDF48-D487-8D4D-AF3C-A430108380F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diff</a:t>
            </a:r>
          </a:p>
        </p:txBody>
      </p:sp>
    </p:spTree>
    <p:extLst>
      <p:ext uri="{BB962C8B-B14F-4D97-AF65-F5344CB8AC3E}">
        <p14:creationId xmlns:p14="http://schemas.microsoft.com/office/powerpoint/2010/main" val="2795716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>
            <a:extLst>
              <a:ext uri="{FF2B5EF4-FFF2-40B4-BE49-F238E27FC236}">
                <a16:creationId xmlns:a16="http://schemas.microsoft.com/office/drawing/2014/main" id="{2C52C88A-80FC-9C44-BABA-001CE8BFF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754" y="2367171"/>
            <a:ext cx="492252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200" dirty="0"/>
              <a:t>The derivative of y=f(x) at the corresponding values of x can be estimated using:</a:t>
            </a:r>
          </a:p>
          <a:p>
            <a:endParaRPr lang="en-US" sz="2200" dirty="0"/>
          </a:p>
          <a:p>
            <a:pPr eaLnBrk="1" hangingPunct="1"/>
            <a:r>
              <a:rPr lang="en-US" altLang="en-US" sz="2200" dirty="0" err="1">
                <a:latin typeface="Courier New" panose="02070309020205020404" pitchFamily="49" charset="0"/>
              </a:rPr>
              <a:t>Deriv_y</a:t>
            </a:r>
            <a:r>
              <a:rPr lang="en-US" altLang="en-US" sz="2200" dirty="0">
                <a:latin typeface="Courier New" panose="02070309020205020404" pitchFamily="49" charset="0"/>
              </a:rPr>
              <a:t> = diff(y)./diff(x)</a:t>
            </a:r>
            <a:endParaRPr lang="en-US" alt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A11BC-6CCD-A04C-BD29-1EB14A793DC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Finding derivative with </a:t>
            </a:r>
            <a:r>
              <a:rPr lang="en-US" dirty="0">
                <a:latin typeface="Courier" pitchFamily="2" charset="0"/>
                <a:cs typeface="Arial" panose="020B0604020202020204" pitchFamily="34" charset="0"/>
              </a:rPr>
              <a:t>diff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F72297-3834-0146-8DAB-6DDD526CF9B6}"/>
                  </a:ext>
                </a:extLst>
              </p:cNvPr>
              <p:cNvSpPr txBox="1"/>
              <p:nvPr/>
            </p:nvSpPr>
            <p:spPr>
              <a:xfrm>
                <a:off x="5840746" y="921366"/>
                <a:ext cx="5475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F72297-3834-0146-8DAB-6DDD526CF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746" y="921366"/>
                <a:ext cx="5475410" cy="369332"/>
              </a:xfrm>
              <a:prstGeom prst="rect">
                <a:avLst/>
              </a:prstGeom>
              <a:blipFill>
                <a:blip r:embed="rId2"/>
                <a:stretch>
                  <a:fillRect l="-1157" r="-46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972E400-CB7E-904A-ADAF-BCBE276C4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25" y="4801148"/>
            <a:ext cx="2677155" cy="20078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8A8563-52D1-C14B-A9A6-B4205F7DB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280" y="4801148"/>
            <a:ext cx="2677155" cy="2007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FA1470-7221-7242-A475-70BAF2D01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814" y="1498914"/>
            <a:ext cx="4704226" cy="3154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5698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1F385B-574B-D146-B04F-7A3AA6678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902" y="1400175"/>
            <a:ext cx="8439360" cy="4314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Calculate the derivative </a:t>
            </a:r>
            <a:r>
              <a:rPr lang="en-US" sz="3200" dirty="0" err="1"/>
              <a:t>dy</a:t>
            </a:r>
            <a:r>
              <a:rPr lang="en-US" sz="3200" dirty="0"/>
              <a:t>/dx, where y is the fitted best fit line from Group Example 1, and find the point (</a:t>
            </a:r>
            <a:r>
              <a:rPr lang="en-US" sz="3200" dirty="0" err="1"/>
              <a:t>ie</a:t>
            </a:r>
            <a:r>
              <a:rPr lang="en-US" sz="3200" dirty="0"/>
              <a:t>, the x value) at which this derivative achieves its maximum value. Plot this point on the graph of y vs x using scatter and a square marker. Note that the plotted point should be in terms of y; </a:t>
            </a:r>
            <a:r>
              <a:rPr lang="en-US" sz="3200" dirty="0" err="1"/>
              <a:t>ie</a:t>
            </a:r>
            <a:r>
              <a:rPr lang="en-US" sz="3200" dirty="0"/>
              <a:t>, if </a:t>
            </a:r>
            <a:r>
              <a:rPr lang="en-US" sz="3200" dirty="0" err="1"/>
              <a:t>xmax</a:t>
            </a:r>
            <a:r>
              <a:rPr lang="en-US" sz="3200" dirty="0"/>
              <a:t> is the point at which </a:t>
            </a:r>
            <a:r>
              <a:rPr lang="en-US" sz="3200" dirty="0" err="1"/>
              <a:t>dy</a:t>
            </a:r>
            <a:r>
              <a:rPr lang="en-US" sz="3200" dirty="0"/>
              <a:t>/dx is at its maximum, you should plot y(</a:t>
            </a:r>
            <a:r>
              <a:rPr lang="en-US" sz="3200" dirty="0" err="1"/>
              <a:t>xmax</a:t>
            </a:r>
            <a:r>
              <a:rPr lang="en-US" sz="3200" dirty="0"/>
              <a:t>).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FB390-7B7E-084C-AE80-00BB7981FA8F}"/>
              </a:ext>
            </a:extLst>
          </p:cNvPr>
          <p:cNvSpPr txBox="1"/>
          <p:nvPr/>
        </p:nvSpPr>
        <p:spPr>
          <a:xfrm>
            <a:off x="291738" y="3028949"/>
            <a:ext cx="27717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Group example 2: Practice with </a:t>
            </a:r>
            <a:r>
              <a:rPr lang="en-US" sz="2800" dirty="0">
                <a:latin typeface="Courier" pitchFamily="2" charset="0"/>
              </a:rPr>
              <a:t>diff</a:t>
            </a:r>
          </a:p>
        </p:txBody>
      </p:sp>
    </p:spTree>
    <p:extLst>
      <p:ext uri="{BB962C8B-B14F-4D97-AF65-F5344CB8AC3E}">
        <p14:creationId xmlns:p14="http://schemas.microsoft.com/office/powerpoint/2010/main" val="279656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F6B6-11B5-C948-9141-34ED2BCFD6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Linear regression and polynomial curve fitting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16CF1D-67FC-0B40-9411-349DD885F9C5}"/>
              </a:ext>
            </a:extLst>
          </p:cNvPr>
          <p:cNvGraphicFramePr>
            <a:graphicFrameLocks noGrp="1"/>
          </p:cNvGraphicFramePr>
          <p:nvPr/>
        </p:nvGraphicFramePr>
        <p:xfrm>
          <a:off x="692222" y="2750929"/>
          <a:ext cx="10807556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5174">
                  <a:extLst>
                    <a:ext uri="{9D8B030D-6E8A-4147-A177-3AD203B41FA5}">
                      <a16:colId xmlns:a16="http://schemas.microsoft.com/office/drawing/2014/main" val="2389951549"/>
                    </a:ext>
                  </a:extLst>
                </a:gridCol>
                <a:gridCol w="6142382">
                  <a:extLst>
                    <a:ext uri="{9D8B030D-6E8A-4147-A177-3AD203B41FA5}">
                      <a16:colId xmlns:a16="http://schemas.microsoft.com/office/drawing/2014/main" val="2706956803"/>
                    </a:ext>
                  </a:extLst>
                </a:gridCol>
              </a:tblGrid>
              <a:tr h="276586">
                <a:tc>
                  <a:txBody>
                    <a:bodyPr/>
                    <a:lstStyle/>
                    <a:p>
                      <a:r>
                        <a:rPr lang="en-US" sz="2800" b="1" i="0" kern="12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polyfit</a:t>
                      </a:r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x,y,n</a:t>
                      </a:r>
                      <a:r>
                        <a:rPr lang="en-US" sz="2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)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Polynomial fitting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909496"/>
                  </a:ext>
                </a:extLst>
              </a:tr>
              <a:tr h="460769">
                <a:tc>
                  <a:txBody>
                    <a:bodyPr/>
                    <a:lstStyle/>
                    <a:p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polyval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(</a:t>
                      </a:r>
                      <a:r>
                        <a:rPr lang="en-US" sz="28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p,x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)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Interpolation/extrapolation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15030"/>
                  </a:ext>
                </a:extLst>
              </a:tr>
              <a:tr h="460769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latin typeface="Courier" pitchFamily="2" charset="0"/>
                        </a:rPr>
                        <a:t>corrcoef</a:t>
                      </a:r>
                      <a:r>
                        <a:rPr lang="en-US" sz="2800" b="1" dirty="0">
                          <a:latin typeface="Courier" pitchFamily="2" charset="0"/>
                        </a:rPr>
                        <a:t>(</a:t>
                      </a:r>
                      <a:r>
                        <a:rPr lang="en-US" sz="2800" b="1" dirty="0" err="1">
                          <a:latin typeface="Courier" pitchFamily="2" charset="0"/>
                        </a:rPr>
                        <a:t>x,y</a:t>
                      </a:r>
                      <a:r>
                        <a:rPr lang="en-US" sz="2800" b="1" dirty="0">
                          <a:latin typeface="Courier" pitchFamily="2" charset="0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Correlation coefficients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701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34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E76F79-BA82-CC45-BE6B-015811181CC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135A6-9E99-584E-9953-3D113365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01" y="1712229"/>
            <a:ext cx="6098170" cy="537714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regression</a:t>
            </a:r>
            <a:r>
              <a:rPr lang="en-US" dirty="0"/>
              <a:t> is a formula that describes the relationship between variables</a:t>
            </a:r>
          </a:p>
          <a:p>
            <a:r>
              <a:rPr lang="en-US" dirty="0"/>
              <a:t>A </a:t>
            </a:r>
            <a:r>
              <a:rPr lang="en-US" b="1" dirty="0"/>
              <a:t>linear regression </a:t>
            </a:r>
            <a:r>
              <a:rPr lang="en-US" dirty="0"/>
              <a:t>models the relationship between two variables with the equation of a line (polynomial with degree = 1)</a:t>
            </a:r>
          </a:p>
          <a:p>
            <a:r>
              <a:rPr lang="en-US" b="1" u="sng" dirty="0"/>
              <a:t>Input</a:t>
            </a:r>
            <a:r>
              <a:rPr lang="en-US" u="sng" dirty="0"/>
              <a:t>:</a:t>
            </a:r>
            <a:r>
              <a:rPr lang="en-US" dirty="0"/>
              <a:t> X and Y data</a:t>
            </a:r>
          </a:p>
          <a:p>
            <a:r>
              <a:rPr lang="en-US" b="1" u="sng" dirty="0"/>
              <a:t>Output:</a:t>
            </a:r>
            <a:r>
              <a:rPr lang="en-US" dirty="0"/>
              <a:t> Estimated b and a and predicted Y (</a:t>
            </a:r>
            <a:r>
              <a:rPr lang="en-US" dirty="0" err="1"/>
              <a:t>yFit</a:t>
            </a:r>
            <a:r>
              <a:rPr lang="en-US" dirty="0"/>
              <a:t>):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59BF9B-4C89-BA4A-A016-0275FF63B9A3}"/>
              </a:ext>
            </a:extLst>
          </p:cNvPr>
          <p:cNvGrpSpPr>
            <a:grpSpLocks noChangeAspect="1"/>
          </p:cNvGrpSpPr>
          <p:nvPr/>
        </p:nvGrpSpPr>
        <p:grpSpPr>
          <a:xfrm>
            <a:off x="6193991" y="1712229"/>
            <a:ext cx="5685610" cy="3615655"/>
            <a:chOff x="5145877" y="1811411"/>
            <a:chExt cx="6801711" cy="43254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3994298-7164-8A47-BBED-06DA47CE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6670" y="1811411"/>
              <a:ext cx="5170918" cy="3878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1F09C7-510A-9A40-AFD8-B271B9888449}"/>
                </a:ext>
              </a:extLst>
            </p:cNvPr>
            <p:cNvSpPr txBox="1"/>
            <p:nvPr/>
          </p:nvSpPr>
          <p:spPr>
            <a:xfrm>
              <a:off x="5145877" y="5437260"/>
              <a:ext cx="3599863" cy="699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Regression line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CBC10C4-B5EB-D840-8BC1-BCF7E33DA15E}"/>
                </a:ext>
              </a:extLst>
            </p:cNvPr>
            <p:cNvSpPr/>
            <p:nvPr/>
          </p:nvSpPr>
          <p:spPr>
            <a:xfrm rot="15940254">
              <a:off x="6629322" y="4364608"/>
              <a:ext cx="818176" cy="1094024"/>
            </a:xfrm>
            <a:custGeom>
              <a:avLst/>
              <a:gdLst>
                <a:gd name="connsiteX0" fmla="*/ 0 w 549164"/>
                <a:gd name="connsiteY0" fmla="*/ 0 h 889000"/>
                <a:gd name="connsiteX1" fmla="*/ 533400 w 549164"/>
                <a:gd name="connsiteY1" fmla="*/ 330200 h 889000"/>
                <a:gd name="connsiteX2" fmla="*/ 355600 w 549164"/>
                <a:gd name="connsiteY2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9164" h="889000">
                  <a:moveTo>
                    <a:pt x="0" y="0"/>
                  </a:moveTo>
                  <a:cubicBezTo>
                    <a:pt x="237066" y="91016"/>
                    <a:pt x="474133" y="182033"/>
                    <a:pt x="533400" y="330200"/>
                  </a:cubicBezTo>
                  <a:cubicBezTo>
                    <a:pt x="592667" y="478367"/>
                    <a:pt x="474133" y="683683"/>
                    <a:pt x="355600" y="88900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0A9A15-50B4-2B4D-9A62-A70D707B3DB4}"/>
                </a:ext>
              </a:extLst>
            </p:cNvPr>
            <p:cNvSpPr txBox="1"/>
            <p:nvPr/>
          </p:nvSpPr>
          <p:spPr>
            <a:xfrm rot="16200000">
              <a:off x="6732755" y="3511178"/>
              <a:ext cx="426109" cy="4786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4890F1-D6C9-7643-8371-65FA5BFF3FC9}"/>
              </a:ext>
            </a:extLst>
          </p:cNvPr>
          <p:cNvSpPr txBox="1"/>
          <p:nvPr/>
        </p:nvSpPr>
        <p:spPr>
          <a:xfrm>
            <a:off x="6193991" y="5248867"/>
            <a:ext cx="289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yFit</a:t>
            </a:r>
            <a:r>
              <a:rPr lang="en-US" sz="3200" dirty="0">
                <a:solidFill>
                  <a:srgbClr val="FF0000"/>
                </a:solidFill>
              </a:rPr>
              <a:t> = b * X +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D35F89-4E93-EB48-81CF-75DC11BBD8DE}"/>
              </a:ext>
            </a:extLst>
          </p:cNvPr>
          <p:cNvSpPr txBox="1"/>
          <p:nvPr/>
        </p:nvSpPr>
        <p:spPr>
          <a:xfrm>
            <a:off x="9549116" y="4801994"/>
            <a:ext cx="3385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899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68B7-049B-E943-9E21-304169F5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 coefficients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A135-3E11-EE44-924B-2721283A4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28" y="2019622"/>
            <a:ext cx="7573681" cy="457302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is the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correlation coefficient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between two data sets X and Y.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will always be between -1 and 1.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r = -1: data are perfectly negatively correlated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r = 0: data are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linearly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uncorrelated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r = 1: data are perfectly positively correlated</a:t>
            </a:r>
          </a:p>
          <a:p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In general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as r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increases, the relationship between two datasets is more linear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18C650-06C8-404E-9C84-C6E21E9437BF}"/>
              </a:ext>
            </a:extLst>
          </p:cNvPr>
          <p:cNvGrpSpPr/>
          <p:nvPr/>
        </p:nvGrpSpPr>
        <p:grpSpPr>
          <a:xfrm>
            <a:off x="7696959" y="2702519"/>
            <a:ext cx="4248317" cy="3488247"/>
            <a:chOff x="7943683" y="1844976"/>
            <a:chExt cx="4248317" cy="34882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BBFFF9-1AF6-7E46-AAE1-BE6EA9677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733" y="1844976"/>
              <a:ext cx="3996267" cy="2997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997B41-F1D7-EE47-A742-43628006E531}"/>
                </a:ext>
              </a:extLst>
            </p:cNvPr>
            <p:cNvSpPr txBox="1"/>
            <p:nvPr/>
          </p:nvSpPr>
          <p:spPr>
            <a:xfrm>
              <a:off x="10013368" y="4779225"/>
              <a:ext cx="37702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1D09E5-4111-7A4D-B022-6D1D87B7F76A}"/>
                </a:ext>
              </a:extLst>
            </p:cNvPr>
            <p:cNvSpPr txBox="1"/>
            <p:nvPr/>
          </p:nvSpPr>
          <p:spPr>
            <a:xfrm rot="16000853">
              <a:off x="8032169" y="2967357"/>
              <a:ext cx="37702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859F66-6827-D545-B935-4AC12987E035}"/>
                </a:ext>
              </a:extLst>
            </p:cNvPr>
            <p:cNvSpPr txBox="1"/>
            <p:nvPr/>
          </p:nvSpPr>
          <p:spPr>
            <a:xfrm>
              <a:off x="10201881" y="2043822"/>
              <a:ext cx="9332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 = 1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EBBAD8D-7B20-6842-B84B-A9AF460DC597}"/>
              </a:ext>
            </a:extLst>
          </p:cNvPr>
          <p:cNvSpPr txBox="1"/>
          <p:nvPr/>
        </p:nvSpPr>
        <p:spPr>
          <a:xfrm>
            <a:off x="10282587" y="3638313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66C8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6421A-85C4-A543-BE8D-2C2ED7E22AAF}"/>
              </a:ext>
            </a:extLst>
          </p:cNvPr>
          <p:cNvSpPr txBox="1"/>
          <p:nvPr/>
        </p:nvSpPr>
        <p:spPr>
          <a:xfrm>
            <a:off x="9686518" y="4717062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2E5EFD-4420-7F4B-93E5-7B8CC1E2D011}"/>
              </a:ext>
            </a:extLst>
          </p:cNvPr>
          <p:cNvSpPr txBox="1"/>
          <p:nvPr/>
        </p:nvSpPr>
        <p:spPr>
          <a:xfrm>
            <a:off x="3995048" y="1219894"/>
            <a:ext cx="503214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" pitchFamily="2" charset="0"/>
              </a:rPr>
              <a:t>[r p] = </a:t>
            </a:r>
            <a:r>
              <a:rPr lang="en-US" sz="3000" dirty="0" err="1">
                <a:latin typeface="Courier" pitchFamily="2" charset="0"/>
              </a:rPr>
              <a:t>corrcoef</a:t>
            </a:r>
            <a:r>
              <a:rPr lang="en-US" sz="3000" dirty="0">
                <a:latin typeface="Courier" pitchFamily="2" charset="0"/>
              </a:rPr>
              <a:t>(</a:t>
            </a:r>
            <a:r>
              <a:rPr lang="en-US" sz="3000" dirty="0" err="1">
                <a:latin typeface="Courier" pitchFamily="2" charset="0"/>
              </a:rPr>
              <a:t>x,y</a:t>
            </a:r>
            <a:r>
              <a:rPr lang="en-US" sz="3000" dirty="0">
                <a:latin typeface="Courier" pitchFamily="2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EC436-5930-7B49-8574-75D0D70593A5}"/>
              </a:ext>
            </a:extLst>
          </p:cNvPr>
          <p:cNvSpPr txBox="1"/>
          <p:nvPr/>
        </p:nvSpPr>
        <p:spPr>
          <a:xfrm>
            <a:off x="305628" y="1066006"/>
            <a:ext cx="3386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P-value associated with linear regression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ACA864-4E95-2D44-883A-EAFDB9A585C3}"/>
              </a:ext>
            </a:extLst>
          </p:cNvPr>
          <p:cNvSpPr/>
          <p:nvPr/>
        </p:nvSpPr>
        <p:spPr>
          <a:xfrm>
            <a:off x="3539067" y="918462"/>
            <a:ext cx="1354666" cy="402338"/>
          </a:xfrm>
          <a:custGeom>
            <a:avLst/>
            <a:gdLst>
              <a:gd name="connsiteX0" fmla="*/ 0 w 1354666"/>
              <a:gd name="connsiteY0" fmla="*/ 131405 h 402338"/>
              <a:gd name="connsiteX1" fmla="*/ 677333 w 1354666"/>
              <a:gd name="connsiteY1" fmla="*/ 12871 h 402338"/>
              <a:gd name="connsiteX2" fmla="*/ 1354666 w 1354666"/>
              <a:gd name="connsiteY2" fmla="*/ 402338 h 40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4666" h="402338">
                <a:moveTo>
                  <a:pt x="0" y="131405"/>
                </a:moveTo>
                <a:cubicBezTo>
                  <a:pt x="225777" y="49560"/>
                  <a:pt x="451555" y="-32284"/>
                  <a:pt x="677333" y="12871"/>
                </a:cubicBezTo>
                <a:cubicBezTo>
                  <a:pt x="903111" y="58026"/>
                  <a:pt x="1128888" y="230182"/>
                  <a:pt x="1354666" y="40233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2102-AA1D-E84D-B5C1-E95F1506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linear regression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9887-DE6A-0B44-A213-69C6BC5DD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" y="668337"/>
            <a:ext cx="12068312" cy="55213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Find the regression coefficients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b</a:t>
            </a:r>
            <a:r>
              <a:rPr lang="en-US" sz="2800" dirty="0"/>
              <a:t> that best fit the data stored in X and Y with n=1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Calculate </a:t>
            </a:r>
            <a:r>
              <a:rPr lang="en-US" sz="2800" dirty="0" err="1">
                <a:solidFill>
                  <a:srgbClr val="FF0000"/>
                </a:solidFill>
              </a:rPr>
              <a:t>yFit</a:t>
            </a:r>
            <a:r>
              <a:rPr lang="en-US" sz="2800" dirty="0"/>
              <a:t> for polynomial p using the equation of a line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           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yFit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bX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Calculate the correlation coefficient and p-value for the statistical regression on X and 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6BA94-5A6A-474B-91D9-FE182F659A69}"/>
              </a:ext>
            </a:extLst>
          </p:cNvPr>
          <p:cNvSpPr txBox="1"/>
          <p:nvPr/>
        </p:nvSpPr>
        <p:spPr>
          <a:xfrm>
            <a:off x="748356" y="1903433"/>
            <a:ext cx="4339650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" pitchFamily="2" charset="0"/>
              </a:rPr>
              <a:t>p = </a:t>
            </a:r>
            <a:r>
              <a:rPr lang="en-US" sz="3000" dirty="0" err="1">
                <a:latin typeface="Courier" pitchFamily="2" charset="0"/>
              </a:rPr>
              <a:t>polyfit</a:t>
            </a:r>
            <a:r>
              <a:rPr lang="en-US" sz="3000" dirty="0">
                <a:latin typeface="Courier" pitchFamily="2" charset="0"/>
              </a:rPr>
              <a:t>(X,Y,1)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CE5810-E63F-0548-ABCA-EB59DDB2D0FC}"/>
              </a:ext>
            </a:extLst>
          </p:cNvPr>
          <p:cNvSpPr/>
          <p:nvPr/>
        </p:nvSpPr>
        <p:spPr>
          <a:xfrm>
            <a:off x="703099" y="5912663"/>
            <a:ext cx="57246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Courier" pitchFamily="2" charset="0"/>
              </a:rPr>
              <a:t>[R </a:t>
            </a:r>
            <a:r>
              <a:rPr lang="en-US" sz="3000" dirty="0" err="1">
                <a:latin typeface="Courier" pitchFamily="2" charset="0"/>
              </a:rPr>
              <a:t>Pval</a:t>
            </a:r>
            <a:r>
              <a:rPr lang="en-US" sz="3000" dirty="0">
                <a:latin typeface="Courier" pitchFamily="2" charset="0"/>
              </a:rPr>
              <a:t>] = </a:t>
            </a:r>
            <a:r>
              <a:rPr lang="en-US" sz="3000" dirty="0" err="1">
                <a:latin typeface="Courier" pitchFamily="2" charset="0"/>
              </a:rPr>
              <a:t>corrcoef</a:t>
            </a:r>
            <a:r>
              <a:rPr lang="en-US" sz="3000" dirty="0">
                <a:latin typeface="Courier" pitchFamily="2" charset="0"/>
              </a:rPr>
              <a:t>(X,Y)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E98A1-0B47-4D4E-8387-C5605425A65F}"/>
              </a:ext>
            </a:extLst>
          </p:cNvPr>
          <p:cNvSpPr/>
          <p:nvPr/>
        </p:nvSpPr>
        <p:spPr>
          <a:xfrm>
            <a:off x="703099" y="3908048"/>
            <a:ext cx="57246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>
                <a:latin typeface="Courier" pitchFamily="2" charset="0"/>
              </a:rPr>
              <a:t>yFit</a:t>
            </a:r>
            <a:r>
              <a:rPr lang="en-US" sz="3000" dirty="0">
                <a:latin typeface="Courier" pitchFamily="2" charset="0"/>
              </a:rPr>
              <a:t> = p(1) .* X + p(2) </a:t>
            </a:r>
          </a:p>
        </p:txBody>
      </p:sp>
    </p:spTree>
    <p:extLst>
      <p:ext uri="{BB962C8B-B14F-4D97-AF65-F5344CB8AC3E}">
        <p14:creationId xmlns:p14="http://schemas.microsoft.com/office/powerpoint/2010/main" val="121568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1F4E-B124-4C4C-B9DC-C44D915FC8B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Do storks bring babies?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75037E-7ACA-5241-BC45-7BCF35D021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106" b="29977"/>
          <a:stretch/>
        </p:blipFill>
        <p:spPr>
          <a:xfrm>
            <a:off x="2767583" y="1588754"/>
            <a:ext cx="4531032" cy="5647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27BEA5-C1AE-1843-9602-1D7673D5DB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505" b="28482"/>
          <a:stretch/>
        </p:blipFill>
        <p:spPr>
          <a:xfrm>
            <a:off x="363340" y="2688059"/>
            <a:ext cx="7192673" cy="2581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53BB11-0104-7542-BB9E-9C3FB0194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8272" y="2596723"/>
            <a:ext cx="4130413" cy="30978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5DEEC4-F5BE-4843-B4AD-3EF951C5323E}"/>
              </a:ext>
            </a:extLst>
          </p:cNvPr>
          <p:cNvSpPr txBox="1"/>
          <p:nvPr/>
        </p:nvSpPr>
        <p:spPr>
          <a:xfrm>
            <a:off x="7503567" y="1517162"/>
            <a:ext cx="2956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data_x</a:t>
            </a:r>
            <a:r>
              <a:rPr lang="en-US" sz="2000" dirty="0"/>
              <a:t> = # of storks</a:t>
            </a:r>
          </a:p>
          <a:p>
            <a:r>
              <a:rPr lang="en-US" sz="2000" dirty="0" err="1"/>
              <a:t>data_y</a:t>
            </a:r>
            <a:r>
              <a:rPr lang="en-US" sz="2000" dirty="0"/>
              <a:t> = population size</a:t>
            </a:r>
          </a:p>
        </p:txBody>
      </p:sp>
    </p:spTree>
    <p:extLst>
      <p:ext uri="{BB962C8B-B14F-4D97-AF65-F5344CB8AC3E}">
        <p14:creationId xmlns:p14="http://schemas.microsoft.com/office/powerpoint/2010/main" val="291401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3D81BD-B2D9-D546-8907-9AE48C20775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Determining the coefficients of the regression line with </a:t>
            </a:r>
            <a:r>
              <a:rPr lang="en-US" dirty="0" err="1">
                <a:latin typeface="Courier" pitchFamily="2" charset="0"/>
              </a:rPr>
              <a:t>polyfit</a:t>
            </a:r>
            <a:endParaRPr lang="en-US" dirty="0">
              <a:latin typeface="Courier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20B3D7-A15C-2A4D-B5D2-A4EDFB1012D0}"/>
              </a:ext>
            </a:extLst>
          </p:cNvPr>
          <p:cNvGrpSpPr>
            <a:grpSpLocks noChangeAspect="1"/>
          </p:cNvGrpSpPr>
          <p:nvPr/>
        </p:nvGrpSpPr>
        <p:grpSpPr>
          <a:xfrm>
            <a:off x="418081" y="2131910"/>
            <a:ext cx="7144922" cy="929626"/>
            <a:chOff x="263315" y="3506897"/>
            <a:chExt cx="4637890" cy="60343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3F57269-5972-3547-AB70-ECB9B6F7F1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1517" r="35520" b="17915"/>
            <a:stretch/>
          </p:blipFill>
          <p:spPr>
            <a:xfrm>
              <a:off x="263315" y="3506897"/>
              <a:ext cx="4637890" cy="5347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66AEE9-69F7-DE43-834E-A4935E4F5804}"/>
                </a:ext>
              </a:extLst>
            </p:cNvPr>
            <p:cNvSpPr/>
            <p:nvPr/>
          </p:nvSpPr>
          <p:spPr>
            <a:xfrm>
              <a:off x="4411283" y="3731510"/>
              <a:ext cx="489921" cy="378823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4B66CF9-ADCB-8248-8FDD-0950F7ADE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539" y="1496746"/>
            <a:ext cx="4130413" cy="3097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C51D10-8201-D340-B399-E54180024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29" y="3297159"/>
            <a:ext cx="3923017" cy="1016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4677C3E-942E-CC44-9351-44E5A1214440}"/>
              </a:ext>
            </a:extLst>
          </p:cNvPr>
          <p:cNvSpPr/>
          <p:nvPr/>
        </p:nvSpPr>
        <p:spPr>
          <a:xfrm>
            <a:off x="251726" y="3078836"/>
            <a:ext cx="6026649" cy="1589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What is the size of params?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5835A-7C3A-5947-8982-655F87479BC8}"/>
              </a:ext>
            </a:extLst>
          </p:cNvPr>
          <p:cNvSpPr txBox="1"/>
          <p:nvPr/>
        </p:nvSpPr>
        <p:spPr>
          <a:xfrm>
            <a:off x="364930" y="4951602"/>
            <a:ext cx="81323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Since </a:t>
            </a:r>
            <a:r>
              <a:rPr lang="en-US" sz="2800" dirty="0" err="1">
                <a:solidFill>
                  <a:srgbClr val="FF0000"/>
                </a:solidFill>
              </a:rPr>
              <a:t>yFit</a:t>
            </a:r>
            <a:r>
              <a:rPr lang="en-US" sz="2800" dirty="0">
                <a:solidFill>
                  <a:srgbClr val="FF0000"/>
                </a:solidFill>
              </a:rPr>
              <a:t> = </a:t>
            </a:r>
            <a:r>
              <a:rPr lang="en-US" sz="2800" dirty="0" err="1">
                <a:solidFill>
                  <a:srgbClr val="FF0000"/>
                </a:solidFill>
              </a:rPr>
              <a:t>bx+a</a:t>
            </a:r>
            <a:r>
              <a:rPr lang="en-US" sz="2800" dirty="0"/>
              <a:t>,</a:t>
            </a:r>
            <a:r>
              <a:rPr lang="en-US" sz="2800" dirty="0">
                <a:sym typeface="Wingdings" pitchFamily="2" charset="2"/>
              </a:rPr>
              <a:t> our regression line is:</a:t>
            </a:r>
            <a:endParaRPr lang="en-US" sz="2800" dirty="0"/>
          </a:p>
          <a:p>
            <a:r>
              <a:rPr lang="en-US" sz="2800" dirty="0" err="1">
                <a:solidFill>
                  <a:srgbClr val="FF0000"/>
                </a:solidFill>
              </a:rPr>
              <a:t>Fitted_populationSize</a:t>
            </a:r>
            <a:r>
              <a:rPr lang="en-US" sz="2800" dirty="0">
                <a:solidFill>
                  <a:srgbClr val="FF0000"/>
                </a:solidFill>
              </a:rPr>
              <a:t> = b*</a:t>
            </a:r>
            <a:r>
              <a:rPr lang="en-US" sz="2800" dirty="0" err="1">
                <a:solidFill>
                  <a:srgbClr val="FF0000"/>
                </a:solidFill>
              </a:rPr>
              <a:t>storkNumber</a:t>
            </a:r>
            <a:r>
              <a:rPr lang="en-US" sz="2800" dirty="0">
                <a:solidFill>
                  <a:srgbClr val="FF0000"/>
                </a:solidFill>
              </a:rPr>
              <a:t> + a</a:t>
            </a:r>
          </a:p>
          <a:p>
            <a:r>
              <a:rPr lang="en-US" sz="2800" dirty="0" err="1">
                <a:solidFill>
                  <a:srgbClr val="FF0000"/>
                </a:solidFill>
                <a:latin typeface="Courier" pitchFamily="2" charset="0"/>
              </a:rPr>
              <a:t>yfit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 = params(1) * </a:t>
            </a:r>
            <a:r>
              <a:rPr lang="en-US" sz="2800" dirty="0" err="1">
                <a:solidFill>
                  <a:srgbClr val="FF0000"/>
                </a:solidFill>
                <a:latin typeface="Courier" pitchFamily="2" charset="0"/>
              </a:rPr>
              <a:t>data_x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 + params(2)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FC6CBC-B476-9C4C-8D5B-8B99E6696096}"/>
              </a:ext>
            </a:extLst>
          </p:cNvPr>
          <p:cNvSpPr/>
          <p:nvPr/>
        </p:nvSpPr>
        <p:spPr>
          <a:xfrm>
            <a:off x="251726" y="4886838"/>
            <a:ext cx="11053583" cy="1589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What is the equation of the fitted line?</a:t>
            </a:r>
          </a:p>
        </p:txBody>
      </p:sp>
    </p:spTree>
    <p:extLst>
      <p:ext uri="{BB962C8B-B14F-4D97-AF65-F5344CB8AC3E}">
        <p14:creationId xmlns:p14="http://schemas.microsoft.com/office/powerpoint/2010/main" val="94960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FDA0D8-D6BA-4B45-B086-74324B76F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16"/>
          <a:stretch/>
        </p:blipFill>
        <p:spPr>
          <a:xfrm>
            <a:off x="33479" y="1815161"/>
            <a:ext cx="8082486" cy="1627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3D81BD-B2D9-D546-8907-9AE48C20775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Plotting the line of best fit with actual </a:t>
            </a:r>
            <a:r>
              <a:rPr lang="en-US" b="1" dirty="0"/>
              <a:t>or</a:t>
            </a:r>
            <a:r>
              <a:rPr lang="en-US" dirty="0"/>
              <a:t> interpolated x data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6BD46-963F-A846-BA68-55ED8206B5F6}"/>
              </a:ext>
            </a:extLst>
          </p:cNvPr>
          <p:cNvSpPr txBox="1"/>
          <p:nvPr/>
        </p:nvSpPr>
        <p:spPr>
          <a:xfrm>
            <a:off x="-15000" y="1291941"/>
            <a:ext cx="3344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Using actual </a:t>
            </a:r>
            <a:r>
              <a:rPr lang="en-US" sz="2800" dirty="0" err="1"/>
              <a:t>data_x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7F2322-563F-2C42-B2C2-C06EB7916728}"/>
              </a:ext>
            </a:extLst>
          </p:cNvPr>
          <p:cNvSpPr txBox="1"/>
          <p:nvPr/>
        </p:nvSpPr>
        <p:spPr>
          <a:xfrm>
            <a:off x="-15000" y="3695549"/>
            <a:ext cx="5801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Interpolating x data with </a:t>
            </a:r>
            <a:r>
              <a:rPr lang="en-US" sz="2800" dirty="0" err="1">
                <a:latin typeface="Courier" pitchFamily="2" charset="0"/>
              </a:rPr>
              <a:t>linspace</a:t>
            </a:r>
            <a:endParaRPr lang="en-US" sz="2800" dirty="0">
              <a:latin typeface="Courier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0F3832-DB3F-C947-9008-D5D8B8D3D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444" y="4104755"/>
            <a:ext cx="3555998" cy="26669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0F1FC5-DFB8-8244-9B86-613415A1B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444" y="1419745"/>
            <a:ext cx="3555998" cy="26669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4AD028-22EC-AA47-BEF3-AF00DA6B0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16"/>
          <a:stretch/>
        </p:blipFill>
        <p:spPr>
          <a:xfrm>
            <a:off x="33479" y="4218769"/>
            <a:ext cx="8082486" cy="16270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680367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teaching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_teaching" id="{1BE8E047-FA13-F543-B4E1-20EA85A67406}" vid="{E12ACB2C-7AA4-5248-BBB9-B5DCE8C0D0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master_teaching</Template>
  <TotalTime>2239</TotalTime>
  <Words>1448</Words>
  <Application>Microsoft Macintosh PowerPoint</Application>
  <PresentationFormat>Widescreen</PresentationFormat>
  <Paragraphs>146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Courier</vt:lpstr>
      <vt:lpstr>Courier New</vt:lpstr>
      <vt:lpstr>Symbol</vt:lpstr>
      <vt:lpstr>master_teaching</vt:lpstr>
      <vt:lpstr>MATLAB for Scientists Lecture 7</vt:lpstr>
      <vt:lpstr>PowerPoint Presentation</vt:lpstr>
      <vt:lpstr>PowerPoint Presentation</vt:lpstr>
      <vt:lpstr>PowerPoint Presentation</vt:lpstr>
      <vt:lpstr>Correlation coefficients in MATLAB</vt:lpstr>
      <vt:lpstr>Performing linear regression in MATLAB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Non-linear curve fitting</vt:lpstr>
      <vt:lpstr>PowerPoint Presentation</vt:lpstr>
      <vt:lpstr>When do we use lsqcurvefit?</vt:lpstr>
      <vt:lpstr>Function that is called by lsqcurvefit</vt:lpstr>
      <vt:lpstr>Determine initial guess for equation parameters</vt:lpstr>
      <vt:lpstr>Use lsqcurvefit to calculate equation parameters</vt:lpstr>
      <vt:lpstr>Use lsqcurvefit to calculate equation parameters</vt:lpstr>
      <vt:lpstr>PowerPoint Presentation</vt:lpstr>
      <vt:lpstr>PowerPoint Presentation</vt:lpstr>
      <vt:lpstr>Derivative overview</vt:lpstr>
      <vt:lpstr>Derivative overview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for Scientists Lecture 14</dc:title>
  <dc:creator>Allison Lopatkin</dc:creator>
  <cp:lastModifiedBy>Allison Lopatkin</cp:lastModifiedBy>
  <cp:revision>106</cp:revision>
  <dcterms:created xsi:type="dcterms:W3CDTF">2019-07-16T21:11:06Z</dcterms:created>
  <dcterms:modified xsi:type="dcterms:W3CDTF">2021-11-08T19:58:53Z</dcterms:modified>
</cp:coreProperties>
</file>