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84ae38b45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84ae38b4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ae38b4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ae38b4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84ae38b45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84ae38b4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41d1c265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41d1c26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8a87f2280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8a87f228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8a87f2280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8a87f2280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8a87f228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8a87f228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8a87f2280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8a87f228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a87f2280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a87f228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8a87f2280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8a87f2280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41d1c26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41d1c26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41d1c265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41d1c265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8a87f2280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8a87f228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84ae38b45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84ae38b45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41d1c265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41d1c265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41d1c265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41d1c265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84ae38b45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84ae38b45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84ae38b4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84ae38b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Power+consumption+of+Tetouan+cit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Regression Modeling </a:t>
            </a:r>
            <a:endParaRPr b="1"/>
          </a:p>
          <a:p>
            <a:pPr marL="0" lvl="0" indent="0" algn="l" rtl="0">
              <a:spcBef>
                <a:spcPts val="0"/>
              </a:spcBef>
              <a:spcAft>
                <a:spcPts val="0"/>
              </a:spcAft>
              <a:buNone/>
            </a:pPr>
            <a:r>
              <a:rPr lang="en" b="1"/>
              <a:t>of Tetouan city </a:t>
            </a:r>
            <a:endParaRPr b="1"/>
          </a:p>
          <a:p>
            <a:pPr marL="0" lvl="0" indent="0" algn="l" rtl="0">
              <a:spcBef>
                <a:spcPts val="0"/>
              </a:spcBef>
              <a:spcAft>
                <a:spcPts val="0"/>
              </a:spcAft>
              <a:buNone/>
            </a:pPr>
            <a:r>
              <a:rPr lang="en" b="1"/>
              <a:t>power consumption</a:t>
            </a:r>
            <a:r>
              <a:rPr lang="en"/>
              <a:t> </a:t>
            </a:r>
            <a:endParaRPr/>
          </a:p>
        </p:txBody>
      </p:sp>
      <p:sp>
        <p:nvSpPr>
          <p:cNvPr id="86" name="Google Shape;86;p13"/>
          <p:cNvSpPr txBox="1">
            <a:spLocks noGrp="1"/>
          </p:cNvSpPr>
          <p:nvPr>
            <p:ph type="subTitle" idx="1"/>
          </p:nvPr>
        </p:nvSpPr>
        <p:spPr>
          <a:xfrm>
            <a:off x="598100" y="3495475"/>
            <a:ext cx="6626400" cy="1232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4200" b="1"/>
              <a:t>CBD 2214: Assignment 1</a:t>
            </a:r>
            <a:endParaRPr sz="4200" b="1"/>
          </a:p>
          <a:p>
            <a:pPr marL="0" lvl="0" indent="0" algn="l" rtl="0">
              <a:spcBef>
                <a:spcPts val="0"/>
              </a:spcBef>
              <a:spcAft>
                <a:spcPts val="0"/>
              </a:spcAft>
              <a:buNone/>
            </a:pPr>
            <a:endParaRPr sz="4200" b="1"/>
          </a:p>
          <a:p>
            <a:pPr marL="0" lvl="0" indent="0" algn="l" rtl="0">
              <a:spcBef>
                <a:spcPts val="0"/>
              </a:spcBef>
              <a:spcAft>
                <a:spcPts val="0"/>
              </a:spcAft>
              <a:buNone/>
            </a:pPr>
            <a:r>
              <a:rPr lang="en" sz="4200" b="1"/>
              <a:t>Submitted by Group 6</a:t>
            </a:r>
            <a:endParaRPr sz="4200" b="1"/>
          </a:p>
          <a:p>
            <a:pPr marL="0" lvl="0" indent="0" algn="l" rtl="0">
              <a:spcBef>
                <a:spcPts val="0"/>
              </a:spcBef>
              <a:spcAft>
                <a:spcPts val="0"/>
              </a:spcAft>
              <a:buClr>
                <a:schemeClr val="dk1"/>
              </a:buClr>
              <a:buSzPct val="26190"/>
              <a:buFont typeface="Arial"/>
              <a:buNone/>
            </a:pPr>
            <a:endParaRPr sz="4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420" b="1"/>
              <a:t>Algorithms used</a:t>
            </a:r>
            <a:endParaRPr sz="3420" b="1"/>
          </a:p>
        </p:txBody>
      </p:sp>
      <p:sp>
        <p:nvSpPr>
          <p:cNvPr id="144" name="Google Shape;144;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E101A"/>
                </a:solidFill>
              </a:rPr>
              <a:t>We have used three machine learning algorithms in our assignment as following:</a:t>
            </a:r>
            <a:endParaRPr sz="1500">
              <a:solidFill>
                <a:srgbClr val="0E101A"/>
              </a:solidFill>
            </a:endParaRPr>
          </a:p>
          <a:p>
            <a:pPr marL="457200" lvl="0" indent="-323850" algn="l" rtl="0">
              <a:spcBef>
                <a:spcPts val="1200"/>
              </a:spcBef>
              <a:spcAft>
                <a:spcPts val="0"/>
              </a:spcAft>
              <a:buClr>
                <a:srgbClr val="0E101A"/>
              </a:buClr>
              <a:buSzPts val="1500"/>
              <a:buAutoNum type="arabicParenR"/>
            </a:pPr>
            <a:r>
              <a:rPr lang="en" sz="1500">
                <a:solidFill>
                  <a:srgbClr val="0E101A"/>
                </a:solidFill>
              </a:rPr>
              <a:t>Linear Regression</a:t>
            </a:r>
            <a:endParaRPr sz="1500">
              <a:solidFill>
                <a:srgbClr val="0E101A"/>
              </a:solidFill>
            </a:endParaRPr>
          </a:p>
          <a:p>
            <a:pPr marL="457200" lvl="0" indent="0" algn="l" rtl="0">
              <a:spcBef>
                <a:spcPts val="1200"/>
              </a:spcBef>
              <a:spcAft>
                <a:spcPts val="0"/>
              </a:spcAft>
              <a:buNone/>
            </a:pPr>
            <a:endParaRPr sz="1500">
              <a:solidFill>
                <a:srgbClr val="0E101A"/>
              </a:solidFill>
            </a:endParaRPr>
          </a:p>
          <a:p>
            <a:pPr marL="457200" lvl="0" indent="-323850" algn="l" rtl="0">
              <a:spcBef>
                <a:spcPts val="1200"/>
              </a:spcBef>
              <a:spcAft>
                <a:spcPts val="0"/>
              </a:spcAft>
              <a:buClr>
                <a:srgbClr val="0E101A"/>
              </a:buClr>
              <a:buSzPts val="1500"/>
              <a:buAutoNum type="arabicParenR"/>
            </a:pPr>
            <a:r>
              <a:rPr lang="en" sz="1500">
                <a:solidFill>
                  <a:srgbClr val="0E101A"/>
                </a:solidFill>
              </a:rPr>
              <a:t>Support Vector Machine (SVM) </a:t>
            </a:r>
            <a:endParaRPr sz="1500">
              <a:solidFill>
                <a:srgbClr val="0E101A"/>
              </a:solidFill>
            </a:endParaRPr>
          </a:p>
          <a:p>
            <a:pPr marL="457200" lvl="0" indent="0" algn="l" rtl="0">
              <a:spcBef>
                <a:spcPts val="1200"/>
              </a:spcBef>
              <a:spcAft>
                <a:spcPts val="0"/>
              </a:spcAft>
              <a:buNone/>
            </a:pPr>
            <a:endParaRPr sz="1500">
              <a:solidFill>
                <a:srgbClr val="0E101A"/>
              </a:solidFill>
            </a:endParaRPr>
          </a:p>
          <a:p>
            <a:pPr marL="457200" lvl="0" indent="-323850" algn="l" rtl="0">
              <a:spcBef>
                <a:spcPts val="1200"/>
              </a:spcBef>
              <a:spcAft>
                <a:spcPts val="0"/>
              </a:spcAft>
              <a:buClr>
                <a:srgbClr val="0E101A"/>
              </a:buClr>
              <a:buSzPts val="1500"/>
              <a:buAutoNum type="arabicParenR"/>
            </a:pPr>
            <a:r>
              <a:rPr lang="en" sz="1500">
                <a:solidFill>
                  <a:srgbClr val="0E101A"/>
                </a:solidFill>
              </a:rPr>
              <a:t>Random Forest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1696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520" b="1"/>
              <a:t>Linear Regression</a:t>
            </a:r>
            <a:endParaRPr sz="1220" b="1">
              <a:solidFill>
                <a:schemeClr val="dk2"/>
              </a:solidFill>
            </a:endParaRPr>
          </a:p>
          <a:p>
            <a:pPr marL="0" lvl="0" indent="0" algn="l" rtl="0">
              <a:spcBef>
                <a:spcPts val="1200"/>
              </a:spcBef>
              <a:spcAft>
                <a:spcPts val="0"/>
              </a:spcAft>
              <a:buSzPts val="990"/>
              <a:buNone/>
            </a:pPr>
            <a:endParaRPr sz="2520"/>
          </a:p>
        </p:txBody>
      </p:sp>
      <p:sp>
        <p:nvSpPr>
          <p:cNvPr id="150" name="Google Shape;150;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3"/>
          <p:cNvPicPr preferRelativeResize="0"/>
          <p:nvPr/>
        </p:nvPicPr>
        <p:blipFill>
          <a:blip r:embed="rId3">
            <a:alphaModFix/>
          </a:blip>
          <a:stretch>
            <a:fillRect/>
          </a:stretch>
        </p:blipFill>
        <p:spPr>
          <a:xfrm>
            <a:off x="387950" y="644175"/>
            <a:ext cx="8368100" cy="435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985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20" b="1"/>
              <a:t>SVR</a:t>
            </a:r>
            <a:endParaRPr/>
          </a:p>
        </p:txBody>
      </p:sp>
      <p:sp>
        <p:nvSpPr>
          <p:cNvPr id="157" name="Google Shape;157;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8" name="Google Shape;158;p24"/>
          <p:cNvPicPr preferRelativeResize="0"/>
          <p:nvPr/>
        </p:nvPicPr>
        <p:blipFill>
          <a:blip r:embed="rId3">
            <a:alphaModFix/>
          </a:blip>
          <a:stretch>
            <a:fillRect/>
          </a:stretch>
        </p:blipFill>
        <p:spPr>
          <a:xfrm>
            <a:off x="311700" y="601700"/>
            <a:ext cx="8615324" cy="439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3320" b="1"/>
              <a:t>Random Forest Regression</a:t>
            </a:r>
            <a:endParaRPr sz="3000" b="1"/>
          </a:p>
        </p:txBody>
      </p:sp>
      <p:sp>
        <p:nvSpPr>
          <p:cNvPr id="164" name="Google Shape;16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b="1"/>
          </a:p>
          <a:p>
            <a:pPr marL="0" lvl="0" indent="0" algn="l" rtl="0">
              <a:spcBef>
                <a:spcPts val="1200"/>
              </a:spcBef>
              <a:spcAft>
                <a:spcPts val="0"/>
              </a:spcAft>
              <a:buClr>
                <a:schemeClr val="dk1"/>
              </a:buClr>
              <a:buSzPts val="1100"/>
              <a:buFont typeface="Arial"/>
              <a:buNone/>
            </a:pPr>
            <a:r>
              <a:rPr lang="en">
                <a:solidFill>
                  <a:schemeClr val="dk1"/>
                </a:solidFill>
              </a:rPr>
              <a:t>Test and train split : 2:8</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N estimators : 20</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We tried multiple cases to get the better results as following:</a:t>
            </a:r>
            <a:endParaRPr/>
          </a:p>
          <a:p>
            <a:pPr marL="0" lvl="0" indent="0" algn="l" rtl="0">
              <a:spcBef>
                <a:spcPts val="1200"/>
              </a:spcBef>
              <a:spcAft>
                <a:spcPts val="0"/>
              </a:spcAft>
              <a:buClr>
                <a:schemeClr val="dk1"/>
              </a:buClr>
              <a:buSzPts val="1100"/>
              <a:buFont typeface="Arial"/>
              <a:buNone/>
            </a:pPr>
            <a:endParaRPr b="1"/>
          </a:p>
          <a:p>
            <a:pPr marL="0" lvl="0" indent="0" algn="l" rtl="0">
              <a:spcBef>
                <a:spcPts val="1200"/>
              </a:spcBef>
              <a:spcAft>
                <a:spcPts val="1200"/>
              </a:spcAft>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89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1:</a:t>
            </a:r>
            <a:endParaRPr/>
          </a:p>
        </p:txBody>
      </p:sp>
      <p:sp>
        <p:nvSpPr>
          <p:cNvPr id="170" name="Google Shape;17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26"/>
          <p:cNvPicPr preferRelativeResize="0"/>
          <p:nvPr/>
        </p:nvPicPr>
        <p:blipFill>
          <a:blip r:embed="rId3">
            <a:alphaModFix/>
          </a:blip>
          <a:stretch>
            <a:fillRect/>
          </a:stretch>
        </p:blipFill>
        <p:spPr>
          <a:xfrm>
            <a:off x="311700" y="662400"/>
            <a:ext cx="8677525" cy="437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106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2:</a:t>
            </a:r>
            <a:endParaRPr/>
          </a:p>
        </p:txBody>
      </p:sp>
      <p:sp>
        <p:nvSpPr>
          <p:cNvPr id="177" name="Google Shape;177;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8" name="Google Shape;178;p27"/>
          <p:cNvPicPr preferRelativeResize="0"/>
          <p:nvPr/>
        </p:nvPicPr>
        <p:blipFill>
          <a:blip r:embed="rId3">
            <a:alphaModFix/>
          </a:blip>
          <a:stretch>
            <a:fillRect/>
          </a:stretch>
        </p:blipFill>
        <p:spPr>
          <a:xfrm>
            <a:off x="311700" y="679575"/>
            <a:ext cx="8640624" cy="436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143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3:</a:t>
            </a:r>
            <a:endParaRPr/>
          </a:p>
        </p:txBody>
      </p:sp>
      <p:sp>
        <p:nvSpPr>
          <p:cNvPr id="184" name="Google Shape;184;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28"/>
          <p:cNvPicPr preferRelativeResize="0"/>
          <p:nvPr/>
        </p:nvPicPr>
        <p:blipFill>
          <a:blip r:embed="rId3">
            <a:alphaModFix/>
          </a:blip>
          <a:stretch>
            <a:fillRect/>
          </a:stretch>
        </p:blipFill>
        <p:spPr>
          <a:xfrm>
            <a:off x="205575" y="715700"/>
            <a:ext cx="8626725" cy="4334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365075" y="142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4:</a:t>
            </a:r>
            <a:endParaRPr/>
          </a:p>
        </p:txBody>
      </p:sp>
      <p:sp>
        <p:nvSpPr>
          <p:cNvPr id="191" name="Google Shape;191;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2" name="Google Shape;192;p29"/>
          <p:cNvPicPr preferRelativeResize="0"/>
          <p:nvPr/>
        </p:nvPicPr>
        <p:blipFill>
          <a:blip r:embed="rId3">
            <a:alphaModFix/>
          </a:blip>
          <a:stretch>
            <a:fillRect/>
          </a:stretch>
        </p:blipFill>
        <p:spPr>
          <a:xfrm>
            <a:off x="311700" y="715175"/>
            <a:ext cx="8573975" cy="4246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00550" y="169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5:</a:t>
            </a:r>
            <a:endParaRPr/>
          </a:p>
        </p:txBody>
      </p:sp>
      <p:sp>
        <p:nvSpPr>
          <p:cNvPr id="198" name="Google Shape;198;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9" name="Google Shape;199;p30"/>
          <p:cNvPicPr preferRelativeResize="0"/>
          <p:nvPr/>
        </p:nvPicPr>
        <p:blipFill>
          <a:blip r:embed="rId3">
            <a:alphaModFix/>
          </a:blip>
          <a:stretch>
            <a:fillRect/>
          </a:stretch>
        </p:blipFill>
        <p:spPr>
          <a:xfrm>
            <a:off x="311700" y="742350"/>
            <a:ext cx="8609450" cy="427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05" name="Google Shape;205;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best algorithm was random forest where we had 98% accuracy in case 1.</a:t>
            </a:r>
            <a:endParaRPr>
              <a:solidFill>
                <a:schemeClr val="dk1"/>
              </a:solidFill>
            </a:endParaRPr>
          </a:p>
          <a:p>
            <a:pPr marL="0" lvl="0" indent="0" algn="l" rtl="0">
              <a:spcBef>
                <a:spcPts val="1200"/>
              </a:spcBef>
              <a:spcAft>
                <a:spcPts val="1200"/>
              </a:spcAft>
              <a:buNone/>
            </a:pPr>
            <a:r>
              <a:rPr lang="en">
                <a:solidFill>
                  <a:schemeClr val="dk1"/>
                </a:solidFill>
              </a:rPr>
              <a:t>Whereas linear regression gave us 61% and SVR 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20" b="1"/>
              <a:t>Explanation of the Dataset</a:t>
            </a:r>
            <a:endParaRPr sz="3420" b="1"/>
          </a:p>
        </p:txBody>
      </p:sp>
      <p:sp>
        <p:nvSpPr>
          <p:cNvPr id="92" name="Google Shape;92;p14"/>
          <p:cNvSpPr txBox="1">
            <a:spLocks noGrp="1"/>
          </p:cNvSpPr>
          <p:nvPr>
            <p:ph type="body" idx="1"/>
          </p:nvPr>
        </p:nvSpPr>
        <p:spPr>
          <a:xfrm>
            <a:off x="311700" y="1152475"/>
            <a:ext cx="8520600" cy="3767100"/>
          </a:xfrm>
          <a:prstGeom prst="rect">
            <a:avLst/>
          </a:prstGeom>
        </p:spPr>
        <p:txBody>
          <a:bodyPr spcFirstLastPara="1" wrap="square" lIns="91425" tIns="91425" rIns="91425" bIns="91425" anchor="t" anchorCtr="0">
            <a:noAutofit/>
          </a:bodyPr>
          <a:lstStyle/>
          <a:p>
            <a:pPr marL="457200" lvl="0" indent="-303053" algn="l" rtl="0">
              <a:lnSpc>
                <a:spcPct val="200000"/>
              </a:lnSpc>
              <a:spcBef>
                <a:spcPts val="0"/>
              </a:spcBef>
              <a:spcAft>
                <a:spcPts val="0"/>
              </a:spcAft>
              <a:buSzPts val="1173"/>
              <a:buChar char="●"/>
            </a:pPr>
            <a:r>
              <a:rPr lang="en" sz="1200">
                <a:solidFill>
                  <a:srgbClr val="000000"/>
                </a:solidFill>
              </a:rPr>
              <a:t>This dataset is related to power consumption of three different distribution networks of Tetouan city which is located in north Morocco.</a:t>
            </a:r>
            <a:endParaRPr sz="1200">
              <a:solidFill>
                <a:srgbClr val="000000"/>
              </a:solidFill>
            </a:endParaRPr>
          </a:p>
          <a:p>
            <a:pPr marL="457200" lvl="0" indent="-303053" algn="l" rtl="0">
              <a:lnSpc>
                <a:spcPct val="200000"/>
              </a:lnSpc>
              <a:spcBef>
                <a:spcPts val="0"/>
              </a:spcBef>
              <a:spcAft>
                <a:spcPts val="0"/>
              </a:spcAft>
              <a:buSzPts val="1173"/>
              <a:buChar char="●"/>
            </a:pPr>
            <a:r>
              <a:rPr lang="en" sz="1200">
                <a:solidFill>
                  <a:srgbClr val="000000"/>
                </a:solidFill>
              </a:rPr>
              <a:t>Data Set Characteristics: Multivariate, Time-Series</a:t>
            </a:r>
            <a:endParaRPr sz="1200">
              <a:solidFill>
                <a:srgbClr val="000000"/>
              </a:solidFill>
            </a:endParaRPr>
          </a:p>
          <a:p>
            <a:pPr marL="457200" lvl="0" indent="-303053" algn="l" rtl="0">
              <a:lnSpc>
                <a:spcPct val="200000"/>
              </a:lnSpc>
              <a:spcBef>
                <a:spcPts val="0"/>
              </a:spcBef>
              <a:spcAft>
                <a:spcPts val="0"/>
              </a:spcAft>
              <a:buSzPts val="1173"/>
              <a:buChar char="●"/>
            </a:pPr>
            <a:r>
              <a:rPr lang="en" sz="1200">
                <a:solidFill>
                  <a:srgbClr val="000000"/>
                </a:solidFill>
              </a:rPr>
              <a:t>Attribute Characteristics: Integer, Real</a:t>
            </a:r>
            <a:endParaRPr sz="1200">
              <a:solidFill>
                <a:srgbClr val="000000"/>
              </a:solidFill>
            </a:endParaRPr>
          </a:p>
          <a:p>
            <a:pPr marL="457200" lvl="0" indent="-303053" algn="l" rtl="0">
              <a:lnSpc>
                <a:spcPct val="200000"/>
              </a:lnSpc>
              <a:spcBef>
                <a:spcPts val="0"/>
              </a:spcBef>
              <a:spcAft>
                <a:spcPts val="0"/>
              </a:spcAft>
              <a:buSzPts val="1173"/>
              <a:buChar char="●"/>
            </a:pPr>
            <a:r>
              <a:rPr lang="en" sz="1200">
                <a:solidFill>
                  <a:srgbClr val="000000"/>
                </a:solidFill>
              </a:rPr>
              <a:t>Number of Instances: 52417</a:t>
            </a:r>
            <a:endParaRPr sz="1200">
              <a:solidFill>
                <a:srgbClr val="000000"/>
              </a:solidFill>
            </a:endParaRPr>
          </a:p>
          <a:p>
            <a:pPr marL="457200" lvl="0" indent="-303053" algn="l" rtl="0">
              <a:lnSpc>
                <a:spcPct val="200000"/>
              </a:lnSpc>
              <a:spcBef>
                <a:spcPts val="0"/>
              </a:spcBef>
              <a:spcAft>
                <a:spcPts val="0"/>
              </a:spcAft>
              <a:buSzPts val="1173"/>
              <a:buChar char="●"/>
            </a:pPr>
            <a:r>
              <a:rPr lang="en" sz="1200">
                <a:solidFill>
                  <a:srgbClr val="000000"/>
                </a:solidFill>
              </a:rPr>
              <a:t>Number of Attributes: 9</a:t>
            </a:r>
            <a:endParaRPr sz="1200">
              <a:solidFill>
                <a:srgbClr val="000000"/>
              </a:solidFill>
            </a:endParaRPr>
          </a:p>
          <a:p>
            <a:pPr marL="457200" lvl="0" indent="-322103" algn="l" rtl="0">
              <a:lnSpc>
                <a:spcPct val="200000"/>
              </a:lnSpc>
              <a:spcBef>
                <a:spcPts val="0"/>
              </a:spcBef>
              <a:spcAft>
                <a:spcPts val="0"/>
              </a:spcAft>
              <a:buSzPts val="1473"/>
              <a:buChar char="●"/>
            </a:pPr>
            <a:r>
              <a:rPr lang="en" sz="1200">
                <a:solidFill>
                  <a:srgbClr val="000000"/>
                </a:solidFill>
              </a:rPr>
              <a:t>Collected from the UCI Repository: </a:t>
            </a:r>
            <a:r>
              <a:rPr lang="en" sz="1200" u="sng">
                <a:solidFill>
                  <a:schemeClr val="hlink"/>
                </a:solidFill>
                <a:hlinkClick r:id="rId3"/>
              </a:rPr>
              <a:t>UCI Machine Learning Repository: Power consumption of Tetouan city Data Set</a:t>
            </a:r>
            <a:endParaRPr sz="1200">
              <a:solidFill>
                <a:srgbClr val="000000"/>
              </a:solidFill>
            </a:endParaRPr>
          </a:p>
          <a:p>
            <a:pPr marL="457200" lvl="0" indent="-303053" algn="l" rtl="0">
              <a:lnSpc>
                <a:spcPct val="200000"/>
              </a:lnSpc>
              <a:spcBef>
                <a:spcPts val="0"/>
              </a:spcBef>
              <a:spcAft>
                <a:spcPts val="0"/>
              </a:spcAft>
              <a:buSzPts val="1173"/>
              <a:buChar char="●"/>
            </a:pPr>
            <a:r>
              <a:rPr lang="en" sz="1200">
                <a:solidFill>
                  <a:srgbClr val="000000"/>
                </a:solidFill>
              </a:rPr>
              <a:t>Provided by : Abdulwahed Salam, Abdelaaziz El Hibaoui, Faculty of Sciences, Tetouan, Morocco, Abdelmalek Essaadi University, Sallam.ye '@' yahoo.com, hibaoui '@' uae.ma</a:t>
            </a:r>
            <a:endParaRPr sz="1072" b="1"/>
          </a:p>
          <a:p>
            <a:pPr marL="457200" lvl="0" indent="0" algn="l" rtl="0">
              <a:lnSpc>
                <a:spcPct val="200000"/>
              </a:lnSpc>
              <a:spcBef>
                <a:spcPts val="1200"/>
              </a:spcBef>
              <a:spcAft>
                <a:spcPts val="0"/>
              </a:spcAft>
              <a:buSzPts val="1018"/>
              <a:buNone/>
            </a:pPr>
            <a:endParaRPr sz="1272" b="1"/>
          </a:p>
          <a:p>
            <a:pPr marL="457200" lvl="0" indent="0" algn="l" rtl="0">
              <a:lnSpc>
                <a:spcPct val="105000"/>
              </a:lnSpc>
              <a:spcBef>
                <a:spcPts val="1200"/>
              </a:spcBef>
              <a:spcAft>
                <a:spcPts val="1200"/>
              </a:spcAft>
              <a:buSzPts val="1018"/>
              <a:buNone/>
            </a:pPr>
            <a:endParaRPr sz="1665"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7BBB-C3BB-4A9A-ADB9-133EA05FE855}"/>
              </a:ext>
            </a:extLst>
          </p:cNvPr>
          <p:cNvSpPr>
            <a:spLocks noGrp="1"/>
          </p:cNvSpPr>
          <p:nvPr>
            <p:ph type="title"/>
          </p:nvPr>
        </p:nvSpPr>
        <p:spPr/>
        <p:txBody>
          <a:bodyPr>
            <a:normAutofit fontScale="90000"/>
          </a:bodyPr>
          <a:lstStyle/>
          <a:p>
            <a:r>
              <a:rPr lang="en-CA" dirty="0"/>
              <a:t>References</a:t>
            </a:r>
          </a:p>
        </p:txBody>
      </p:sp>
      <p:sp>
        <p:nvSpPr>
          <p:cNvPr id="3" name="Text Placeholder 2">
            <a:extLst>
              <a:ext uri="{FF2B5EF4-FFF2-40B4-BE49-F238E27FC236}">
                <a16:creationId xmlns:a16="http://schemas.microsoft.com/office/drawing/2014/main" id="{0BEBBD7E-C628-472F-8238-6143A80BC8C2}"/>
              </a:ext>
            </a:extLst>
          </p:cNvPr>
          <p:cNvSpPr>
            <a:spLocks noGrp="1"/>
          </p:cNvSpPr>
          <p:nvPr>
            <p:ph type="body" idx="1"/>
          </p:nvPr>
        </p:nvSpPr>
        <p:spPr/>
        <p:txBody>
          <a:bodyPr/>
          <a:lstStyle/>
          <a:p>
            <a:r>
              <a:rPr lang="en-US" dirty="0"/>
              <a:t>Scikit-learn.org., </a:t>
            </a:r>
            <a:r>
              <a:rPr lang="en-US" dirty="0" err="1"/>
              <a:t>sklearn.ensemble.RandomForestRegressor</a:t>
            </a:r>
            <a:r>
              <a:rPr lang="en-CA" dirty="0"/>
              <a:t>, </a:t>
            </a:r>
            <a:r>
              <a:rPr lang="en-CA" dirty="0">
                <a:hlinkClick r:id="rId2"/>
              </a:rPr>
              <a:t>https://scikit-learn.org/stable/modules/generated/sklearn.ensemble.RandomForestRegressor.html</a:t>
            </a:r>
            <a:endParaRPr lang="en-CA" dirty="0"/>
          </a:p>
          <a:p>
            <a:r>
              <a:rPr lang="en-US" dirty="0"/>
              <a:t>Salam, A., &amp; El </a:t>
            </a:r>
            <a:r>
              <a:rPr lang="en-US" dirty="0" err="1"/>
              <a:t>Hibaoui</a:t>
            </a:r>
            <a:r>
              <a:rPr lang="en-US" dirty="0"/>
              <a:t>, A. (2018, December). Comparison of Machine Learning Algorithms for the Power Consumption Prediction:-Case Study of </a:t>
            </a:r>
            <a:r>
              <a:rPr lang="en-US" dirty="0" err="1"/>
              <a:t>Tetouan</a:t>
            </a:r>
            <a:r>
              <a:rPr lang="en-US" dirty="0"/>
              <a:t> </a:t>
            </a:r>
            <a:r>
              <a:rPr lang="en-US" dirty="0" err="1"/>
              <a:t>cityâ</a:t>
            </a:r>
            <a:r>
              <a:rPr lang="en-US" dirty="0"/>
              <a:t>€“. In 2018 6th International Renewable and Sustainable Energy Conference (IRSEC) (pp. 1-5). </a:t>
            </a:r>
            <a:r>
              <a:rPr lang="en-US" dirty="0" err="1"/>
              <a:t>IEEE.â</a:t>
            </a:r>
            <a:r>
              <a:rPr lang="en-US" dirty="0"/>
              <a:t>€</a:t>
            </a:r>
          </a:p>
        </p:txBody>
      </p:sp>
    </p:spTree>
    <p:extLst>
      <p:ext uri="{BB962C8B-B14F-4D97-AF65-F5344CB8AC3E}">
        <p14:creationId xmlns:p14="http://schemas.microsoft.com/office/powerpoint/2010/main" val="49932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190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20" b="1"/>
              <a:t>Attribute Information:</a:t>
            </a:r>
            <a:endParaRPr sz="3320" b="1"/>
          </a:p>
        </p:txBody>
      </p:sp>
      <p:sp>
        <p:nvSpPr>
          <p:cNvPr id="98" name="Google Shape;98;p15"/>
          <p:cNvSpPr txBox="1">
            <a:spLocks noGrp="1"/>
          </p:cNvSpPr>
          <p:nvPr>
            <p:ph type="body" idx="1"/>
          </p:nvPr>
        </p:nvSpPr>
        <p:spPr>
          <a:xfrm>
            <a:off x="311700" y="863550"/>
            <a:ext cx="8520600" cy="40863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605"/>
              <a:buNone/>
            </a:pPr>
            <a:r>
              <a:rPr lang="en" sz="1200">
                <a:solidFill>
                  <a:srgbClr val="000000"/>
                </a:solidFill>
              </a:rPr>
              <a:t>Data was collected from January 1, 2017 to December 21, 2017 in 3 zones of Tetouan City simultaneously with 10 minutes interval</a:t>
            </a:r>
            <a:endParaRPr sz="1200">
              <a:solidFill>
                <a:srgbClr val="000000"/>
              </a:solidFill>
            </a:endParaRPr>
          </a:p>
          <a:p>
            <a:pPr marL="457200" lvl="0" indent="-304165" algn="l" rtl="0">
              <a:lnSpc>
                <a:spcPct val="150000"/>
              </a:lnSpc>
              <a:spcBef>
                <a:spcPts val="1200"/>
              </a:spcBef>
              <a:spcAft>
                <a:spcPts val="0"/>
              </a:spcAft>
              <a:buSzPts val="1190"/>
              <a:buAutoNum type="arabicPeriod"/>
            </a:pPr>
            <a:r>
              <a:rPr lang="en" sz="1200">
                <a:solidFill>
                  <a:srgbClr val="000000"/>
                </a:solidFill>
              </a:rPr>
              <a:t>Date Time: Each ten minutes.</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Temperature: Weather Temperature of Tetouan city.</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Humidity: Weather Humidity of Tetouan city.</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Wind Speed of Tetouan city.</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general diffuse flows</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diffuse flows</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power consumption of zone 1 of Tetouan city.</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power consumption of zone 2 of Tetouan city.</a:t>
            </a:r>
            <a:endParaRPr sz="1200">
              <a:solidFill>
                <a:srgbClr val="000000"/>
              </a:solidFill>
            </a:endParaRPr>
          </a:p>
          <a:p>
            <a:pPr marL="457200" lvl="0" indent="-304165" algn="l" rtl="0">
              <a:lnSpc>
                <a:spcPct val="150000"/>
              </a:lnSpc>
              <a:spcBef>
                <a:spcPts val="0"/>
              </a:spcBef>
              <a:spcAft>
                <a:spcPts val="0"/>
              </a:spcAft>
              <a:buSzPts val="1190"/>
              <a:buAutoNum type="arabicPeriod"/>
            </a:pPr>
            <a:r>
              <a:rPr lang="en" sz="1200">
                <a:solidFill>
                  <a:srgbClr val="000000"/>
                </a:solidFill>
              </a:rPr>
              <a:t>power consumption of zone 3 of Tetouan city.</a:t>
            </a:r>
            <a:endParaRPr sz="119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1542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20" b="1"/>
              <a:t>Data review</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6"/>
          <p:cNvPicPr preferRelativeResize="0"/>
          <p:nvPr/>
        </p:nvPicPr>
        <p:blipFill>
          <a:blip r:embed="rId3">
            <a:alphaModFix/>
          </a:blip>
          <a:stretch>
            <a:fillRect/>
          </a:stretch>
        </p:blipFill>
        <p:spPr>
          <a:xfrm>
            <a:off x="213825" y="762075"/>
            <a:ext cx="8734874" cy="39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0" y="2166975"/>
            <a:ext cx="9144002" cy="2883225"/>
          </a:xfrm>
          <a:prstGeom prst="rect">
            <a:avLst/>
          </a:prstGeom>
          <a:noFill/>
          <a:ln>
            <a:noFill/>
          </a:ln>
        </p:spPr>
      </p:pic>
      <p:sp>
        <p:nvSpPr>
          <p:cNvPr id="111" name="Google Shape;111;p17"/>
          <p:cNvSpPr txBox="1"/>
          <p:nvPr/>
        </p:nvSpPr>
        <p:spPr>
          <a:xfrm>
            <a:off x="541950" y="378325"/>
            <a:ext cx="8373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used the pandas library in the python for visualising the “Tetouan City power consumption.csv” file into a dataframe.</a:t>
            </a:r>
            <a:endParaRPr/>
          </a:p>
          <a:p>
            <a:pPr marL="0" lvl="0" indent="0" algn="l" rtl="0">
              <a:spcBef>
                <a:spcPts val="0"/>
              </a:spcBef>
              <a:spcAft>
                <a:spcPts val="0"/>
              </a:spcAft>
              <a:buNone/>
            </a:pPr>
            <a:endParaRPr/>
          </a:p>
          <a:p>
            <a:pPr marL="0" lvl="0" indent="0" algn="l" rtl="0">
              <a:spcBef>
                <a:spcPts val="0"/>
              </a:spcBef>
              <a:spcAft>
                <a:spcPts val="0"/>
              </a:spcAft>
              <a:buNone/>
            </a:pPr>
            <a:r>
              <a:rPr lang="en"/>
              <a:t>We used the numpy and matplotlib libraries to plot the figures</a:t>
            </a:r>
            <a:endParaRPr/>
          </a:p>
          <a:p>
            <a:pPr marL="0" lvl="0" indent="0" algn="l" rtl="0">
              <a:spcBef>
                <a:spcPts val="0"/>
              </a:spcBef>
              <a:spcAft>
                <a:spcPts val="0"/>
              </a:spcAft>
              <a:buNone/>
            </a:pPr>
            <a:r>
              <a:rPr lang="en"/>
              <a:t>The last 5 rows are shown 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13" y="200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20" b="1"/>
              <a:t>Data Preparation</a:t>
            </a:r>
            <a:endParaRPr sz="3320" b="1"/>
          </a:p>
        </p:txBody>
      </p:sp>
      <p:sp>
        <p:nvSpPr>
          <p:cNvPr id="117" name="Google Shape;117;p18"/>
          <p:cNvSpPr txBox="1">
            <a:spLocks noGrp="1"/>
          </p:cNvSpPr>
          <p:nvPr>
            <p:ph type="body" idx="1"/>
          </p:nvPr>
        </p:nvSpPr>
        <p:spPr>
          <a:xfrm>
            <a:off x="311700" y="9080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time series data in the “DateTime” column was converted into “hour”, “Week” and “Months”</a:t>
            </a:r>
            <a:br>
              <a:rPr lang="en" sz="1600" b="1"/>
            </a:br>
            <a:endParaRPr sz="1600" b="1"/>
          </a:p>
          <a:p>
            <a:pPr marL="457200" lvl="0" indent="0" algn="l" rtl="0">
              <a:spcBef>
                <a:spcPts val="1200"/>
              </a:spcBef>
              <a:spcAft>
                <a:spcPts val="0"/>
              </a:spcAft>
              <a:buNone/>
            </a:pPr>
            <a:endParaRPr sz="1600" b="1"/>
          </a:p>
          <a:p>
            <a:pPr marL="0" lvl="0" indent="0" algn="l" rtl="0">
              <a:spcBef>
                <a:spcPts val="1200"/>
              </a:spcBef>
              <a:spcAft>
                <a:spcPts val="1200"/>
              </a:spcAft>
              <a:buNone/>
            </a:pPr>
            <a:endParaRPr sz="1600" b="1"/>
          </a:p>
        </p:txBody>
      </p:sp>
      <p:pic>
        <p:nvPicPr>
          <p:cNvPr id="118" name="Google Shape;118;p18"/>
          <p:cNvPicPr preferRelativeResize="0"/>
          <p:nvPr/>
        </p:nvPicPr>
        <p:blipFill>
          <a:blip r:embed="rId3">
            <a:alphaModFix/>
          </a:blip>
          <a:stretch>
            <a:fillRect/>
          </a:stretch>
        </p:blipFill>
        <p:spPr>
          <a:xfrm>
            <a:off x="356288" y="1790000"/>
            <a:ext cx="8431426" cy="314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20" b="1"/>
              <a:t>Data Visualization</a:t>
            </a:r>
            <a:endParaRPr sz="3320" b="1"/>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E101A"/>
              </a:buClr>
              <a:buSzPts val="1500"/>
              <a:buChar char="●"/>
            </a:pPr>
            <a:r>
              <a:rPr lang="en" sz="1500">
                <a:solidFill>
                  <a:srgbClr val="0E101A"/>
                </a:solidFill>
              </a:rPr>
              <a:t>The power consumption in the 3 zones were plotted against “hour”, “Week” and “Month”</a:t>
            </a:r>
            <a:endParaRPr sz="1500">
              <a:solidFill>
                <a:srgbClr val="0E101A"/>
              </a:solidFill>
            </a:endParaRPr>
          </a:p>
          <a:p>
            <a:pPr marL="457200" lvl="0" indent="-323850" algn="l" rtl="0">
              <a:spcBef>
                <a:spcPts val="0"/>
              </a:spcBef>
              <a:spcAft>
                <a:spcPts val="0"/>
              </a:spcAft>
              <a:buClr>
                <a:srgbClr val="0E101A"/>
              </a:buClr>
              <a:buSzPts val="1500"/>
              <a:buChar char="●"/>
            </a:pPr>
            <a:r>
              <a:rPr lang="en" sz="1500">
                <a:solidFill>
                  <a:srgbClr val="0E101A"/>
                </a:solidFill>
              </a:rPr>
              <a:t>The “hour” vs all three zones were compared</a:t>
            </a:r>
            <a:endParaRPr sz="1500">
              <a:solidFill>
                <a:srgbClr val="0E101A"/>
              </a:solidFill>
            </a:endParaRPr>
          </a:p>
          <a:p>
            <a:pPr marL="457200" lvl="0" indent="-323850" algn="l" rtl="0">
              <a:spcBef>
                <a:spcPts val="0"/>
              </a:spcBef>
              <a:spcAft>
                <a:spcPts val="0"/>
              </a:spcAft>
              <a:buClr>
                <a:srgbClr val="0E101A"/>
              </a:buClr>
              <a:buSzPts val="1500"/>
              <a:buChar char="●"/>
            </a:pPr>
            <a:r>
              <a:rPr lang="en" sz="1500">
                <a:solidFill>
                  <a:srgbClr val="0E101A"/>
                </a:solidFill>
              </a:rPr>
              <a:t>The “Week” vs all three zones were compared</a:t>
            </a:r>
            <a:endParaRPr sz="1500">
              <a:solidFill>
                <a:srgbClr val="0E101A"/>
              </a:solidFill>
            </a:endParaRPr>
          </a:p>
          <a:p>
            <a:pPr marL="457200" lvl="0" indent="-323850" algn="l" rtl="0">
              <a:spcBef>
                <a:spcPts val="0"/>
              </a:spcBef>
              <a:spcAft>
                <a:spcPts val="0"/>
              </a:spcAft>
              <a:buClr>
                <a:srgbClr val="0E101A"/>
              </a:buClr>
              <a:buSzPts val="1500"/>
              <a:buChar char="●"/>
            </a:pPr>
            <a:r>
              <a:rPr lang="en" sz="1500">
                <a:solidFill>
                  <a:srgbClr val="0E101A"/>
                </a:solidFill>
              </a:rPr>
              <a:t>The “Month” vs all three zones were compared</a:t>
            </a:r>
            <a:endParaRPr sz="1500">
              <a:solidFill>
                <a:srgbClr val="0E101A"/>
              </a:solidFill>
            </a:endParaRPr>
          </a:p>
          <a:p>
            <a:pPr marL="457200" lvl="0" indent="-323850" algn="l" rtl="0">
              <a:spcBef>
                <a:spcPts val="0"/>
              </a:spcBef>
              <a:spcAft>
                <a:spcPts val="0"/>
              </a:spcAft>
              <a:buClr>
                <a:srgbClr val="0E101A"/>
              </a:buClr>
              <a:buSzPts val="1500"/>
              <a:buChar char="●"/>
            </a:pPr>
            <a:r>
              <a:rPr lang="en" sz="1500">
                <a:solidFill>
                  <a:srgbClr val="0E101A"/>
                </a:solidFill>
              </a:rPr>
              <a:t>It was observed that the “DateTime” which was converted “hour”, “Week” and “Month” to  had the most contribution to the variation in the power consumption compared to any other factors like the “Temp”, “Humidity”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07675" y="98950"/>
            <a:ext cx="8742150" cy="1705175"/>
          </a:xfrm>
          <a:prstGeom prst="rect">
            <a:avLst/>
          </a:prstGeom>
          <a:noFill/>
          <a:ln>
            <a:noFill/>
          </a:ln>
        </p:spPr>
      </p:pic>
      <p:pic>
        <p:nvPicPr>
          <p:cNvPr id="130" name="Google Shape;130;p20"/>
          <p:cNvPicPr preferRelativeResize="0"/>
          <p:nvPr/>
        </p:nvPicPr>
        <p:blipFill>
          <a:blip r:embed="rId4">
            <a:alphaModFix/>
          </a:blip>
          <a:stretch>
            <a:fillRect/>
          </a:stretch>
        </p:blipFill>
        <p:spPr>
          <a:xfrm>
            <a:off x="207675" y="1935525"/>
            <a:ext cx="8742149" cy="1432875"/>
          </a:xfrm>
          <a:prstGeom prst="rect">
            <a:avLst/>
          </a:prstGeom>
          <a:noFill/>
          <a:ln>
            <a:noFill/>
          </a:ln>
        </p:spPr>
      </p:pic>
      <p:pic>
        <p:nvPicPr>
          <p:cNvPr id="131" name="Google Shape;131;p20"/>
          <p:cNvPicPr preferRelativeResize="0"/>
          <p:nvPr/>
        </p:nvPicPr>
        <p:blipFill>
          <a:blip r:embed="rId5">
            <a:alphaModFix/>
          </a:blip>
          <a:stretch>
            <a:fillRect/>
          </a:stretch>
        </p:blipFill>
        <p:spPr>
          <a:xfrm>
            <a:off x="207675" y="3554625"/>
            <a:ext cx="8742150" cy="148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20" b="1"/>
              <a:t>Root Means Square Error (RMSE)</a:t>
            </a:r>
            <a:endParaRPr sz="3420" b="1"/>
          </a:p>
        </p:txBody>
      </p:sp>
      <p:sp>
        <p:nvSpPr>
          <p:cNvPr id="137" name="Google Shape;137;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E101A"/>
              </a:buClr>
              <a:buSzPts val="1500"/>
              <a:buChar char="●"/>
            </a:pPr>
            <a:r>
              <a:rPr lang="en" sz="1500">
                <a:solidFill>
                  <a:srgbClr val="0E101A"/>
                </a:solidFill>
              </a:rPr>
              <a:t>Root Mean Square Error(RMSE) or Root Mean Square Deviation(RMSD) is a type of standard deviation method of the residuals more likely prediction errors.</a:t>
            </a:r>
            <a:endParaRPr sz="1500">
              <a:solidFill>
                <a:srgbClr val="0E101A"/>
              </a:solidFill>
            </a:endParaRPr>
          </a:p>
          <a:p>
            <a:pPr marL="0" lvl="0" indent="0" algn="l" rtl="0">
              <a:spcBef>
                <a:spcPts val="1200"/>
              </a:spcBef>
              <a:spcAft>
                <a:spcPts val="0"/>
              </a:spcAft>
              <a:buNone/>
            </a:pPr>
            <a:endParaRPr sz="1500">
              <a:solidFill>
                <a:srgbClr val="0E101A"/>
              </a:solidFill>
            </a:endParaRPr>
          </a:p>
          <a:p>
            <a:pPr marL="457200" lvl="0" indent="-323850" algn="l" rtl="0">
              <a:spcBef>
                <a:spcPts val="1200"/>
              </a:spcBef>
              <a:spcAft>
                <a:spcPts val="0"/>
              </a:spcAft>
              <a:buClr>
                <a:srgbClr val="0E101A"/>
              </a:buClr>
              <a:buSzPts val="1500"/>
              <a:buChar char="●"/>
            </a:pPr>
            <a:r>
              <a:rPr lang="en" sz="1500">
                <a:solidFill>
                  <a:srgbClr val="0E101A"/>
                </a:solidFill>
              </a:rPr>
              <a:t>Residuals are a measure of how distant they are from regression line data points; RMSE is a estimate of how spread out these residuals are. </a:t>
            </a:r>
            <a:endParaRPr sz="1500">
              <a:solidFill>
                <a:srgbClr val="0E101A"/>
              </a:solidFill>
            </a:endParaRPr>
          </a:p>
          <a:p>
            <a:pPr marL="0" lvl="0" indent="0" algn="l" rtl="0">
              <a:spcBef>
                <a:spcPts val="1200"/>
              </a:spcBef>
              <a:spcAft>
                <a:spcPts val="0"/>
              </a:spcAft>
              <a:buNone/>
            </a:pPr>
            <a:endParaRPr sz="1500">
              <a:solidFill>
                <a:srgbClr val="0E101A"/>
              </a:solidFill>
            </a:endParaRPr>
          </a:p>
          <a:p>
            <a:pPr marL="457200" lvl="0" indent="-323850" algn="l" rtl="0">
              <a:spcBef>
                <a:spcPts val="1200"/>
              </a:spcBef>
              <a:spcAft>
                <a:spcPts val="0"/>
              </a:spcAft>
              <a:buClr>
                <a:srgbClr val="0E101A"/>
              </a:buClr>
              <a:buSzPts val="1500"/>
              <a:buChar char="●"/>
            </a:pPr>
            <a:r>
              <a:rPr lang="en" sz="1500">
                <a:solidFill>
                  <a:srgbClr val="0E101A"/>
                </a:solidFill>
              </a:rPr>
              <a:t>It tells us how concentrated the data is around the line of best fit.</a:t>
            </a:r>
            <a:endParaRPr sz="1500">
              <a:solidFill>
                <a:srgbClr val="0E101A"/>
              </a:solidFill>
            </a:endParaRPr>
          </a:p>
          <a:p>
            <a:pPr marL="457200" lvl="0" indent="0" algn="l" rtl="0">
              <a:spcBef>
                <a:spcPts val="1200"/>
              </a:spcBef>
              <a:spcAft>
                <a:spcPts val="1200"/>
              </a:spcAft>
              <a:buNone/>
            </a:pPr>
            <a:endParaRPr sz="1200">
              <a:solidFill>
                <a:srgbClr val="0E101A"/>
              </a:solidFill>
            </a:endParaRPr>
          </a:p>
        </p:txBody>
      </p:sp>
      <p:pic>
        <p:nvPicPr>
          <p:cNvPr id="138" name="Google Shape;138;p21"/>
          <p:cNvPicPr preferRelativeResize="0"/>
          <p:nvPr/>
        </p:nvPicPr>
        <p:blipFill>
          <a:blip r:embed="rId3">
            <a:alphaModFix/>
          </a:blip>
          <a:stretch>
            <a:fillRect/>
          </a:stretch>
        </p:blipFill>
        <p:spPr>
          <a:xfrm>
            <a:off x="894163" y="3719500"/>
            <a:ext cx="2790825" cy="7048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635</Words>
  <Application>Microsoft Office PowerPoint</Application>
  <PresentationFormat>On-screen Show (16:9)</PresentationFormat>
  <Paragraphs>69</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Roboto</vt:lpstr>
      <vt:lpstr>Arial</vt:lpstr>
      <vt:lpstr>Geometric</vt:lpstr>
      <vt:lpstr>Regression Modeling  of Tetouan city  power consumption </vt:lpstr>
      <vt:lpstr>Explanation of the Dataset</vt:lpstr>
      <vt:lpstr>Attribute Information:</vt:lpstr>
      <vt:lpstr>Data review</vt:lpstr>
      <vt:lpstr>PowerPoint Presentation</vt:lpstr>
      <vt:lpstr>Data Preparation</vt:lpstr>
      <vt:lpstr>Data Visualization</vt:lpstr>
      <vt:lpstr>PowerPoint Presentation</vt:lpstr>
      <vt:lpstr>Root Means Square Error (RMSE)</vt:lpstr>
      <vt:lpstr>Algorithms used</vt:lpstr>
      <vt:lpstr>Linear Regression </vt:lpstr>
      <vt:lpstr>SVR</vt:lpstr>
      <vt:lpstr>Random Forest Regression</vt:lpstr>
      <vt:lpstr>Case 1:</vt:lpstr>
      <vt:lpstr>Case 2:</vt:lpstr>
      <vt:lpstr>Case 3:</vt:lpstr>
      <vt:lpstr>Case 4:</vt:lpstr>
      <vt:lpstr>Case 5:</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Modeling  of Tetouan city  power consumption </dc:title>
  <cp:lastModifiedBy>Mohammad Al-Ajlouni</cp:lastModifiedBy>
  <cp:revision>1</cp:revision>
  <dcterms:modified xsi:type="dcterms:W3CDTF">2022-03-15T17:05:01Z</dcterms:modified>
</cp:coreProperties>
</file>