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75" r:id="rId14"/>
    <p:sldId id="269" r:id="rId15"/>
    <p:sldId id="270" r:id="rId16"/>
    <p:sldId id="276" r:id="rId17"/>
    <p:sldId id="271" r:id="rId18"/>
    <p:sldId id="272" r:id="rId19"/>
    <p:sldId id="274" r:id="rId20"/>
    <p:sldId id="27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D2EF-45AC-497C-A84E-5E4B9DBFD6C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4931-3302-49A3-91EF-5413D838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equation is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Peskin</a:t>
            </a:r>
            <a:r>
              <a:rPr lang="en-US" baseline="0" dirty="0" smtClean="0"/>
              <a:t>-Schroeder 6.41. Second equation matches (15-28) of </a:t>
            </a:r>
            <a:r>
              <a:rPr lang="en-US" baseline="0" dirty="0" err="1" smtClean="0"/>
              <a:t>Klauber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4931-3302-49A3-91EF-5413D8385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4931-3302-49A3-91EF-5413D8385A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70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51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30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3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8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6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581E-C432-4DC0-A9E0-A666F84FFA06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D599C4-1B8F-473B-B4D5-049047F0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0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DVMP: Form Factors, Box Diagrams, and Gauge Invariances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Lundeen</a:t>
            </a:r>
          </a:p>
          <a:p>
            <a:r>
              <a:rPr lang="en-US" dirty="0" smtClean="0"/>
              <a:t>Research Talk for November 10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0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Amplitude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Pion Production: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29" y="2874616"/>
            <a:ext cx="4763165" cy="466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5" y="3431779"/>
            <a:ext cx="4591691" cy="590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42" y="4112784"/>
            <a:ext cx="598253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Amplitude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Meson Production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21" y="2614863"/>
            <a:ext cx="4562381" cy="37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Amplitude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92062"/>
            <a:ext cx="8915400" cy="3777622"/>
          </a:xfrm>
        </p:spPr>
        <p:txBody>
          <a:bodyPr/>
          <a:lstStyle/>
          <a:p>
            <a:r>
              <a:rPr lang="en-US" dirty="0" smtClean="0"/>
              <a:t>It quickly gets messy for the scalar meson. However, it simplifies to the following overall structure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32" y="2233934"/>
            <a:ext cx="6496957" cy="733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72" y="3075410"/>
            <a:ext cx="2629267" cy="466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99" y="3737515"/>
            <a:ext cx="3153215" cy="447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45" y="4583730"/>
            <a:ext cx="644932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quantities from previous slide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74" y="1687394"/>
            <a:ext cx="5068996" cy="13163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73" y="3003739"/>
            <a:ext cx="4231037" cy="1286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72" y="4284630"/>
            <a:ext cx="5495881" cy="1321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53" y="1687394"/>
            <a:ext cx="5314307" cy="129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53" y="2968284"/>
            <a:ext cx="5058311" cy="997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35253" y="4760785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might want a computer to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4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Diagrams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idea: spectator fermion is taken to be very massive -&gt; very far off-shell -&gt; doesn’t propagate very far -&gt; spectator line contracts to a point</a:t>
            </a:r>
          </a:p>
          <a:p>
            <a:endParaRPr lang="en-US" dirty="0"/>
          </a:p>
          <a:p>
            <a:r>
              <a:rPr lang="en-US" dirty="0" smtClean="0"/>
              <a:t>Only the s and u-channels contribute. The cat’s ears diagram vanishes. (Proof by Dr. Ji)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9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Diagrams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process as the box diagrams, but now the Feynman parametrization involves only two integrals; the overall fermion loop is only 3 propagators, not 4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25" y="3081557"/>
            <a:ext cx="3747559" cy="3453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0791" y="46236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s-channel: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8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Diagrams Amplitude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98" y="2722381"/>
            <a:ext cx="5401429" cy="2600688"/>
          </a:xfrm>
        </p:spPr>
      </p:pic>
    </p:spTree>
    <p:extLst>
      <p:ext uri="{BB962C8B-B14F-4D97-AF65-F5344CB8AC3E}">
        <p14:creationId xmlns:p14="http://schemas.microsoft.com/office/powerpoint/2010/main" val="160616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Diagrams Amplitude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3" y="2042640"/>
            <a:ext cx="8915400" cy="19792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67" y="4159551"/>
            <a:ext cx="5677692" cy="1667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413" y="1535667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(Scalar meson production: Gamma -&gt;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Diagrams Amplitude 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355168"/>
            <a:ext cx="8915400" cy="13351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63" y="2258557"/>
            <a:ext cx="3943900" cy="743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8260" y="5462335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Gauge invariance condition: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81" y="5204027"/>
            <a:ext cx="224821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7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Work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78" y="1458482"/>
            <a:ext cx="4303979" cy="3778250"/>
          </a:xfrm>
        </p:spPr>
      </p:pic>
      <p:sp>
        <p:nvSpPr>
          <p:cNvPr id="5" name="TextBox 4"/>
          <p:cNvSpPr txBox="1"/>
          <p:nvPr/>
        </p:nvSpPr>
        <p:spPr>
          <a:xfrm>
            <a:off x="1063633" y="5424773"/>
            <a:ext cx="1112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result shows that all three channels are needed for gauge invariance to be satisfied in the box</a:t>
            </a:r>
          </a:p>
          <a:p>
            <a:pPr algn="ctr"/>
            <a:r>
              <a:rPr lang="en-US" dirty="0" smtClean="0"/>
              <a:t> diagram for scalar meson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DVMP: Deeply Virtual Meson Production</a:t>
            </a:r>
          </a:p>
          <a:p>
            <a:pPr lvl="1"/>
            <a:r>
              <a:rPr lang="en-US" dirty="0" smtClean="0"/>
              <a:t>Electron beam scatters off a scalar (</a:t>
            </a:r>
            <a:r>
              <a:rPr lang="en-US" dirty="0" err="1" smtClean="0"/>
              <a:t>spinless</a:t>
            </a:r>
            <a:r>
              <a:rPr lang="en-US" dirty="0" smtClean="0"/>
              <a:t>) target </a:t>
            </a:r>
            <a:r>
              <a:rPr lang="en-US" dirty="0" err="1" smtClean="0"/>
              <a:t>inelastically</a:t>
            </a:r>
            <a:r>
              <a:rPr lang="en-US" dirty="0" smtClean="0"/>
              <a:t>; electron + target -&gt; electron + target + meson</a:t>
            </a:r>
          </a:p>
          <a:p>
            <a:r>
              <a:rPr lang="en-US" dirty="0" smtClean="0"/>
              <a:t>Write a differential cross section for the process. We use </a:t>
            </a:r>
            <a:r>
              <a:rPr lang="en-US" dirty="0" err="1" smtClean="0"/>
              <a:t>Bjorken</a:t>
            </a:r>
            <a:r>
              <a:rPr lang="en-US" dirty="0" smtClean="0"/>
              <a:t> variables (Lorentz invariant), the Target Rest Frame (TRF), WJC coordinates typically</a:t>
            </a:r>
          </a:p>
          <a:p>
            <a:r>
              <a:rPr lang="en-US" dirty="0" smtClean="0"/>
              <a:t>Differential cross section is proportional to the square amplitude. Normally in class one would compute Feynman diagrams, but the scalar target has many constituent particles</a:t>
            </a:r>
          </a:p>
          <a:p>
            <a:r>
              <a:rPr lang="en-US" dirty="0" smtClean="0"/>
              <a:t>Can write the amplitude as a product of currents; write the current of the hadronic interaction in terms of form factors</a:t>
            </a:r>
          </a:p>
        </p:txBody>
      </p:sp>
    </p:spTree>
    <p:extLst>
      <p:ext uri="{BB962C8B-B14F-4D97-AF65-F5344CB8AC3E}">
        <p14:creationId xmlns:p14="http://schemas.microsoft.com/office/powerpoint/2010/main" val="2240228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Work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42" y="1527018"/>
            <a:ext cx="4165400" cy="5010892"/>
          </a:xfrm>
        </p:spPr>
      </p:pic>
    </p:spTree>
    <p:extLst>
      <p:ext uri="{BB962C8B-B14F-4D97-AF65-F5344CB8AC3E}">
        <p14:creationId xmlns:p14="http://schemas.microsoft.com/office/powerpoint/2010/main" val="76593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Model-Independent Approach</a:t>
            </a:r>
          </a:p>
          <a:p>
            <a:r>
              <a:rPr lang="en-US" dirty="0" smtClean="0"/>
              <a:t>Box Diagrams (model-dependent approach)</a:t>
            </a:r>
          </a:p>
          <a:p>
            <a:pPr lvl="1"/>
            <a:r>
              <a:rPr lang="en-US" dirty="0" smtClean="0"/>
              <a:t>Gauge Invariance:</a:t>
            </a:r>
          </a:p>
          <a:p>
            <a:pPr lvl="2"/>
            <a:r>
              <a:rPr lang="en-US" dirty="0" smtClean="0"/>
              <a:t>Pion: each channel satisfies separately</a:t>
            </a:r>
          </a:p>
          <a:p>
            <a:pPr lvl="2"/>
            <a:r>
              <a:rPr lang="en-US" dirty="0" smtClean="0"/>
              <a:t>Scalar meson: must include the cat’s ears diagram</a:t>
            </a:r>
          </a:p>
          <a:p>
            <a:r>
              <a:rPr lang="en-US" dirty="0" smtClean="0"/>
              <a:t>Contact Diagrams</a:t>
            </a:r>
          </a:p>
          <a:p>
            <a:pPr lvl="1"/>
            <a:r>
              <a:rPr lang="en-US" dirty="0" smtClean="0"/>
              <a:t>Scalar meson: cat’s ears diagram vanishes; still need to show that amplitude reduces to a single form factor numerically</a:t>
            </a:r>
            <a:endParaRPr lang="en-US" dirty="0"/>
          </a:p>
          <a:p>
            <a:r>
              <a:rPr lang="en-US" dirty="0" smtClean="0"/>
              <a:t>Compare model-independent results with box/contact diagrams, which in turn connects with the GPD formulation </a:t>
            </a:r>
          </a:p>
        </p:txBody>
      </p:sp>
    </p:spTree>
    <p:extLst>
      <p:ext uri="{BB962C8B-B14F-4D97-AF65-F5344CB8AC3E}">
        <p14:creationId xmlns:p14="http://schemas.microsoft.com/office/powerpoint/2010/main" val="264067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08" y="2133600"/>
            <a:ext cx="5623810" cy="3778250"/>
          </a:xfrm>
        </p:spPr>
      </p:pic>
    </p:spTree>
    <p:extLst>
      <p:ext uri="{BB962C8B-B14F-4D97-AF65-F5344CB8AC3E}">
        <p14:creationId xmlns:p14="http://schemas.microsoft.com/office/powerpoint/2010/main" val="360007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7" y="1896528"/>
            <a:ext cx="5944430" cy="8002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77" y="2675764"/>
            <a:ext cx="4096322" cy="971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67" y="4323513"/>
            <a:ext cx="2715004" cy="406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49" y="4676300"/>
            <a:ext cx="6601746" cy="498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61" y="3640971"/>
            <a:ext cx="2124371" cy="619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1539" y="2111968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of </a:t>
            </a:r>
            <a:r>
              <a:rPr lang="en-US" dirty="0" err="1" smtClean="0"/>
              <a:t>Bjorken</a:t>
            </a:r>
            <a:r>
              <a:rPr lang="en-US" dirty="0" smtClean="0"/>
              <a:t> Variables: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9131" y="2976525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cross section in the TRF: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018" y="3645179"/>
            <a:ext cx="386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amplitude is proportional to</a:t>
            </a:r>
          </a:p>
          <a:p>
            <a:r>
              <a:rPr lang="en-US" dirty="0" smtClean="0"/>
              <a:t> hadronic amplitude: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285" y="4374454"/>
            <a:ext cx="3501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Hadronic amplitude depends</a:t>
            </a:r>
          </a:p>
          <a:p>
            <a:r>
              <a:rPr lang="en-US" dirty="0" smtClean="0"/>
              <a:t>on whether a </a:t>
            </a:r>
            <a:r>
              <a:rPr lang="en-US" dirty="0" err="1" smtClean="0"/>
              <a:t>pseudoscalar</a:t>
            </a:r>
            <a:endParaRPr lang="en-US" dirty="0" smtClean="0"/>
          </a:p>
          <a:p>
            <a:r>
              <a:rPr lang="en-US" dirty="0" smtClean="0"/>
              <a:t>or scalar meson is produced: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Box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everything has been model-independent</a:t>
            </a:r>
          </a:p>
          <a:p>
            <a:pPr lvl="1"/>
            <a:r>
              <a:rPr lang="en-US" dirty="0" smtClean="0"/>
              <a:t>Form factors can be extracted from the experimental data</a:t>
            </a:r>
          </a:p>
          <a:p>
            <a:r>
              <a:rPr lang="en-US" dirty="0" smtClean="0"/>
              <a:t>The box diagrams are a model for computing the value of the form factors theoretically; we would like to compute a result and compare this to the model-independent approach</a:t>
            </a:r>
          </a:p>
          <a:p>
            <a:pPr lvl="1"/>
            <a:r>
              <a:rPr lang="en-US" dirty="0" smtClean="0"/>
              <a:t>We can use the box diagrams as a way to connect to GPDs and show whether or not their structure is sound by comparing to the form factors found in the model-independent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53" y="5140891"/>
            <a:ext cx="1381318" cy="666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9019" y="528964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Gauge Invariance Condition: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8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Diagram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not be looking at the </a:t>
            </a:r>
            <a:r>
              <a:rPr lang="en-US" dirty="0" err="1" smtClean="0"/>
              <a:t>leptonic</a:t>
            </a:r>
            <a:r>
              <a:rPr lang="en-US" dirty="0" smtClean="0"/>
              <a:t> part of the overall reaction; “M” in the following equations now stands for the “H” in previous equations.</a:t>
            </a:r>
          </a:p>
          <a:p>
            <a:r>
              <a:rPr lang="en-US" dirty="0" smtClean="0"/>
              <a:t>For the box diagram calculation, we will assume that the scalar target is two constituent fermions and </a:t>
            </a:r>
            <a:r>
              <a:rPr lang="en-US" dirty="0" err="1" smtClean="0"/>
              <a:t>antifermions</a:t>
            </a:r>
            <a:r>
              <a:rPr lang="en-US" dirty="0" smtClean="0"/>
              <a:t> with equal mass. </a:t>
            </a:r>
          </a:p>
          <a:p>
            <a:r>
              <a:rPr lang="en-US" dirty="0" smtClean="0"/>
              <a:t>In the next figure, the s and u-channel diagrams may appear familiar. The so-called “cat’s ears” diagram is also needed, however, to satisfy gauge invariance for scalar meson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30" y="1548063"/>
            <a:ext cx="6268676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240" y="5354554"/>
            <a:ext cx="255305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3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Amplitude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77" y="1370286"/>
            <a:ext cx="5195265" cy="25713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62" y="3941680"/>
            <a:ext cx="7068536" cy="1781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002" y="5723104"/>
            <a:ext cx="201005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0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Feynman Parametrization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11" y="1504771"/>
            <a:ext cx="5830114" cy="13622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00" y="3436356"/>
            <a:ext cx="688753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008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5105</TotalTime>
  <Words>661</Words>
  <Application>Microsoft Office PowerPoint</Application>
  <PresentationFormat>Widescreen</PresentationFormat>
  <Paragraphs>72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DVMP: Form Factors, Box Diagrams, and Gauge Invariances</vt:lpstr>
      <vt:lpstr>Quick Review (1)</vt:lpstr>
      <vt:lpstr>Quick Review (2)</vt:lpstr>
      <vt:lpstr>Quick Review (3)</vt:lpstr>
      <vt:lpstr>Introduction to the Box Diagram</vt:lpstr>
      <vt:lpstr>The Box Diagram Model</vt:lpstr>
      <vt:lpstr>The Box Diagrams</vt:lpstr>
      <vt:lpstr>Calculation of the Amplitude (1)</vt:lpstr>
      <vt:lpstr>Feynman Parametrization</vt:lpstr>
      <vt:lpstr>Calculation of the Amplitude (2)</vt:lpstr>
      <vt:lpstr>Calculation of the Amplitude (3)</vt:lpstr>
      <vt:lpstr>Calculation of the Amplitude (4)</vt:lpstr>
      <vt:lpstr>Defining quantities from previous slide</vt:lpstr>
      <vt:lpstr>Contact Diagrams (1)</vt:lpstr>
      <vt:lpstr>Contact Diagrams (2)</vt:lpstr>
      <vt:lpstr>Contact Diagrams Amplitude (1)</vt:lpstr>
      <vt:lpstr>Contact Diagrams Amplitude (2)</vt:lpstr>
      <vt:lpstr>Contact Diagrams Amplitude (3)</vt:lpstr>
      <vt:lpstr>Numerical Work (1)</vt:lpstr>
      <vt:lpstr>Numerical Work (2)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DVMP: Form Factors, Box Diagrams, and Gauge Invariances</dc:title>
  <dc:creator>Andy Lundeen</dc:creator>
  <cp:lastModifiedBy>Andy Lundeen</cp:lastModifiedBy>
  <cp:revision>32</cp:revision>
  <dcterms:created xsi:type="dcterms:W3CDTF">2017-11-06T21:21:13Z</dcterms:created>
  <dcterms:modified xsi:type="dcterms:W3CDTF">2017-11-10T17:30:58Z</dcterms:modified>
</cp:coreProperties>
</file>