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gJC3PLE/gi7Cdqj+l94Mtt2vrd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cf8632f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ecf8632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cf8632fd_0_1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cf8632fd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cf8632fd_0_10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ecf8632fd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ecf8632fd_0_1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ecf8632fd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cf8632fd_0_1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cf8632fd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cf8632fd_0_1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cf8632fd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ecf8632f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ecf8632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ecf8632fd_0_1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ecf8632fd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ecf8632fd_0_1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ecf8632fd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ecf8632fd_0_1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ecf8632fd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cf8632fd_0_1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cf8632fd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ecf8632fd_0_10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ecf8632fd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ecf8632fd_0_1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ecf8632fd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ecf8632fd_0_1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ecf8632fd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ecf8632fd_0_1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ecf8632fd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ecf8632f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ecf8632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cf8632f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cf8632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ecf8632fd_0_10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ecf8632fd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cf8632fd_0_10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cf8632fd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ecf8632fd_0_10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ecf8632fd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cf8632f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cf8632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ecf8632fd_0_10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ecf8632fd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ecf8632fd_0_1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ecf8632fd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ecf8632fd_0_923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becf8632fd_0_923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becf8632fd_0_92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becf8632fd_0_92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becf8632fd_0_92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becf8632fd_0_92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becf8632fd_0_923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becf8632fd_0_923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becf8632fd_0_9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becf8632fd_0_101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becf8632fd_0_10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becf8632fd_0_10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becf8632fd_0_10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becf8632fd_0_10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becf8632fd_0_10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becf8632fd_0_10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becf8632fd_0_10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becf8632fd_0_10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becf8632fd_0_10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becf8632fd_0_10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becf8632fd_0_10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becf8632fd_0_10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becf8632fd_0_10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becf8632fd_0_10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becf8632fd_0_10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becf8632fd_0_10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becf8632fd_0_10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becf8632fd_0_10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becf8632fd_0_1019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becf8632fd_0_1019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becf8632fd_0_10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ecf8632fd_0_10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cf8632fd_0_10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becf8632fd_0_10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becf8632fd_0_10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becf8632fd_0_10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becf8632fd_0_10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becf8632fd_0_93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becf8632fd_0_9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becf8632fd_0_9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becf8632fd_0_9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becf8632fd_0_9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becf8632fd_0_9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becf8632fd_0_9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becf8632fd_0_9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becf8632fd_0_9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becf8632fd_0_9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becf8632fd_0_9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becf8632fd_0_9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becf8632fd_0_9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becf8632fd_0_9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becf8632fd_0_9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becf8632fd_0_9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becf8632fd_0_9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becf8632fd_0_9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becf8632fd_0_9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becf8632fd_0_93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becf8632fd_0_9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becf8632fd_0_95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becf8632fd_0_95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becf8632fd_0_9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becf8632fd_0_95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becf8632fd_0_95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becf8632fd_0_9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becf8632fd_0_96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becf8632fd_0_9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becf8632fd_0_96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becf8632fd_0_96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becf8632fd_0_962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becf8632fd_0_962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becf8632fd_0_9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becf8632fd_0_97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becf8632fd_0_97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becf8632fd_0_97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becf8632fd_0_97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becf8632fd_0_9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becf8632fd_0_97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becf8632fd_0_97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becf8632fd_0_9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becf8632fd_0_976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becf8632fd_0_976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becf8632fd_0_9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becf8632fd_0_983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becf8632fd_0_98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becf8632fd_0_98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becf8632fd_0_98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becf8632fd_0_98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becf8632fd_0_98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becf8632fd_0_98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becf8632fd_0_98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becf8632fd_0_98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becf8632fd_0_98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becf8632fd_0_98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becf8632fd_0_98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becf8632fd_0_98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becf8632fd_0_9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becf8632fd_0_98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becf8632fd_0_98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becf8632fd_0_98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becf8632fd_0_98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becf8632fd_0_98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becf8632fd_0_983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becf8632fd_0_9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becf8632fd_0_100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becf8632fd_0_100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becf8632fd_0_100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becf8632fd_0_1005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becf8632fd_0_1005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becf8632fd_0_1005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becf8632fd_0_10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becf8632fd_0_1013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becf8632fd_0_10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becf8632fd_0_10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becf8632fd_0_1013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becf8632fd_0_10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ecf8632fd_0_9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becf8632fd_0_9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becf8632fd_0_9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anforjr2021.github.io/SolarProx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006850" y="167275"/>
            <a:ext cx="6373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9200"/>
              <a:t>Force of Mercury</a:t>
            </a:r>
            <a:endParaRPr sz="9200"/>
          </a:p>
        </p:txBody>
      </p:sp>
      <p:sp>
        <p:nvSpPr>
          <p:cNvPr id="141" name="Google Shape;141;p1"/>
          <p:cNvSpPr txBox="1"/>
          <p:nvPr/>
        </p:nvSpPr>
        <p:spPr>
          <a:xfrm>
            <a:off x="6623225" y="3796175"/>
            <a:ext cx="4713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SolarProx</a:t>
            </a:r>
            <a:endParaRPr sz="78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ecf8632fd_0_13"/>
          <p:cNvSpPr txBox="1"/>
          <p:nvPr>
            <p:ph type="title"/>
          </p:nvPr>
        </p:nvSpPr>
        <p:spPr>
          <a:xfrm>
            <a:off x="1231500" y="2556300"/>
            <a:ext cx="9729000" cy="174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Software Development Tools</a:t>
            </a:r>
            <a:endParaRPr sz="6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ecf8632fd_0_1101"/>
          <p:cNvSpPr txBox="1"/>
          <p:nvPr>
            <p:ph idx="1" type="body"/>
          </p:nvPr>
        </p:nvSpPr>
        <p:spPr>
          <a:xfrm>
            <a:off x="755725" y="1740925"/>
            <a:ext cx="10515600" cy="443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>
                <a:solidFill>
                  <a:srgbClr val="FFFFFF"/>
                </a:solidFill>
              </a:rPr>
              <a:t>Jetbrain’s </a:t>
            </a:r>
            <a:r>
              <a:rPr lang="en-US" sz="2500">
                <a:solidFill>
                  <a:srgbClr val="FFFFFF"/>
                </a:solidFill>
              </a:rPr>
              <a:t>IntelliJ</a:t>
            </a:r>
            <a:br>
              <a:rPr lang="en-US" sz="2500">
                <a:solidFill>
                  <a:srgbClr val="FFFFFF"/>
                </a:solidFill>
              </a:rPr>
            </a:b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>
                <a:solidFill>
                  <a:srgbClr val="FFFFFF"/>
                </a:solidFill>
              </a:rPr>
              <a:t>Github</a:t>
            </a:r>
            <a:br>
              <a:rPr lang="en-US" sz="2500">
                <a:solidFill>
                  <a:srgbClr val="FFFFFF"/>
                </a:solidFill>
              </a:rPr>
            </a:b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>
                <a:solidFill>
                  <a:srgbClr val="FFFFFF"/>
                </a:solidFill>
              </a:rPr>
              <a:t>Proxmox</a:t>
            </a:r>
            <a:br>
              <a:rPr lang="en-US" sz="2500">
                <a:solidFill>
                  <a:srgbClr val="FFFFFF"/>
                </a:solidFill>
              </a:rPr>
            </a:b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>
                <a:solidFill>
                  <a:srgbClr val="FFFFFF"/>
                </a:solidFill>
              </a:rPr>
              <a:t>Windows Server 2016</a:t>
            </a:r>
            <a:br>
              <a:rPr lang="en-US" sz="2500">
                <a:solidFill>
                  <a:srgbClr val="FFFFFF"/>
                </a:solidFill>
              </a:rPr>
            </a:b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>
                <a:solidFill>
                  <a:srgbClr val="FFFFFF"/>
                </a:solidFill>
              </a:rPr>
              <a:t>Apache Tomcat Server 9</a:t>
            </a:r>
            <a:br>
              <a:rPr lang="en-US" sz="2500">
                <a:solidFill>
                  <a:srgbClr val="FFFFFF"/>
                </a:solidFill>
              </a:rPr>
            </a:b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>
                <a:solidFill>
                  <a:srgbClr val="FFFFFF"/>
                </a:solidFill>
              </a:rPr>
              <a:t>Maven</a:t>
            </a:r>
            <a:br>
              <a:rPr lang="en-US" sz="2500">
                <a:solidFill>
                  <a:srgbClr val="FFFFFF"/>
                </a:solidFill>
              </a:rPr>
            </a:b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>
                <a:solidFill>
                  <a:srgbClr val="FFFFFF"/>
                </a:solidFill>
              </a:rPr>
              <a:t>OpenVPN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ecf8632fd_0_1050"/>
          <p:cNvSpPr txBox="1"/>
          <p:nvPr>
            <p:ph type="title"/>
          </p:nvPr>
        </p:nvSpPr>
        <p:spPr>
          <a:xfrm>
            <a:off x="838200" y="2491350"/>
            <a:ext cx="10515600" cy="187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Programming Languages</a:t>
            </a:r>
            <a:endParaRPr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ecf8632fd_0_1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/>
              <a:t>Java</a:t>
            </a:r>
            <a:br>
              <a:rPr lang="en-US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n-US" sz="2500"/>
              <a:t>HTML5 Suite (CSS/HTML/JavaScript)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ecf8632fd_0_1065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User Interface Libraries</a:t>
            </a:r>
            <a:endParaRPr sz="6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ecf8632fd_0_1121"/>
          <p:cNvSpPr txBox="1"/>
          <p:nvPr>
            <p:ph idx="1" type="body"/>
          </p:nvPr>
        </p:nvSpPr>
        <p:spPr>
          <a:xfrm>
            <a:off x="838200" y="2907000"/>
            <a:ext cx="10515600" cy="104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Apache Tomcat 9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Bootstrap</a:t>
            </a:r>
            <a:endParaRPr sz="2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ecf8632fd_0_24"/>
          <p:cNvSpPr txBox="1"/>
          <p:nvPr>
            <p:ph type="title"/>
          </p:nvPr>
        </p:nvSpPr>
        <p:spPr>
          <a:xfrm>
            <a:off x="838200" y="2392800"/>
            <a:ext cx="10515600" cy="207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Documentation Schedule</a:t>
            </a:r>
            <a:endParaRPr sz="6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becf8632fd_0_1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25" y="875675"/>
            <a:ext cx="11846149" cy="51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ecf8632fd_0_1131"/>
          <p:cNvSpPr txBox="1"/>
          <p:nvPr>
            <p:ph type="title"/>
          </p:nvPr>
        </p:nvSpPr>
        <p:spPr>
          <a:xfrm>
            <a:off x="2253450" y="2766150"/>
            <a:ext cx="7685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Project Schedule</a:t>
            </a:r>
            <a:endParaRPr sz="6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becf8632fd_0_1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38" y="1500263"/>
            <a:ext cx="11844525" cy="38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becf8632fd_0_1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450" y="454100"/>
            <a:ext cx="4319300" cy="56740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gbecf8632fd_0_1154"/>
          <p:cNvSpPr txBox="1"/>
          <p:nvPr/>
        </p:nvSpPr>
        <p:spPr>
          <a:xfrm>
            <a:off x="282475" y="2374650"/>
            <a:ext cx="67188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Lato"/>
              <a:buChar char="●"/>
            </a:pPr>
            <a:r>
              <a:rPr lang="en-US" sz="25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Trevor Ryan - Team Leader</a:t>
            </a:r>
            <a:endParaRPr sz="25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Lato"/>
              <a:buChar char="●"/>
            </a:pPr>
            <a:r>
              <a:rPr lang="en-US" sz="25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Jacob Sanford - Lead Architect</a:t>
            </a:r>
            <a:endParaRPr sz="25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Lato"/>
              <a:buChar char="●"/>
            </a:pPr>
            <a:r>
              <a:rPr lang="en-US" sz="25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Kurt Neimayer - Lead Tester</a:t>
            </a:r>
            <a:endParaRPr sz="25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Lato"/>
              <a:buChar char="●"/>
            </a:pPr>
            <a:r>
              <a:rPr lang="en-US" sz="25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Austin Carper - Configurations Manager</a:t>
            </a:r>
            <a:endParaRPr sz="25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Font typeface="Lato"/>
              <a:buChar char="●"/>
            </a:pPr>
            <a:r>
              <a:rPr lang="en-US" sz="25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Ken Smith - Client</a:t>
            </a:r>
            <a:endParaRPr sz="25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ecf8632fd_0_1060"/>
          <p:cNvSpPr txBox="1"/>
          <p:nvPr>
            <p:ph type="title"/>
          </p:nvPr>
        </p:nvSpPr>
        <p:spPr>
          <a:xfrm>
            <a:off x="838200" y="2536650"/>
            <a:ext cx="10515600" cy="178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Campus Computing Resources</a:t>
            </a:r>
            <a:endParaRPr sz="6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ecf8632fd_0_1116"/>
          <p:cNvSpPr txBox="1"/>
          <p:nvPr>
            <p:ph idx="1" type="body"/>
          </p:nvPr>
        </p:nvSpPr>
        <p:spPr>
          <a:xfrm>
            <a:off x="838200" y="2939250"/>
            <a:ext cx="10515600" cy="9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Silver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Ken Smith’s virtual lab </a:t>
            </a:r>
            <a:r>
              <a:rPr lang="en-US" sz="2500">
                <a:solidFill>
                  <a:srgbClr val="EFEFEF"/>
                </a:solidFill>
              </a:rPr>
              <a:t>environment</a:t>
            </a:r>
            <a:endParaRPr sz="2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ecf8632fd_0_1055"/>
          <p:cNvSpPr txBox="1"/>
          <p:nvPr>
            <p:ph type="title"/>
          </p:nvPr>
        </p:nvSpPr>
        <p:spPr>
          <a:xfrm>
            <a:off x="838200" y="2468550"/>
            <a:ext cx="10515600" cy="192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Configuration Management</a:t>
            </a:r>
            <a:endParaRPr sz="6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ecf8632fd_0_1111"/>
          <p:cNvSpPr txBox="1"/>
          <p:nvPr>
            <p:ph idx="1" type="body"/>
          </p:nvPr>
        </p:nvSpPr>
        <p:spPr>
          <a:xfrm>
            <a:off x="838200" y="2455050"/>
            <a:ext cx="10515600" cy="194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Github Branches for management with rules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Char char="○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2 User approve to merge branch</a:t>
            </a:r>
            <a:br>
              <a:rPr lang="en-US" sz="2500">
                <a:latin typeface="Montserrat"/>
                <a:ea typeface="Montserrat"/>
                <a:cs typeface="Montserrat"/>
                <a:sym typeface="Montserrat"/>
              </a:rPr>
            </a:b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Montserrat"/>
              <a:buChar char="●"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Kanban Board to prevent workload confusion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ecf8632fd_0_18"/>
          <p:cNvSpPr txBox="1"/>
          <p:nvPr>
            <p:ph idx="1" type="body"/>
          </p:nvPr>
        </p:nvSpPr>
        <p:spPr>
          <a:xfrm>
            <a:off x="3012600" y="2946450"/>
            <a:ext cx="6166800" cy="9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Force of Mercury Blog Page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ecf8632fd_0_1"/>
          <p:cNvSpPr txBox="1"/>
          <p:nvPr/>
        </p:nvSpPr>
        <p:spPr>
          <a:xfrm>
            <a:off x="3090900" y="2828700"/>
            <a:ext cx="6010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 sz="66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ecf8632fd_0_1086"/>
          <p:cNvSpPr txBox="1"/>
          <p:nvPr>
            <p:ph idx="1" type="body"/>
          </p:nvPr>
        </p:nvSpPr>
        <p:spPr>
          <a:xfrm>
            <a:off x="838200" y="1881000"/>
            <a:ext cx="10515600" cy="30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Students in network security classes have to wait for admin to revert machines if a machine goes down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No point system available to students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Sometimes the admin is busy and the machine can’t get reverted for a while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Integrate</a:t>
            </a:r>
            <a:r>
              <a:rPr lang="en-US" sz="2500">
                <a:solidFill>
                  <a:srgbClr val="EFEFEF"/>
                </a:solidFill>
              </a:rPr>
              <a:t> shared login between Proxmox and VPN’s active directory login</a:t>
            </a:r>
            <a:endParaRPr sz="2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cf8632fd_0_1091"/>
          <p:cNvSpPr txBox="1"/>
          <p:nvPr>
            <p:ph type="title"/>
          </p:nvPr>
        </p:nvSpPr>
        <p:spPr>
          <a:xfrm>
            <a:off x="4221450" y="2766150"/>
            <a:ext cx="3749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Solution</a:t>
            </a:r>
            <a:endParaRPr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ecf8632fd_0_1075"/>
          <p:cNvSpPr txBox="1"/>
          <p:nvPr>
            <p:ph idx="1" type="body"/>
          </p:nvPr>
        </p:nvSpPr>
        <p:spPr>
          <a:xfrm>
            <a:off x="297425" y="1039675"/>
            <a:ext cx="5923800" cy="41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Build a web application that allows students to access active machines and revert them when they go down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Create a connection between the web application and Proxmox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Allow students to enter flag values for machines to get points for completing the machine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EFEFEF"/>
              </a:solidFill>
            </a:endParaRPr>
          </a:p>
        </p:txBody>
      </p:sp>
      <p:pic>
        <p:nvPicPr>
          <p:cNvPr id="168" name="Google Shape;168;gbecf8632fd_0_10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875" y="1039675"/>
            <a:ext cx="5557726" cy="32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ecf8632fd_0_7"/>
          <p:cNvSpPr txBox="1"/>
          <p:nvPr/>
        </p:nvSpPr>
        <p:spPr>
          <a:xfrm>
            <a:off x="4256550" y="2828700"/>
            <a:ext cx="367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Features </a:t>
            </a:r>
            <a:endParaRPr sz="66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ecf8632fd_0_1096"/>
          <p:cNvSpPr txBox="1"/>
          <p:nvPr>
            <p:ph idx="1" type="body"/>
          </p:nvPr>
        </p:nvSpPr>
        <p:spPr>
          <a:xfrm>
            <a:off x="838200" y="1161750"/>
            <a:ext cx="10515600" cy="45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Login page for the users to login to with stored credentials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List of active machines for users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List of all machines for the admin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Different user and admin views based on permissions set in Active Directory </a:t>
            </a:r>
            <a:endParaRPr sz="2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cf8632fd_0_1144"/>
          <p:cNvSpPr txBox="1"/>
          <p:nvPr>
            <p:ph idx="1" type="body"/>
          </p:nvPr>
        </p:nvSpPr>
        <p:spPr>
          <a:xfrm>
            <a:off x="838200" y="1336650"/>
            <a:ext cx="10515600" cy="41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Notes set on machine by the admin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Admin can set what machines are active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Field to enter flag values for machines which gives points to that user’s account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Targeted towards students in Mount Union’s network security classes as well as the administrator to control access and manage machines</a:t>
            </a:r>
            <a:br>
              <a:rPr lang="en-US" sz="2500">
                <a:solidFill>
                  <a:srgbClr val="EFEFEF"/>
                </a:solidFill>
              </a:rPr>
            </a:br>
            <a:endParaRPr sz="2500">
              <a:solidFill>
                <a:srgbClr val="EFEFE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500"/>
              <a:buChar char="●"/>
            </a:pPr>
            <a:r>
              <a:rPr lang="en-US" sz="2500">
                <a:solidFill>
                  <a:srgbClr val="EFEFEF"/>
                </a:solidFill>
              </a:rPr>
              <a:t>Users will have a basic understanding of how Proxmox works to revert machines while the administrator will have a high understanding on how Proxmox works</a:t>
            </a:r>
            <a:endParaRPr sz="2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2021-02-20T17:34:21Z</dcterms:created>
  <dc:creator>Ryan, Trevor D</dc:creator>
</cp:coreProperties>
</file>