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2" r:id="rId4"/>
    <p:sldId id="276" r:id="rId5"/>
    <p:sldId id="275" r:id="rId6"/>
    <p:sldId id="277" r:id="rId7"/>
    <p:sldId id="279" r:id="rId8"/>
    <p:sldId id="280" r:id="rId9"/>
    <p:sldId id="281"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603"/>
    <p:restoredTop sz="92120"/>
  </p:normalViewPr>
  <p:slideViewPr>
    <p:cSldViewPr snapToGrid="0" snapToObjects="1">
      <p:cViewPr varScale="1">
        <p:scale>
          <a:sx n="209" d="100"/>
          <a:sy n="209" d="100"/>
        </p:scale>
        <p:origin x="2216"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3" d="100"/>
          <a:sy n="153" d="100"/>
        </p:scale>
        <p:origin x="402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10/17/23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Mid Term Presentation for COMP 4531 Deep Learning by Andrew (A.J.) Madison</a:t>
            </a:r>
          </a:p>
        </p:txBody>
      </p:sp>
      <p:sp>
        <p:nvSpPr>
          <p:cNvPr id="4" name="Slide Number Placeholder 3"/>
          <p:cNvSpPr>
            <a:spLocks noGrp="1"/>
          </p:cNvSpPr>
          <p:nvPr>
            <p:ph type="sldNum" sz="quarter" idx="5"/>
          </p:nvPr>
        </p:nvSpPr>
        <p:spPr/>
        <p:txBody>
          <a:bodyPr/>
          <a:lstStyle/>
          <a:p>
            <a:fld id="{5CD270A4-E417-1544-8D83-51C2B4F7CE0F}" type="slidenum">
              <a:rPr lang="en-US" smtClean="0"/>
              <a:t>1</a:t>
            </a:fld>
            <a:endParaRPr lang="en-US"/>
          </a:p>
        </p:txBody>
      </p:sp>
    </p:spTree>
    <p:extLst>
      <p:ext uri="{BB962C8B-B14F-4D97-AF65-F5344CB8AC3E}">
        <p14:creationId xmlns:p14="http://schemas.microsoft.com/office/powerpoint/2010/main" val="34600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10</a:t>
            </a:fld>
            <a:endParaRPr lang="en-US"/>
          </a:p>
        </p:txBody>
      </p:sp>
    </p:spTree>
    <p:extLst>
      <p:ext uri="{BB962C8B-B14F-4D97-AF65-F5344CB8AC3E}">
        <p14:creationId xmlns:p14="http://schemas.microsoft.com/office/powerpoint/2010/main" val="3636188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my topics, Titanic Dataset Description, Details of the Dataset Cleaning, Analysis of the Dataset, Results of the analysis, and my notes for the discussion portion</a:t>
            </a:r>
          </a:p>
        </p:txBody>
      </p:sp>
      <p:sp>
        <p:nvSpPr>
          <p:cNvPr id="4" name="Slide Number Placeholder 3"/>
          <p:cNvSpPr>
            <a:spLocks noGrp="1"/>
          </p:cNvSpPr>
          <p:nvPr>
            <p:ph type="sldNum" sz="quarter" idx="5"/>
          </p:nvPr>
        </p:nvSpPr>
        <p:spPr/>
        <p:txBody>
          <a:bodyPr/>
          <a:lstStyle/>
          <a:p>
            <a:fld id="{5CD270A4-E417-1544-8D83-51C2B4F7CE0F}" type="slidenum">
              <a:rPr lang="en-US" smtClean="0"/>
              <a:t>2</a:t>
            </a:fld>
            <a:endParaRPr lang="en-US"/>
          </a:p>
        </p:txBody>
      </p:sp>
    </p:spTree>
    <p:extLst>
      <p:ext uri="{BB962C8B-B14F-4D97-AF65-F5344CB8AC3E}">
        <p14:creationId xmlns:p14="http://schemas.microsoft.com/office/powerpoint/2010/main" val="2941004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above</a:t>
            </a:r>
          </a:p>
        </p:txBody>
      </p:sp>
      <p:sp>
        <p:nvSpPr>
          <p:cNvPr id="4" name="Slide Number Placeholder 3"/>
          <p:cNvSpPr>
            <a:spLocks noGrp="1"/>
          </p:cNvSpPr>
          <p:nvPr>
            <p:ph type="sldNum" sz="quarter" idx="5"/>
          </p:nvPr>
        </p:nvSpPr>
        <p:spPr/>
        <p:txBody>
          <a:bodyPr/>
          <a:lstStyle/>
          <a:p>
            <a:fld id="{5CD270A4-E417-1544-8D83-51C2B4F7CE0F}" type="slidenum">
              <a:rPr lang="en-US" smtClean="0"/>
              <a:t>3</a:t>
            </a:fld>
            <a:endParaRPr lang="en-US"/>
          </a:p>
        </p:txBody>
      </p:sp>
    </p:spTree>
    <p:extLst>
      <p:ext uri="{BB962C8B-B14F-4D97-AF65-F5344CB8AC3E}">
        <p14:creationId xmlns:p14="http://schemas.microsoft.com/office/powerpoint/2010/main" val="4120654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dirty="0"/>
              <a:t>One of the instructor’s suggestions was starting with the Kaggle Web site Titanic Data Competition. I didn’t do that, but I did start with a machine learning exercise that uses the Titanic dataset. All of the steps needed to go from raw dataset to a Linear Regression model and generating performance data was done in that exercise. My goal for this project was adapting that work to a Neural Network model. I did not expect to improve upon Linear Regression, but to understand the engineering challenges of adapting existing code to a producing a Deep Neural Network. Then I would compare Linear Regression and the Neural Network Performance.</a:t>
            </a:r>
          </a:p>
        </p:txBody>
      </p:sp>
      <p:sp>
        <p:nvSpPr>
          <p:cNvPr id="4" name="Slide Number Placeholder 3"/>
          <p:cNvSpPr>
            <a:spLocks noGrp="1"/>
          </p:cNvSpPr>
          <p:nvPr>
            <p:ph type="sldNum" sz="quarter" idx="5"/>
          </p:nvPr>
        </p:nvSpPr>
        <p:spPr/>
        <p:txBody>
          <a:bodyPr/>
          <a:lstStyle/>
          <a:p>
            <a:fld id="{5CD270A4-E417-1544-8D83-51C2B4F7CE0F}" type="slidenum">
              <a:rPr lang="en-US" smtClean="0"/>
              <a:t>4</a:t>
            </a:fld>
            <a:endParaRPr lang="en-US"/>
          </a:p>
        </p:txBody>
      </p:sp>
    </p:spTree>
    <p:extLst>
      <p:ext uri="{BB962C8B-B14F-4D97-AF65-F5344CB8AC3E}">
        <p14:creationId xmlns:p14="http://schemas.microsoft.com/office/powerpoint/2010/main" val="337884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Neural network Dataset cleaning required dealing with large number of </a:t>
            </a:r>
            <a:r>
              <a:rPr lang="en-US" dirty="0" err="1"/>
              <a:t>NaN</a:t>
            </a:r>
            <a:r>
              <a:rPr lang="en-US" dirty="0"/>
              <a:t> or missing values in the Titanic Dataset. Most of them are eliminated by removing redundant feature columns. Two rows had missing values and the rows were arbitrarily deleted. Then true false columns were converted to 1’s and 0’s. Categorical columns converted to unique integers. Columns of float64s are scaled using </a:t>
            </a:r>
            <a:r>
              <a:rPr lang="en-US" dirty="0" err="1"/>
              <a:t>MinMaxScaler</a:t>
            </a:r>
            <a:r>
              <a:rPr lang="en-US" dirty="0"/>
              <a:t>. </a:t>
            </a:r>
          </a:p>
        </p:txBody>
      </p:sp>
      <p:sp>
        <p:nvSpPr>
          <p:cNvPr id="4" name="Slide Number Placeholder 3"/>
          <p:cNvSpPr>
            <a:spLocks noGrp="1"/>
          </p:cNvSpPr>
          <p:nvPr>
            <p:ph type="sldNum" sz="quarter" idx="5"/>
          </p:nvPr>
        </p:nvSpPr>
        <p:spPr/>
        <p:txBody>
          <a:bodyPr/>
          <a:lstStyle/>
          <a:p>
            <a:fld id="{5CD270A4-E417-1544-8D83-51C2B4F7CE0F}" type="slidenum">
              <a:rPr lang="en-US" smtClean="0"/>
              <a:t>5</a:t>
            </a:fld>
            <a:endParaRPr lang="en-US"/>
          </a:p>
        </p:txBody>
      </p:sp>
    </p:spTree>
    <p:extLst>
      <p:ext uri="{BB962C8B-B14F-4D97-AF65-F5344CB8AC3E}">
        <p14:creationId xmlns:p14="http://schemas.microsoft.com/office/powerpoint/2010/main" val="121739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from a Deep Neural Network Exercise was added to notebook. No fancy features, no dropout in the input layer or lower, batch gradient descent. The code had the ability insert multiple activation functions into a set of runs.</a:t>
            </a:r>
          </a:p>
          <a:p>
            <a:r>
              <a:rPr lang="en-US" dirty="0"/>
              <a:t>A </a:t>
            </a:r>
            <a:r>
              <a:rPr lang="en-US" dirty="0" err="1"/>
              <a:t>dataloader</a:t>
            </a:r>
            <a:r>
              <a:rPr lang="en-US" dirty="0"/>
              <a:t> compatible with the cleaned Titanic </a:t>
            </a:r>
            <a:r>
              <a:rPr lang="en-US" dirty="0" err="1"/>
              <a:t>Dataframe</a:t>
            </a:r>
            <a:r>
              <a:rPr lang="en-US" dirty="0"/>
              <a:t> was added.</a:t>
            </a:r>
          </a:p>
          <a:p>
            <a:r>
              <a:rPr lang="en-US" dirty="0"/>
              <a:t>Defect removal required finding and correcting several cases where function parameters needed layer node width, and was hard coded.</a:t>
            </a:r>
          </a:p>
          <a:p>
            <a:r>
              <a:rPr lang="en-US" dirty="0"/>
              <a:t>The code, mostly using library calls would produce </a:t>
            </a:r>
            <a:r>
              <a:rPr lang="en-US" dirty="0" err="1"/>
              <a:t>pytorch</a:t>
            </a:r>
            <a:r>
              <a:rPr lang="en-US" dirty="0"/>
              <a:t> arrays whose shape would not match for the needed operation, mostly matrix operations. Reshaping the arrays without altering the data permitted the code to run.</a:t>
            </a:r>
          </a:p>
        </p:txBody>
      </p:sp>
      <p:sp>
        <p:nvSpPr>
          <p:cNvPr id="4" name="Slide Number Placeholder 3"/>
          <p:cNvSpPr>
            <a:spLocks noGrp="1"/>
          </p:cNvSpPr>
          <p:nvPr>
            <p:ph type="sldNum" sz="quarter" idx="5"/>
          </p:nvPr>
        </p:nvSpPr>
        <p:spPr/>
        <p:txBody>
          <a:bodyPr/>
          <a:lstStyle/>
          <a:p>
            <a:fld id="{5CD270A4-E417-1544-8D83-51C2B4F7CE0F}" type="slidenum">
              <a:rPr lang="en-US" smtClean="0"/>
              <a:t>6</a:t>
            </a:fld>
            <a:endParaRPr lang="en-US"/>
          </a:p>
        </p:txBody>
      </p:sp>
    </p:spTree>
    <p:extLst>
      <p:ext uri="{BB962C8B-B14F-4D97-AF65-F5344CB8AC3E}">
        <p14:creationId xmlns:p14="http://schemas.microsoft.com/office/powerpoint/2010/main" val="2218040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description of the model software. Pretty standard.</a:t>
            </a:r>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321590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of how the separate activation functions behaved for the titanic dataset. </a:t>
            </a:r>
          </a:p>
        </p:txBody>
      </p:sp>
      <p:sp>
        <p:nvSpPr>
          <p:cNvPr id="4" name="Slide Number Placeholder 3"/>
          <p:cNvSpPr>
            <a:spLocks noGrp="1"/>
          </p:cNvSpPr>
          <p:nvPr>
            <p:ph type="sldNum" sz="quarter" idx="5"/>
          </p:nvPr>
        </p:nvSpPr>
        <p:spPr/>
        <p:txBody>
          <a:bodyPr/>
          <a:lstStyle/>
          <a:p>
            <a:fld id="{5CD270A4-E417-1544-8D83-51C2B4F7CE0F}" type="slidenum">
              <a:rPr lang="en-US" smtClean="0"/>
              <a:t>8</a:t>
            </a:fld>
            <a:endParaRPr lang="en-US"/>
          </a:p>
        </p:txBody>
      </p:sp>
    </p:spTree>
    <p:extLst>
      <p:ext uri="{BB962C8B-B14F-4D97-AF65-F5344CB8AC3E}">
        <p14:creationId xmlns:p14="http://schemas.microsoft.com/office/powerpoint/2010/main" val="166065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Performs substantial better but considering the dataset, that is not a surprise</a:t>
            </a:r>
          </a:p>
        </p:txBody>
      </p:sp>
      <p:sp>
        <p:nvSpPr>
          <p:cNvPr id="4" name="Slide Number Placeholder 3"/>
          <p:cNvSpPr>
            <a:spLocks noGrp="1"/>
          </p:cNvSpPr>
          <p:nvPr>
            <p:ph type="sldNum" sz="quarter" idx="5"/>
          </p:nvPr>
        </p:nvSpPr>
        <p:spPr/>
        <p:txBody>
          <a:bodyPr/>
          <a:lstStyle/>
          <a:p>
            <a:fld id="{5CD270A4-E417-1544-8D83-51C2B4F7CE0F}" type="slidenum">
              <a:rPr lang="en-US" smtClean="0"/>
              <a:t>9</a:t>
            </a:fld>
            <a:endParaRPr lang="en-US"/>
          </a:p>
        </p:txBody>
      </p:sp>
    </p:spTree>
    <p:extLst>
      <p:ext uri="{BB962C8B-B14F-4D97-AF65-F5344CB8AC3E}">
        <p14:creationId xmlns:p14="http://schemas.microsoft.com/office/powerpoint/2010/main" val="2800102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10/17/23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BB0E-297E-A346-99DB-C040D26056B9}"/>
              </a:ext>
            </a:extLst>
          </p:cNvPr>
          <p:cNvSpPr>
            <a:spLocks noGrp="1"/>
          </p:cNvSpPr>
          <p:nvPr>
            <p:ph type="title"/>
          </p:nvPr>
        </p:nvSpPr>
        <p:spPr/>
        <p:txBody>
          <a:bodyPr/>
          <a:lstStyle/>
          <a:p>
            <a:r>
              <a:rPr lang="en-US" dirty="0"/>
              <a:t>COMP 4531 Deep Learning</a:t>
            </a:r>
          </a:p>
        </p:txBody>
      </p:sp>
      <p:sp>
        <p:nvSpPr>
          <p:cNvPr id="3" name="Text Placeholder 2">
            <a:extLst>
              <a:ext uri="{FF2B5EF4-FFF2-40B4-BE49-F238E27FC236}">
                <a16:creationId xmlns:a16="http://schemas.microsoft.com/office/drawing/2014/main" id="{74C3C8AE-CDBF-774B-86E4-4DB613EF210D}"/>
              </a:ext>
            </a:extLst>
          </p:cNvPr>
          <p:cNvSpPr>
            <a:spLocks noGrp="1"/>
          </p:cNvSpPr>
          <p:nvPr>
            <p:ph type="body" idx="11"/>
          </p:nvPr>
        </p:nvSpPr>
        <p:spPr/>
        <p:txBody>
          <a:bodyPr/>
          <a:lstStyle/>
          <a:p>
            <a:r>
              <a:rPr lang="en-US" dirty="0"/>
              <a:t>Mid-Term Presentation</a:t>
            </a:r>
          </a:p>
          <a:p>
            <a:r>
              <a:rPr lang="en-US" dirty="0"/>
              <a:t>By Andrew Madison</a:t>
            </a:r>
          </a:p>
        </p:txBody>
      </p:sp>
    </p:spTree>
    <p:extLst>
      <p:ext uri="{BB962C8B-B14F-4D97-AF65-F5344CB8AC3E}">
        <p14:creationId xmlns:p14="http://schemas.microsoft.com/office/powerpoint/2010/main" val="27382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Autofit/>
          </a:bodyPr>
          <a:lstStyle/>
          <a:p>
            <a:r>
              <a:rPr lang="en-US" sz="3600" dirty="0"/>
              <a:t>Discussion: Midterm Project Conclusions</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solidFill>
                  <a:schemeClr val="accent3"/>
                </a:solidFill>
                <a:latin typeface="Söhne"/>
              </a:rPr>
              <a:t>Using existing source code can speed up prototyping</a:t>
            </a:r>
          </a:p>
          <a:p>
            <a:pPr marL="342900" indent="-342900">
              <a:buFont typeface="Arial" panose="020B0604020202020204" pitchFamily="34" charset="0"/>
              <a:buChar char="•"/>
            </a:pPr>
            <a:r>
              <a:rPr lang="en-US" dirty="0">
                <a:solidFill>
                  <a:schemeClr val="accent3"/>
                </a:solidFill>
                <a:latin typeface="Söhne"/>
              </a:rPr>
              <a:t>Watch out for hard coded values that are propagated throughout the notebook, like layer sizes</a:t>
            </a:r>
          </a:p>
          <a:p>
            <a:pPr marL="342900" indent="-342900">
              <a:buFont typeface="Arial" panose="020B0604020202020204" pitchFamily="34" charset="0"/>
              <a:buChar char="•"/>
            </a:pPr>
            <a:r>
              <a:rPr lang="en-US" dirty="0" err="1">
                <a:solidFill>
                  <a:schemeClr val="accent3"/>
                </a:solidFill>
                <a:latin typeface="Söhne"/>
              </a:rPr>
              <a:t>Pytorch</a:t>
            </a:r>
            <a:r>
              <a:rPr lang="en-US" dirty="0">
                <a:solidFill>
                  <a:schemeClr val="accent3"/>
                </a:solidFill>
                <a:latin typeface="Söhne"/>
              </a:rPr>
              <a:t> operations can modify the shape of batches or rows</a:t>
            </a:r>
          </a:p>
          <a:p>
            <a:pPr marL="342900" indent="-342900">
              <a:buFont typeface="Arial" panose="020B0604020202020204" pitchFamily="34" charset="0"/>
              <a:buChar char="•"/>
            </a:pPr>
            <a:r>
              <a:rPr lang="en-US" dirty="0" err="1">
                <a:solidFill>
                  <a:schemeClr val="accent3"/>
                </a:solidFill>
                <a:latin typeface="Söhne"/>
              </a:rPr>
              <a:t>nn.Module</a:t>
            </a:r>
            <a:r>
              <a:rPr lang="en-US" dirty="0">
                <a:solidFill>
                  <a:schemeClr val="accent3"/>
                </a:solidFill>
                <a:latin typeface="Söhne"/>
              </a:rPr>
              <a:t> supplies many default features like weight initialization</a:t>
            </a:r>
          </a:p>
          <a:p>
            <a:pPr marL="342900" indent="-342900">
              <a:buFont typeface="Arial" panose="020B0604020202020204" pitchFamily="34" charset="0"/>
              <a:buChar char="•"/>
            </a:pPr>
            <a:r>
              <a:rPr lang="en-US" dirty="0">
                <a:solidFill>
                  <a:schemeClr val="accent3"/>
                </a:solidFill>
                <a:latin typeface="Söhne"/>
              </a:rPr>
              <a:t>Using the wrong scaler will produce invalid results</a:t>
            </a:r>
          </a:p>
          <a:p>
            <a:pPr marL="342900" indent="-342900">
              <a:buFont typeface="Arial" panose="020B0604020202020204" pitchFamily="34" charset="0"/>
              <a:buChar char="•"/>
            </a:pPr>
            <a:r>
              <a:rPr lang="en-US" dirty="0">
                <a:solidFill>
                  <a:schemeClr val="accent3"/>
                </a:solidFill>
                <a:latin typeface="Söhne"/>
              </a:rPr>
              <a:t>Categorical Output versus ranged predictions require the use of the correct Loss function. For example: Binary Cross Entropy versus Cross Entropy</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Deep Neural Network Notebook Hacking</a:t>
            </a:r>
          </a:p>
        </p:txBody>
      </p:sp>
    </p:spTree>
    <p:extLst>
      <p:ext uri="{BB962C8B-B14F-4D97-AF65-F5344CB8AC3E}">
        <p14:creationId xmlns:p14="http://schemas.microsoft.com/office/powerpoint/2010/main" val="326489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9169-4C3E-4A48-8916-798010E1EE3D}"/>
              </a:ext>
            </a:extLst>
          </p:cNvPr>
          <p:cNvSpPr>
            <a:spLocks noGrp="1"/>
          </p:cNvSpPr>
          <p:nvPr>
            <p:ph type="title"/>
          </p:nvPr>
        </p:nvSpPr>
        <p:spPr/>
        <p:txBody>
          <a:bodyPr/>
          <a:lstStyle/>
          <a:p>
            <a:r>
              <a:rPr lang="en-US" dirty="0"/>
              <a:t>Titanic Dataset Prediction Using a Neural Network</a:t>
            </a:r>
          </a:p>
        </p:txBody>
      </p:sp>
      <p:sp>
        <p:nvSpPr>
          <p:cNvPr id="3" name="Content Placeholder 2">
            <a:extLst>
              <a:ext uri="{FF2B5EF4-FFF2-40B4-BE49-F238E27FC236}">
                <a16:creationId xmlns:a16="http://schemas.microsoft.com/office/drawing/2014/main" id="{81D24625-9C60-7C41-B88A-6C1F51A05DE2}"/>
              </a:ext>
            </a:extLst>
          </p:cNvPr>
          <p:cNvSpPr>
            <a:spLocks noGrp="1"/>
          </p:cNvSpPr>
          <p:nvPr>
            <p:ph idx="1"/>
          </p:nvPr>
        </p:nvSpPr>
        <p:spPr/>
        <p:txBody>
          <a:bodyPr/>
          <a:lstStyle/>
          <a:p>
            <a:r>
              <a:rPr lang="en-US" dirty="0">
                <a:solidFill>
                  <a:schemeClr val="accent3"/>
                </a:solidFill>
              </a:rPr>
              <a:t>Titanic Dataset Description</a:t>
            </a:r>
          </a:p>
          <a:p>
            <a:r>
              <a:rPr lang="en-US" dirty="0">
                <a:solidFill>
                  <a:schemeClr val="accent3"/>
                </a:solidFill>
              </a:rPr>
              <a:t>Dataset Cleaning</a:t>
            </a:r>
          </a:p>
          <a:p>
            <a:r>
              <a:rPr lang="en-US" dirty="0">
                <a:solidFill>
                  <a:schemeClr val="accent3"/>
                </a:solidFill>
              </a:rPr>
              <a:t>Analysis</a:t>
            </a:r>
          </a:p>
          <a:p>
            <a:r>
              <a:rPr lang="en-US" dirty="0">
                <a:solidFill>
                  <a:schemeClr val="accent3"/>
                </a:solidFill>
              </a:rPr>
              <a:t>Results</a:t>
            </a:r>
          </a:p>
          <a:p>
            <a:r>
              <a:rPr lang="en-US" dirty="0">
                <a:solidFill>
                  <a:schemeClr val="accent3"/>
                </a:solidFill>
              </a:rPr>
              <a:t>Discussion</a:t>
            </a:r>
          </a:p>
        </p:txBody>
      </p:sp>
    </p:spTree>
    <p:extLst>
      <p:ext uri="{BB962C8B-B14F-4D97-AF65-F5344CB8AC3E}">
        <p14:creationId xmlns:p14="http://schemas.microsoft.com/office/powerpoint/2010/main" val="113451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Titanic Dataset Description</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r>
              <a:rPr lang="en-US" dirty="0">
                <a:solidFill>
                  <a:schemeClr val="accent3"/>
                </a:solidFill>
                <a:latin typeface="Söhne"/>
              </a:rPr>
              <a:t>T</a:t>
            </a:r>
            <a:r>
              <a:rPr lang="en-US" b="0" i="0" u="none" strike="noStrike" dirty="0">
                <a:solidFill>
                  <a:schemeClr val="accent3"/>
                </a:solidFill>
                <a:effectLst/>
                <a:latin typeface="Söhne"/>
              </a:rPr>
              <a:t>he Titanic dataset is a classic dataset used for various data-related tasks in the field of data science, machine learning, and statistical analysis. It offers a glimpse into the demographics of the Titanic's passengers and provides an opportunity to explore factors that may have influenced their survival during the tragic event.</a:t>
            </a:r>
          </a:p>
          <a:p>
            <a:pPr marL="342900" indent="-342900">
              <a:buFont typeface="Arial" panose="020B0604020202020204" pitchFamily="34" charset="0"/>
              <a:buChar char="•"/>
            </a:pPr>
            <a:r>
              <a:rPr lang="en-US" dirty="0">
                <a:solidFill>
                  <a:schemeClr val="accent3"/>
                </a:solidFill>
                <a:latin typeface="Söhne"/>
              </a:rPr>
              <a:t>Single Target Column: ‘survived’ a binary categorial variable</a:t>
            </a:r>
          </a:p>
          <a:p>
            <a:pPr marL="342900" indent="-342900">
              <a:buFont typeface="Arial" panose="020B0604020202020204" pitchFamily="34" charset="0"/>
              <a:buChar char="•"/>
            </a:pPr>
            <a:r>
              <a:rPr lang="en-US" dirty="0">
                <a:solidFill>
                  <a:schemeClr val="accent3"/>
                </a:solidFill>
                <a:latin typeface="Söhne"/>
              </a:rPr>
              <a:t>Ten feature columns, some are redundant, some have numerous missing values</a:t>
            </a:r>
          </a:p>
          <a:p>
            <a:pPr marL="342900" indent="-342900">
              <a:buFont typeface="Arial" panose="020B0604020202020204" pitchFamily="34" charset="0"/>
              <a:buChar char="•"/>
            </a:pPr>
            <a:endParaRPr lang="en-US" dirty="0">
              <a:solidFill>
                <a:schemeClr val="accent3"/>
              </a:solidFill>
              <a:latin typeface="Söhne"/>
            </a:endParaRP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Data Description</a:t>
            </a:r>
          </a:p>
        </p:txBody>
      </p:sp>
    </p:spTree>
    <p:extLst>
      <p:ext uri="{BB962C8B-B14F-4D97-AF65-F5344CB8AC3E}">
        <p14:creationId xmlns:p14="http://schemas.microsoft.com/office/powerpoint/2010/main" val="1066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Titanic Dataset Description</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pPr marL="342900" indent="-342900">
              <a:buFont typeface="Arial" panose="020B0604020202020204" pitchFamily="34" charset="0"/>
              <a:buChar char="•"/>
            </a:pPr>
            <a:r>
              <a:rPr lang="en-US" dirty="0">
                <a:solidFill>
                  <a:schemeClr val="accent3"/>
                </a:solidFill>
                <a:latin typeface="Söhne"/>
              </a:rPr>
              <a:t>The Instructor suggested entering or using the Kaggle Titanic Data Competition</a:t>
            </a:r>
          </a:p>
          <a:p>
            <a:pPr marL="800100" lvl="1" indent="-342900">
              <a:buFont typeface="Arial" panose="020B0604020202020204" pitchFamily="34" charset="0"/>
              <a:buChar char="•"/>
            </a:pPr>
            <a:r>
              <a:rPr lang="en-US" dirty="0">
                <a:solidFill>
                  <a:schemeClr val="accent3"/>
                </a:solidFill>
                <a:latin typeface="Söhne"/>
              </a:rPr>
              <a:t>This project will instead use the SNS titanic dataset</a:t>
            </a:r>
          </a:p>
          <a:p>
            <a:pPr marL="800100" lvl="1" indent="-342900">
              <a:buFont typeface="Arial" panose="020B0604020202020204" pitchFamily="34" charset="0"/>
              <a:buChar char="•"/>
            </a:pPr>
            <a:r>
              <a:rPr lang="en-US" dirty="0">
                <a:solidFill>
                  <a:schemeClr val="accent3"/>
                </a:solidFill>
                <a:latin typeface="Söhne"/>
              </a:rPr>
              <a:t>Started with another </a:t>
            </a:r>
            <a:r>
              <a:rPr lang="en-US" dirty="0" err="1">
                <a:solidFill>
                  <a:schemeClr val="accent3"/>
                </a:solidFill>
                <a:latin typeface="Söhne"/>
              </a:rPr>
              <a:t>class’</a:t>
            </a:r>
            <a:r>
              <a:rPr lang="en-US" dirty="0">
                <a:solidFill>
                  <a:schemeClr val="accent3"/>
                </a:solidFill>
                <a:latin typeface="Söhne"/>
              </a:rPr>
              <a:t> exercise that downloaded, performed EDA, cleaned, and analyzed the Titanic Dataset </a:t>
            </a:r>
            <a:r>
              <a:rPr lang="en-US">
                <a:solidFill>
                  <a:schemeClr val="accent3"/>
                </a:solidFill>
                <a:latin typeface="Söhne"/>
              </a:rPr>
              <a:t>with Logistic </a:t>
            </a:r>
            <a:r>
              <a:rPr lang="en-US" dirty="0">
                <a:solidFill>
                  <a:schemeClr val="accent3"/>
                </a:solidFill>
                <a:latin typeface="Söhne"/>
              </a:rPr>
              <a:t>Regression (LR) and similar analysis software</a:t>
            </a:r>
          </a:p>
          <a:p>
            <a:pPr marL="342900" indent="-342900">
              <a:buFont typeface="Arial" panose="020B0604020202020204" pitchFamily="34" charset="0"/>
              <a:buChar char="•"/>
            </a:pPr>
            <a:r>
              <a:rPr lang="en-US" dirty="0">
                <a:solidFill>
                  <a:schemeClr val="accent3"/>
                </a:solidFill>
                <a:latin typeface="Söhne"/>
              </a:rPr>
              <a:t>Investigate the difficulty of adapting existing work to Neural Network</a:t>
            </a:r>
          </a:p>
          <a:p>
            <a:pPr marL="800100" lvl="1" indent="-342900">
              <a:buFont typeface="Arial" panose="020B0604020202020204" pitchFamily="34" charset="0"/>
              <a:buChar char="•"/>
            </a:pPr>
            <a:r>
              <a:rPr lang="en-US" dirty="0">
                <a:solidFill>
                  <a:schemeClr val="accent3"/>
                </a:solidFill>
                <a:latin typeface="Söhne"/>
              </a:rPr>
              <a:t>Improving upon on LR results not a goal</a:t>
            </a:r>
          </a:p>
          <a:p>
            <a:pPr marL="800100" lvl="1" indent="-342900">
              <a:buFont typeface="Arial" panose="020B0604020202020204" pitchFamily="34" charset="0"/>
              <a:buChar char="•"/>
            </a:pPr>
            <a:r>
              <a:rPr lang="en-US" dirty="0">
                <a:solidFill>
                  <a:schemeClr val="accent3"/>
                </a:solidFill>
                <a:latin typeface="Söhne"/>
              </a:rPr>
              <a:t>Finding Obstacles or Defects for future reference is</a:t>
            </a:r>
          </a:p>
          <a:p>
            <a:pPr marL="342900" indent="-342900">
              <a:buFont typeface="Arial" panose="020B0604020202020204" pitchFamily="34" charset="0"/>
              <a:buChar char="•"/>
            </a:pPr>
            <a:r>
              <a:rPr lang="en-US" dirty="0">
                <a:solidFill>
                  <a:schemeClr val="accent3"/>
                </a:solidFill>
                <a:latin typeface="Söhne"/>
              </a:rPr>
              <a:t>Compare LR and similar model performance with Neural Network performance</a:t>
            </a:r>
          </a:p>
          <a:p>
            <a:pPr lvl="1"/>
            <a:endParaRPr lang="en-US" dirty="0">
              <a:solidFill>
                <a:schemeClr val="accent3"/>
              </a:solidFill>
              <a:latin typeface="Söhne"/>
            </a:endParaRP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Project Description</a:t>
            </a:r>
          </a:p>
        </p:txBody>
      </p:sp>
    </p:spTree>
    <p:extLst>
      <p:ext uri="{BB962C8B-B14F-4D97-AF65-F5344CB8AC3E}">
        <p14:creationId xmlns:p14="http://schemas.microsoft.com/office/powerpoint/2010/main" val="167799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Dataset Cleaning</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pPr marL="342900" indent="-342900">
              <a:buFont typeface="Arial" panose="020B0604020202020204" pitchFamily="34" charset="0"/>
              <a:buChar char="•"/>
            </a:pPr>
            <a:r>
              <a:rPr lang="en-US" dirty="0">
                <a:solidFill>
                  <a:schemeClr val="accent3"/>
                </a:solidFill>
              </a:rPr>
              <a:t>Missing Data Values or Nan</a:t>
            </a:r>
          </a:p>
          <a:p>
            <a:pPr marL="800100" lvl="1" indent="-342900">
              <a:buFont typeface="Arial" panose="020B0604020202020204" pitchFamily="34" charset="0"/>
              <a:buChar char="•"/>
            </a:pPr>
            <a:r>
              <a:rPr lang="en-US" dirty="0">
                <a:solidFill>
                  <a:schemeClr val="accent3"/>
                </a:solidFill>
              </a:rPr>
              <a:t>Heatmap shows 4 columns with missing values</a:t>
            </a:r>
          </a:p>
          <a:p>
            <a:pPr marL="800100" lvl="1" indent="-342900">
              <a:buFont typeface="Arial" panose="020B0604020202020204" pitchFamily="34" charset="0"/>
              <a:buChar char="•"/>
            </a:pPr>
            <a:r>
              <a:rPr lang="en-US" dirty="0">
                <a:solidFill>
                  <a:schemeClr val="accent3"/>
                </a:solidFill>
              </a:rPr>
              <a:t>One of them is redundant and deleted without information loss</a:t>
            </a:r>
          </a:p>
          <a:p>
            <a:pPr marL="800100" lvl="1" indent="-342900">
              <a:buFont typeface="Arial" panose="020B0604020202020204" pitchFamily="34" charset="0"/>
              <a:buChar char="•"/>
            </a:pPr>
            <a:r>
              <a:rPr lang="en-US" dirty="0">
                <a:solidFill>
                  <a:schemeClr val="accent3"/>
                </a:solidFill>
              </a:rPr>
              <a:t>One of them is age which can be imputed from the class ticket of the passenger</a:t>
            </a:r>
          </a:p>
          <a:p>
            <a:pPr marL="800100" lvl="1" indent="-342900">
              <a:buFont typeface="Arial" panose="020B0604020202020204" pitchFamily="34" charset="0"/>
              <a:buChar char="•"/>
            </a:pPr>
            <a:r>
              <a:rPr lang="en-US" dirty="0">
                <a:solidFill>
                  <a:schemeClr val="accent3"/>
                </a:solidFill>
              </a:rPr>
              <a:t>This leaves two columns with missing values in the same row, and those rows are deleted</a:t>
            </a:r>
          </a:p>
          <a:p>
            <a:pPr marL="342900" indent="-342900">
              <a:buFont typeface="Arial" panose="020B0604020202020204" pitchFamily="34" charset="0"/>
              <a:buChar char="•"/>
            </a:pPr>
            <a:r>
              <a:rPr lang="en-US" dirty="0">
                <a:solidFill>
                  <a:schemeClr val="accent3"/>
                </a:solidFill>
                <a:latin typeface="Söhne"/>
              </a:rPr>
              <a:t>True/False Columns converted to 1’s (True) 0’s (False)</a:t>
            </a:r>
          </a:p>
          <a:p>
            <a:pPr marL="342900" indent="-342900">
              <a:buFont typeface="Arial" panose="020B0604020202020204" pitchFamily="34" charset="0"/>
              <a:buChar char="•"/>
            </a:pPr>
            <a:r>
              <a:rPr lang="en-US" dirty="0">
                <a:solidFill>
                  <a:schemeClr val="accent3"/>
                </a:solidFill>
                <a:latin typeface="Söhne"/>
              </a:rPr>
              <a:t>Categorical Columns are converted to unique integers</a:t>
            </a:r>
          </a:p>
          <a:p>
            <a:pPr marL="342900" indent="-342900">
              <a:buFont typeface="Arial" panose="020B0604020202020204" pitchFamily="34" charset="0"/>
              <a:buChar char="•"/>
            </a:pPr>
            <a:r>
              <a:rPr lang="en-US" dirty="0">
                <a:solidFill>
                  <a:schemeClr val="accent3"/>
                </a:solidFill>
                <a:latin typeface="Söhne"/>
              </a:rPr>
              <a:t>Columns of float64 are scaled using </a:t>
            </a:r>
            <a:r>
              <a:rPr lang="en-US" dirty="0" err="1">
                <a:solidFill>
                  <a:schemeClr val="accent3"/>
                </a:solidFill>
                <a:latin typeface="Söhne"/>
              </a:rPr>
              <a:t>MinMaxScaler</a:t>
            </a:r>
            <a:endParaRPr lang="en-US" dirty="0">
              <a:solidFill>
                <a:schemeClr val="accent3"/>
              </a:solidFill>
              <a:latin typeface="Söhne"/>
            </a:endParaRP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Neural Network Data Preparation</a:t>
            </a:r>
          </a:p>
        </p:txBody>
      </p:sp>
    </p:spTree>
    <p:extLst>
      <p:ext uri="{BB962C8B-B14F-4D97-AF65-F5344CB8AC3E}">
        <p14:creationId xmlns:p14="http://schemas.microsoft.com/office/powerpoint/2010/main" val="50832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Deep Neural Network ”Template”</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err="1">
                <a:solidFill>
                  <a:schemeClr val="accent3"/>
                </a:solidFill>
                <a:latin typeface="Söhne"/>
              </a:rPr>
              <a:t>PyTorch</a:t>
            </a:r>
            <a:r>
              <a:rPr lang="en-US" dirty="0">
                <a:solidFill>
                  <a:schemeClr val="accent3"/>
                </a:solidFill>
                <a:latin typeface="Söhne"/>
              </a:rPr>
              <a:t> Deep Neural Network Exercise Added to Notebook</a:t>
            </a:r>
          </a:p>
          <a:p>
            <a:pPr marL="800100" lvl="1" indent="-342900">
              <a:buFont typeface="Arial" panose="020B0604020202020204" pitchFamily="34" charset="0"/>
              <a:buChar char="•"/>
            </a:pPr>
            <a:r>
              <a:rPr lang="en-US" dirty="0">
                <a:solidFill>
                  <a:schemeClr val="accent3"/>
                </a:solidFill>
                <a:latin typeface="Söhne"/>
              </a:rPr>
              <a:t>Activation functions “hooks” and layer code declarations</a:t>
            </a:r>
          </a:p>
          <a:p>
            <a:pPr marL="800100" lvl="1" indent="-342900">
              <a:buFont typeface="Arial" panose="020B0604020202020204" pitchFamily="34" charset="0"/>
              <a:buChar char="•"/>
            </a:pPr>
            <a:r>
              <a:rPr lang="en-US" dirty="0">
                <a:solidFill>
                  <a:schemeClr val="accent3"/>
                </a:solidFill>
                <a:latin typeface="Söhne"/>
              </a:rPr>
              <a:t>Batch Gradient Descent</a:t>
            </a:r>
          </a:p>
          <a:p>
            <a:pPr marL="800100" lvl="1" indent="-342900">
              <a:buFont typeface="Arial" panose="020B0604020202020204" pitchFamily="34" charset="0"/>
              <a:buChar char="•"/>
            </a:pPr>
            <a:r>
              <a:rPr lang="en-US" dirty="0">
                <a:solidFill>
                  <a:schemeClr val="accent3"/>
                </a:solidFill>
                <a:latin typeface="Söhne"/>
              </a:rPr>
              <a:t>No Dropout Layer or Layers</a:t>
            </a:r>
          </a:p>
          <a:p>
            <a:pPr marL="342900" indent="-342900">
              <a:buFont typeface="Arial" panose="020B0604020202020204" pitchFamily="34" charset="0"/>
              <a:buChar char="•"/>
            </a:pPr>
            <a:r>
              <a:rPr lang="en-US" dirty="0">
                <a:solidFill>
                  <a:schemeClr val="accent3"/>
                </a:solidFill>
                <a:latin typeface="Söhne"/>
              </a:rPr>
              <a:t>Modifications</a:t>
            </a:r>
          </a:p>
          <a:p>
            <a:pPr marL="800100" lvl="1" indent="-342900">
              <a:buFont typeface="Arial" panose="020B0604020202020204" pitchFamily="34" charset="0"/>
              <a:buChar char="•"/>
            </a:pPr>
            <a:r>
              <a:rPr lang="en-US" dirty="0">
                <a:solidFill>
                  <a:schemeClr val="accent3"/>
                </a:solidFill>
                <a:latin typeface="Söhne"/>
              </a:rPr>
              <a:t>Adding a Data Loader </a:t>
            </a:r>
          </a:p>
          <a:p>
            <a:pPr marL="342900" indent="-342900">
              <a:buFont typeface="Arial" panose="020B0604020202020204" pitchFamily="34" charset="0"/>
              <a:buChar char="•"/>
            </a:pPr>
            <a:r>
              <a:rPr lang="en-US" dirty="0">
                <a:solidFill>
                  <a:schemeClr val="accent3"/>
                </a:solidFill>
                <a:latin typeface="Söhne"/>
              </a:rPr>
              <a:t>Defect Removal</a:t>
            </a:r>
          </a:p>
          <a:p>
            <a:pPr marL="800100" lvl="1" indent="-342900">
              <a:buFont typeface="Arial" panose="020B0604020202020204" pitchFamily="34" charset="0"/>
              <a:buChar char="•"/>
            </a:pPr>
            <a:r>
              <a:rPr lang="en-US" dirty="0">
                <a:solidFill>
                  <a:schemeClr val="accent3"/>
                </a:solidFill>
                <a:latin typeface="Söhne"/>
              </a:rPr>
              <a:t>Numerous Hardcoded Node counts in the code ‘magic numbers’ instead of variables</a:t>
            </a:r>
          </a:p>
          <a:p>
            <a:pPr marL="800100" lvl="1" indent="-342900">
              <a:buFont typeface="Arial" panose="020B0604020202020204" pitchFamily="34" charset="0"/>
              <a:buChar char="•"/>
            </a:pPr>
            <a:r>
              <a:rPr lang="en-US" dirty="0">
                <a:solidFill>
                  <a:schemeClr val="accent3"/>
                </a:solidFill>
                <a:latin typeface="Söhne"/>
              </a:rPr>
              <a:t>Processing the batches resulted in shape mismatches and </a:t>
            </a:r>
            <a:r>
              <a:rPr lang="en-US" dirty="0" err="1">
                <a:solidFill>
                  <a:schemeClr val="accent3"/>
                </a:solidFill>
                <a:latin typeface="Söhne"/>
              </a:rPr>
              <a:t>unsqueeze</a:t>
            </a:r>
            <a:r>
              <a:rPr lang="en-US" dirty="0">
                <a:solidFill>
                  <a:schemeClr val="accent3"/>
                </a:solidFill>
                <a:latin typeface="Söhne"/>
              </a:rPr>
              <a:t> arrays for matrix math or calculating Loss</a:t>
            </a:r>
          </a:p>
          <a:p>
            <a:pPr marL="800100" lvl="1" indent="-342900">
              <a:buFont typeface="Arial" panose="020B0604020202020204" pitchFamily="34" charset="0"/>
              <a:buChar char="•"/>
            </a:pPr>
            <a:endParaRPr lang="en-US" dirty="0">
              <a:solidFill>
                <a:schemeClr val="accent3"/>
              </a:solidFill>
              <a:latin typeface="Söhne"/>
            </a:endParaRP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Deep Neural Network Model Coding</a:t>
            </a:r>
          </a:p>
        </p:txBody>
      </p:sp>
    </p:spTree>
    <p:extLst>
      <p:ext uri="{BB962C8B-B14F-4D97-AF65-F5344CB8AC3E}">
        <p14:creationId xmlns:p14="http://schemas.microsoft.com/office/powerpoint/2010/main" val="38326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Deep Neural Network Description</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normAutofit fontScale="92500" lnSpcReduction="10000"/>
          </a:bodyPr>
          <a:lstStyle/>
          <a:p>
            <a:pPr marL="342900" indent="-342900">
              <a:buFont typeface="Arial" panose="020B0604020202020204" pitchFamily="34" charset="0"/>
              <a:buChar char="•"/>
            </a:pPr>
            <a:r>
              <a:rPr lang="en-US" dirty="0">
                <a:solidFill>
                  <a:schemeClr val="accent3"/>
                </a:solidFill>
                <a:latin typeface="Söhne"/>
              </a:rPr>
              <a:t>Hyperparameters</a:t>
            </a:r>
          </a:p>
          <a:p>
            <a:pPr marL="800100" lvl="1" indent="-342900">
              <a:buFont typeface="Arial" panose="020B0604020202020204" pitchFamily="34" charset="0"/>
              <a:buChar char="•"/>
            </a:pPr>
            <a:r>
              <a:rPr lang="en-US" dirty="0">
                <a:solidFill>
                  <a:schemeClr val="accent3"/>
                </a:solidFill>
                <a:latin typeface="Söhne"/>
              </a:rPr>
              <a:t>Learning Rate is 0.001</a:t>
            </a:r>
          </a:p>
          <a:p>
            <a:pPr marL="800100" lvl="1" indent="-342900">
              <a:buFont typeface="Arial" panose="020B0604020202020204" pitchFamily="34" charset="0"/>
              <a:buChar char="•"/>
            </a:pPr>
            <a:r>
              <a:rPr lang="en-US" dirty="0">
                <a:solidFill>
                  <a:schemeClr val="accent3"/>
                </a:solidFill>
                <a:latin typeface="Söhne"/>
              </a:rPr>
              <a:t>Number of Epochs 1</a:t>
            </a:r>
          </a:p>
          <a:p>
            <a:pPr marL="800100" lvl="1" indent="-342900">
              <a:buFont typeface="Arial" panose="020B0604020202020204" pitchFamily="34" charset="0"/>
              <a:buChar char="•"/>
            </a:pPr>
            <a:r>
              <a:rPr lang="en-US" dirty="0">
                <a:solidFill>
                  <a:schemeClr val="accent3"/>
                </a:solidFill>
                <a:latin typeface="Söhne"/>
              </a:rPr>
              <a:t>Batch Size is 16</a:t>
            </a:r>
          </a:p>
          <a:p>
            <a:pPr marL="342900" indent="-342900">
              <a:buFont typeface="Arial" panose="020B0604020202020204" pitchFamily="34" charset="0"/>
              <a:buChar char="•"/>
            </a:pPr>
            <a:r>
              <a:rPr lang="en-US" dirty="0">
                <a:solidFill>
                  <a:schemeClr val="accent3"/>
                </a:solidFill>
                <a:latin typeface="Söhne"/>
              </a:rPr>
              <a:t>Model Architecture</a:t>
            </a:r>
          </a:p>
          <a:p>
            <a:pPr marL="800100" lvl="1" indent="-342900">
              <a:buFont typeface="Arial" panose="020B0604020202020204" pitchFamily="34" charset="0"/>
              <a:buChar char="•"/>
            </a:pPr>
            <a:r>
              <a:rPr lang="en-US" dirty="0">
                <a:solidFill>
                  <a:schemeClr val="accent3"/>
                </a:solidFill>
                <a:latin typeface="Söhne"/>
              </a:rPr>
              <a:t>4 layers: input, 2 hidden layers, output layer</a:t>
            </a:r>
          </a:p>
          <a:p>
            <a:pPr marL="800100" lvl="1" indent="-342900">
              <a:buFont typeface="Arial" panose="020B0604020202020204" pitchFamily="34" charset="0"/>
              <a:buChar char="•"/>
            </a:pPr>
            <a:r>
              <a:rPr lang="en-US" dirty="0">
                <a:solidFill>
                  <a:schemeClr val="accent3"/>
                </a:solidFill>
                <a:latin typeface="Söhne"/>
              </a:rPr>
              <a:t>Small Dataset size allowed experimentation with activation functions </a:t>
            </a:r>
            <a:r>
              <a:rPr lang="en-US" dirty="0" err="1">
                <a:solidFill>
                  <a:schemeClr val="accent3"/>
                </a:solidFill>
                <a:latin typeface="Söhne"/>
              </a:rPr>
              <a:t>ReLu</a:t>
            </a:r>
            <a:r>
              <a:rPr lang="en-US" dirty="0">
                <a:solidFill>
                  <a:schemeClr val="accent3"/>
                </a:solidFill>
                <a:latin typeface="Söhne"/>
              </a:rPr>
              <a:t>, </a:t>
            </a:r>
            <a:r>
              <a:rPr lang="en-US" dirty="0" err="1">
                <a:solidFill>
                  <a:schemeClr val="accent3"/>
                </a:solidFill>
                <a:latin typeface="Söhne"/>
              </a:rPr>
              <a:t>LeakyReLu</a:t>
            </a:r>
            <a:r>
              <a:rPr lang="en-US" dirty="0">
                <a:solidFill>
                  <a:schemeClr val="accent3"/>
                </a:solidFill>
                <a:latin typeface="Söhne"/>
              </a:rPr>
              <a:t>, ELU</a:t>
            </a:r>
          </a:p>
          <a:p>
            <a:pPr marL="800100" lvl="1" indent="-342900">
              <a:buFont typeface="Arial" panose="020B0604020202020204" pitchFamily="34" charset="0"/>
              <a:buChar char="•"/>
            </a:pPr>
            <a:r>
              <a:rPr lang="en-US" dirty="0">
                <a:solidFill>
                  <a:schemeClr val="accent3"/>
                </a:solidFill>
                <a:latin typeface="Söhne"/>
              </a:rPr>
              <a:t>Categorization output required output layer use Sigmoid activation function</a:t>
            </a:r>
          </a:p>
          <a:p>
            <a:pPr marL="342900" indent="-342900">
              <a:buFont typeface="Arial" panose="020B0604020202020204" pitchFamily="34" charset="0"/>
              <a:buChar char="•"/>
            </a:pPr>
            <a:r>
              <a:rPr lang="en-US" dirty="0">
                <a:solidFill>
                  <a:schemeClr val="accent3"/>
                </a:solidFill>
                <a:latin typeface="Söhne"/>
              </a:rPr>
              <a:t>Weight Initialization – Default </a:t>
            </a:r>
            <a:r>
              <a:rPr lang="en-US" dirty="0" err="1">
                <a:solidFill>
                  <a:schemeClr val="accent3"/>
                </a:solidFill>
                <a:latin typeface="Söhne"/>
              </a:rPr>
              <a:t>nn.Module</a:t>
            </a:r>
            <a:r>
              <a:rPr lang="en-US" dirty="0">
                <a:solidFill>
                  <a:schemeClr val="accent3"/>
                </a:solidFill>
                <a:latin typeface="Söhne"/>
              </a:rPr>
              <a:t> initialization</a:t>
            </a:r>
          </a:p>
          <a:p>
            <a:pPr marL="342900" indent="-342900">
              <a:buFont typeface="Arial" panose="020B0604020202020204" pitchFamily="34" charset="0"/>
              <a:buChar char="•"/>
            </a:pPr>
            <a:r>
              <a:rPr lang="en-US" dirty="0">
                <a:solidFill>
                  <a:schemeClr val="accent3"/>
                </a:solidFill>
                <a:latin typeface="Söhne"/>
              </a:rPr>
              <a:t>Loss Function</a:t>
            </a:r>
          </a:p>
          <a:p>
            <a:pPr marL="800100" lvl="1" indent="-342900">
              <a:buFont typeface="Arial" panose="020B0604020202020204" pitchFamily="34" charset="0"/>
              <a:buChar char="•"/>
            </a:pPr>
            <a:r>
              <a:rPr lang="en-US" dirty="0">
                <a:solidFill>
                  <a:schemeClr val="accent3"/>
                </a:solidFill>
                <a:latin typeface="Söhne"/>
              </a:rPr>
              <a:t>Binary Cross Entropy – binary categorization problem</a:t>
            </a:r>
          </a:p>
          <a:p>
            <a:pPr marL="800100" lvl="1" indent="-342900">
              <a:buFont typeface="Arial" panose="020B0604020202020204" pitchFamily="34" charset="0"/>
              <a:buChar char="•"/>
            </a:pPr>
            <a:r>
              <a:rPr lang="en-US" dirty="0">
                <a:solidFill>
                  <a:schemeClr val="accent3"/>
                </a:solidFill>
                <a:latin typeface="Söhne"/>
              </a:rPr>
              <a:t>Using Cross Entropy produced meaningless results and impossible accuracy</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Deep Neural Network Data Preparation</a:t>
            </a:r>
          </a:p>
        </p:txBody>
      </p:sp>
    </p:spTree>
    <p:extLst>
      <p:ext uri="{BB962C8B-B14F-4D97-AF65-F5344CB8AC3E}">
        <p14:creationId xmlns:p14="http://schemas.microsoft.com/office/powerpoint/2010/main" val="321737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Deep Neural Network Results</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778239" y="1582043"/>
            <a:ext cx="10635521" cy="4562463"/>
          </a:xfrm>
        </p:spPr>
        <p:txBody>
          <a:bodyPr>
            <a:normAutofit/>
          </a:bodyPr>
          <a:lstStyle/>
          <a:p>
            <a:r>
              <a:rPr lang="en-US" sz="1400" dirty="0">
                <a:solidFill>
                  <a:schemeClr val="accent3"/>
                </a:solidFill>
                <a:latin typeface="Söhne"/>
              </a:rPr>
              <a:t>Gradient magnitude distribution for activation function ELU</a:t>
            </a:r>
          </a:p>
        </p:txBody>
      </p:sp>
      <p:pic>
        <p:nvPicPr>
          <p:cNvPr id="6" name="Picture 5" descr="A graph of two people&#10;&#10;Description automatically generated with medium confidenc">
            <a:extLst>
              <a:ext uri="{FF2B5EF4-FFF2-40B4-BE49-F238E27FC236}">
                <a16:creationId xmlns:a16="http://schemas.microsoft.com/office/drawing/2014/main" id="{A0E2AEE2-9161-42AB-398E-A8212816A2FA}"/>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0" y="1835975"/>
            <a:ext cx="8856133" cy="952715"/>
          </a:xfrm>
          <a:prstGeom prst="rect">
            <a:avLst/>
          </a:prstGeom>
        </p:spPr>
      </p:pic>
      <p:pic>
        <p:nvPicPr>
          <p:cNvPr id="8" name="Picture 7" descr="A comparison of a graph&#10;&#10;Description automatically generated">
            <a:extLst>
              <a:ext uri="{FF2B5EF4-FFF2-40B4-BE49-F238E27FC236}">
                <a16:creationId xmlns:a16="http://schemas.microsoft.com/office/drawing/2014/main" id="{EC7898AE-971D-AC99-196D-3CAE27CA5B8C}"/>
              </a:ext>
            </a:extLst>
          </p:cNvPr>
          <p:cNvPicPr>
            <a:picLocks noChangeAspect="1"/>
          </p:cNvPicPr>
          <p:nvPr/>
        </p:nvPicPr>
        <p:blipFill>
          <a:blip r:embed="rId4"/>
          <a:stretch>
            <a:fillRect/>
          </a:stretch>
        </p:blipFill>
        <p:spPr>
          <a:xfrm>
            <a:off x="0" y="3086328"/>
            <a:ext cx="8856132" cy="952715"/>
          </a:xfrm>
          <a:prstGeom prst="rect">
            <a:avLst/>
          </a:prstGeom>
        </p:spPr>
      </p:pic>
      <p:sp>
        <p:nvSpPr>
          <p:cNvPr id="10" name="TextBox 9">
            <a:extLst>
              <a:ext uri="{FF2B5EF4-FFF2-40B4-BE49-F238E27FC236}">
                <a16:creationId xmlns:a16="http://schemas.microsoft.com/office/drawing/2014/main" id="{37284943-1269-72D3-CE67-8EE588038FE9}"/>
              </a:ext>
            </a:extLst>
          </p:cNvPr>
          <p:cNvSpPr txBox="1"/>
          <p:nvPr/>
        </p:nvSpPr>
        <p:spPr>
          <a:xfrm>
            <a:off x="778239" y="2788690"/>
            <a:ext cx="7047771" cy="307777"/>
          </a:xfrm>
          <a:prstGeom prst="rect">
            <a:avLst/>
          </a:prstGeom>
          <a:noFill/>
        </p:spPr>
        <p:txBody>
          <a:bodyPr wrap="square">
            <a:spAutoFit/>
          </a:bodyPr>
          <a:lstStyle/>
          <a:p>
            <a:r>
              <a:rPr lang="en-US" sz="1400" dirty="0">
                <a:solidFill>
                  <a:schemeClr val="accent3"/>
                </a:solidFill>
                <a:latin typeface="Söhne"/>
              </a:rPr>
              <a:t>Gradient magnitude distribution for activation function </a:t>
            </a:r>
            <a:r>
              <a:rPr lang="en-US" sz="1400" dirty="0" err="1">
                <a:solidFill>
                  <a:schemeClr val="accent3"/>
                </a:solidFill>
                <a:latin typeface="Söhne"/>
              </a:rPr>
              <a:t>LeakyReLU</a:t>
            </a:r>
            <a:endParaRPr lang="en-US" sz="1400" dirty="0">
              <a:solidFill>
                <a:schemeClr val="accent3"/>
              </a:solidFill>
              <a:latin typeface="Söhne"/>
            </a:endParaRPr>
          </a:p>
        </p:txBody>
      </p:sp>
      <p:pic>
        <p:nvPicPr>
          <p:cNvPr id="12" name="Picture 11" descr="A graph of two people&#10;&#10;Description automatically generated">
            <a:extLst>
              <a:ext uri="{FF2B5EF4-FFF2-40B4-BE49-F238E27FC236}">
                <a16:creationId xmlns:a16="http://schemas.microsoft.com/office/drawing/2014/main" id="{CA476697-2A9D-7081-2A85-FE1E2865B5D2}"/>
              </a:ext>
            </a:extLst>
          </p:cNvPr>
          <p:cNvPicPr>
            <a:picLocks noChangeAspect="1"/>
          </p:cNvPicPr>
          <p:nvPr/>
        </p:nvPicPr>
        <p:blipFill>
          <a:blip r:embed="rId5"/>
          <a:stretch>
            <a:fillRect/>
          </a:stretch>
        </p:blipFill>
        <p:spPr>
          <a:xfrm>
            <a:off x="0" y="4247133"/>
            <a:ext cx="8856132" cy="952715"/>
          </a:xfrm>
          <a:prstGeom prst="rect">
            <a:avLst/>
          </a:prstGeom>
        </p:spPr>
      </p:pic>
      <p:sp>
        <p:nvSpPr>
          <p:cNvPr id="16" name="TextBox 15">
            <a:extLst>
              <a:ext uri="{FF2B5EF4-FFF2-40B4-BE49-F238E27FC236}">
                <a16:creationId xmlns:a16="http://schemas.microsoft.com/office/drawing/2014/main" id="{D2D12185-2A07-44BC-7D32-127EEDC5EEAA}"/>
              </a:ext>
            </a:extLst>
          </p:cNvPr>
          <p:cNvSpPr txBox="1"/>
          <p:nvPr/>
        </p:nvSpPr>
        <p:spPr>
          <a:xfrm>
            <a:off x="904180" y="4039043"/>
            <a:ext cx="7047771" cy="307777"/>
          </a:xfrm>
          <a:prstGeom prst="rect">
            <a:avLst/>
          </a:prstGeom>
          <a:noFill/>
        </p:spPr>
        <p:txBody>
          <a:bodyPr wrap="square">
            <a:spAutoFit/>
          </a:bodyPr>
          <a:lstStyle/>
          <a:p>
            <a:r>
              <a:rPr lang="en-US" sz="1400" dirty="0">
                <a:solidFill>
                  <a:schemeClr val="accent3"/>
                </a:solidFill>
                <a:latin typeface="Söhne"/>
              </a:rPr>
              <a:t>Gradient magnitude distribution for activation function </a:t>
            </a:r>
            <a:r>
              <a:rPr lang="en-US" sz="1400" dirty="0" err="1">
                <a:solidFill>
                  <a:schemeClr val="accent3"/>
                </a:solidFill>
                <a:latin typeface="Söhne"/>
              </a:rPr>
              <a:t>ReLU</a:t>
            </a:r>
            <a:endParaRPr lang="en-US" sz="1400" dirty="0">
              <a:solidFill>
                <a:schemeClr val="accent3"/>
              </a:solidFill>
              <a:latin typeface="Söhne"/>
            </a:endParaRPr>
          </a:p>
        </p:txBody>
      </p:sp>
      <p:sp>
        <p:nvSpPr>
          <p:cNvPr id="17" name="TextBox 16">
            <a:extLst>
              <a:ext uri="{FF2B5EF4-FFF2-40B4-BE49-F238E27FC236}">
                <a16:creationId xmlns:a16="http://schemas.microsoft.com/office/drawing/2014/main" id="{448E834C-F8D3-636E-EFDC-B1CF213BF790}"/>
              </a:ext>
            </a:extLst>
          </p:cNvPr>
          <p:cNvSpPr txBox="1"/>
          <p:nvPr/>
        </p:nvSpPr>
        <p:spPr>
          <a:xfrm>
            <a:off x="904179" y="5189709"/>
            <a:ext cx="7047771" cy="307777"/>
          </a:xfrm>
          <a:prstGeom prst="rect">
            <a:avLst/>
          </a:prstGeom>
          <a:noFill/>
        </p:spPr>
        <p:txBody>
          <a:bodyPr wrap="square">
            <a:spAutoFit/>
          </a:bodyPr>
          <a:lstStyle/>
          <a:p>
            <a:r>
              <a:rPr lang="en-US" sz="1400" dirty="0">
                <a:solidFill>
                  <a:schemeClr val="accent3"/>
                </a:solidFill>
                <a:latin typeface="Söhne"/>
              </a:rPr>
              <a:t>Gradient magnitude distribution for activation function Sigmoid</a:t>
            </a:r>
          </a:p>
        </p:txBody>
      </p:sp>
      <p:pic>
        <p:nvPicPr>
          <p:cNvPr id="19" name="Picture 18" descr="A graph of two people&#10;&#10;Description automatically generated with medium confidence">
            <a:extLst>
              <a:ext uri="{FF2B5EF4-FFF2-40B4-BE49-F238E27FC236}">
                <a16:creationId xmlns:a16="http://schemas.microsoft.com/office/drawing/2014/main" id="{26A4B292-15F7-7D56-F7B1-6C865CB2788E}"/>
              </a:ext>
            </a:extLst>
          </p:cNvPr>
          <p:cNvPicPr>
            <a:picLocks noChangeAspect="1"/>
          </p:cNvPicPr>
          <p:nvPr/>
        </p:nvPicPr>
        <p:blipFill>
          <a:blip r:embed="rId6"/>
          <a:stretch>
            <a:fillRect/>
          </a:stretch>
        </p:blipFill>
        <p:spPr>
          <a:xfrm>
            <a:off x="0" y="5407938"/>
            <a:ext cx="8856132" cy="1032124"/>
          </a:xfrm>
          <a:prstGeom prst="rect">
            <a:avLst/>
          </a:prstGeom>
        </p:spPr>
      </p:pic>
    </p:spTree>
    <p:extLst>
      <p:ext uri="{BB962C8B-B14F-4D97-AF65-F5344CB8AC3E}">
        <p14:creationId xmlns:p14="http://schemas.microsoft.com/office/powerpoint/2010/main" val="360598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Titanic Dataset Model Results</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normAutofit/>
          </a:bodyPr>
          <a:lstStyle/>
          <a:p>
            <a:r>
              <a:rPr lang="en-US" sz="2000" dirty="0">
                <a:solidFill>
                  <a:schemeClr val="accent3"/>
                </a:solidFill>
              </a:rPr>
              <a:t>Linear Regression Model name, Accuracy Score Mean </a:t>
            </a:r>
          </a:p>
          <a:p>
            <a:r>
              <a:rPr lang="en-US" sz="2000" dirty="0">
                <a:solidFill>
                  <a:schemeClr val="accent3"/>
                </a:solidFill>
                <a:latin typeface="+mn-lt"/>
              </a:rPr>
              <a:t>Cross-Validation LR Accuracy Scores mean 0.8059 </a:t>
            </a:r>
          </a:p>
          <a:p>
            <a:r>
              <a:rPr lang="en-US" sz="2000" dirty="0">
                <a:solidFill>
                  <a:schemeClr val="accent3"/>
                </a:solidFill>
                <a:latin typeface="+mn-lt"/>
              </a:rPr>
              <a:t>Cross-Validation Precision Scores mean 0.7752 </a:t>
            </a:r>
          </a:p>
          <a:p>
            <a:r>
              <a:rPr lang="en-US" sz="2000" dirty="0">
                <a:solidFill>
                  <a:schemeClr val="accent3"/>
                </a:solidFill>
                <a:latin typeface="+mn-lt"/>
              </a:rPr>
              <a:t>Cross-Validation Roc AUC Scores mean 0.8447</a:t>
            </a:r>
          </a:p>
          <a:p>
            <a:r>
              <a:rPr lang="en-US" sz="2000" dirty="0">
                <a:solidFill>
                  <a:schemeClr val="accent3"/>
                </a:solidFill>
                <a:latin typeface="+mn-lt"/>
              </a:rPr>
              <a:t>SVM Poly Cross-Validation Accuracy Scores mean 0.8058</a:t>
            </a:r>
          </a:p>
          <a:p>
            <a:r>
              <a:rPr lang="en-US" sz="2000" b="1" dirty="0">
                <a:solidFill>
                  <a:schemeClr val="accent3"/>
                </a:solidFill>
                <a:latin typeface="+mn-lt"/>
              </a:rPr>
              <a:t>Deep Neural Network Activation Function, Accuracy Score Mean</a:t>
            </a:r>
          </a:p>
          <a:p>
            <a:r>
              <a:rPr lang="en-US" sz="2000" dirty="0">
                <a:solidFill>
                  <a:schemeClr val="accent3"/>
                </a:solidFill>
                <a:latin typeface="+mn-lt"/>
              </a:rPr>
              <a:t>DNN RELU Loss: 0.6695, Accuracy: 62.17%</a:t>
            </a:r>
          </a:p>
          <a:p>
            <a:r>
              <a:rPr lang="en-US" sz="2000" dirty="0">
                <a:solidFill>
                  <a:schemeClr val="accent3"/>
                </a:solidFill>
                <a:latin typeface="+mn-lt"/>
              </a:rPr>
              <a:t>DNN </a:t>
            </a:r>
            <a:r>
              <a:rPr lang="en-US" sz="2000" dirty="0" err="1">
                <a:solidFill>
                  <a:schemeClr val="accent3"/>
                </a:solidFill>
                <a:latin typeface="+mn-lt"/>
              </a:rPr>
              <a:t>LeakyRELU</a:t>
            </a:r>
            <a:r>
              <a:rPr lang="en-US" sz="2000" dirty="0">
                <a:solidFill>
                  <a:schemeClr val="accent3"/>
                </a:solidFill>
                <a:latin typeface="+mn-lt"/>
              </a:rPr>
              <a:t> Loss: 0.6699, Accuracy: 62.17%</a:t>
            </a:r>
          </a:p>
          <a:p>
            <a:r>
              <a:rPr lang="en-US" sz="2000" dirty="0">
                <a:solidFill>
                  <a:schemeClr val="accent3"/>
                </a:solidFill>
                <a:latin typeface="+mn-lt"/>
              </a:rPr>
              <a:t>DNN ELU (alpha = 1.0) Loss: 0.6535, Accuracy: 62.17</a:t>
            </a:r>
          </a:p>
          <a:p>
            <a:r>
              <a:rPr lang="en-US" sz="2000" dirty="0">
                <a:solidFill>
                  <a:schemeClr val="accent3"/>
                </a:solidFill>
                <a:latin typeface="+mn-lt"/>
              </a:rPr>
              <a:t>Sigmoid Loss: 0.6647, Accuracy: 62.17%</a:t>
            </a:r>
          </a:p>
          <a:p>
            <a:endParaRPr lang="en-US" sz="2000" dirty="0">
              <a:solidFill>
                <a:schemeClr val="accent3"/>
              </a:solidFill>
              <a:latin typeface="Söhne"/>
            </a:endParaRP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Posting Accuracy Numbers Only</a:t>
            </a:r>
          </a:p>
        </p:txBody>
      </p:sp>
    </p:spTree>
    <p:extLst>
      <p:ext uri="{BB962C8B-B14F-4D97-AF65-F5344CB8AC3E}">
        <p14:creationId xmlns:p14="http://schemas.microsoft.com/office/powerpoint/2010/main" val="709411943"/>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8974</TotalTime>
  <Words>1052</Words>
  <Application>Microsoft Macintosh PowerPoint</Application>
  <PresentationFormat>Widescreen</PresentationFormat>
  <Paragraphs>105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Futura Md BT</vt:lpstr>
      <vt:lpstr>Söhne</vt:lpstr>
      <vt:lpstr>Office Theme</vt:lpstr>
      <vt:lpstr>COMP 4531 Deep Learning</vt:lpstr>
      <vt:lpstr>Titanic Dataset Prediction Using a Neural Network</vt:lpstr>
      <vt:lpstr>Titanic Dataset Description</vt:lpstr>
      <vt:lpstr>Titanic Dataset Description</vt:lpstr>
      <vt:lpstr>Dataset Cleaning</vt:lpstr>
      <vt:lpstr>Deep Neural Network ”Template”</vt:lpstr>
      <vt:lpstr>Deep Neural Network Description</vt:lpstr>
      <vt:lpstr>Deep Neural Network Results</vt:lpstr>
      <vt:lpstr>Titanic Dataset Model Results</vt:lpstr>
      <vt:lpstr>Discussion: Midterm Project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A. J. Madison</cp:lastModifiedBy>
  <cp:revision>90</cp:revision>
  <dcterms:created xsi:type="dcterms:W3CDTF">2018-10-30T16:41:44Z</dcterms:created>
  <dcterms:modified xsi:type="dcterms:W3CDTF">2023-10-18T00:09:40Z</dcterms:modified>
</cp:coreProperties>
</file>