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9"/>
  </p:normalViewPr>
  <p:slideViewPr>
    <p:cSldViewPr snapToGrid="0">
      <p:cViewPr varScale="1">
        <p:scale>
          <a:sx n="115" d="100"/>
          <a:sy n="11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0EA8-3218-8B47-84E2-FC646CBD9AB3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0F7C-C961-104C-A8A7-D1C1D622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90F7C-C961-104C-A8A7-D1C1D6222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1586-E8D0-5972-B914-671628C4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5D8CF-FF15-3864-B1AD-C40AF819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4382-6C41-EEB3-3E30-BA9315F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24DF-3172-F2BE-E410-681E6C76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A436-3517-0625-6676-6309346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0C5B-FEFB-7008-09E9-601A1693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9F1E2-7AB7-4ACD-FA6E-4C55F7CDD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97A0-58D8-8004-0C71-6A9F939E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A75B-E902-2465-A072-AEBD3BA0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EA06-AE21-3B14-B970-D2B670E0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2CDC4-96CF-4FCE-1858-F70550023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4C36-36BE-57C0-89D1-222F3177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041C-E644-3769-F3BD-DCA3675B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B834-02B1-B99A-FC2E-D1F576B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FD9C-2B93-9981-A24A-8C79885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A0DE-40BD-CA6D-5E79-4AB142C8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571C-6230-05BB-FB19-7281F1BB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C83C-8E7A-6865-CEEB-1C95794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68E9-4B35-F4F6-8673-DF84E74A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2D94-40E0-9E8F-35AF-EDA45B8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5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5319-8FBE-1598-7209-EF4534B0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F467-24C4-31D3-8CD1-DDAFD811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0041-87EF-7313-477C-BC21FBB4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B0F05-1DEA-EF6F-F127-C6E85344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C01F-5F88-030C-B28C-AF7B7F73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414-ED45-A081-DE99-4394BB26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C473-02D9-B498-2B8D-3472E5EB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1A890-5624-72FF-B6D4-CD1F92CF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438D-3032-2AAA-1C70-42352964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5A25-643E-64F1-19E7-88A16F27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E9D1F-89DC-75B8-B33B-9321FDE8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3801-5837-3291-D00D-CADA0999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BBF-82AB-B02E-9918-6503CB7F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73E7E-666B-D86C-882E-FB25938A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C9452-8A28-40C5-8494-18CBE35C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C997D-65B2-5811-336D-0D2AA91A8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AA32F-9AD1-A847-B94E-E26FB16B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1F5ED-68BA-3515-C857-BE595784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14CE7-9648-6295-A3D2-D69C9605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8841-4B40-5CDA-0848-87B714E3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05D3B-5B1C-BF9E-3286-352A82E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23F9D-265C-CD29-29EE-5C8FA17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4493A-6D3C-355B-3310-23385BC6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B085D-D766-3FAE-C8C6-D19D301A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A0CDF-4DAD-A031-86F3-07D4EF70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3E28-6DD6-FA55-0DE7-D577B75A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81F8-A4CC-29A3-FEE5-613194E9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4B9A-6243-FAB8-C3D8-FA221DDD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459A2-3271-9226-30E2-5C7081D4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9F19-3C3D-950C-0BEC-8931E69A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D048-E66D-C1DE-88E6-83B3F504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844F-3189-04BD-180D-5B9D7C5E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2DA-EF1C-A37E-51EA-B83A48CA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CC172-CBB9-2492-374F-4EEE108C5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7E30C-B465-A9CC-6709-7EC657472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CD95-CF21-4F13-4010-13264AF7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EB87-77B0-9C98-1791-9A7580A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0326-6DB5-0668-48F1-5E812AF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F8EB8-DC3C-5046-B98E-3950442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1F66-5BAE-DD69-1F05-1C37D499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1449-84C5-BFE5-3386-8950D1A75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F4565-F47B-C343-B213-D6EDBDD670C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B329-A1B8-9535-D6E9-AB1D10B0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AC05-42A8-2571-CE4A-83D9A0B6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DC0C3-60B2-114A-A263-870A650F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NFLX/history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,500+ Stock Market Trader Stock Photos, Pictures &amp; Royalty-Free Images -  iStock | Stock market trader mask, Stock market trader line">
            <a:extLst>
              <a:ext uri="{FF2B5EF4-FFF2-40B4-BE49-F238E27FC236}">
                <a16:creationId xmlns:a16="http://schemas.microsoft.com/office/drawing/2014/main" id="{09C6E2E5-4E10-DF22-1599-76789AEC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2B53C-C3EB-1990-EFC4-4ADF29822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Stock Market Prediction Using Machine Learning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D5F96-8A1E-B3FA-DCC6-25FA6D7D0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600" b="1" dirty="0"/>
              <a:t>Stock Market Prediction Using Machine Learning</a:t>
            </a:r>
            <a:br>
              <a:rPr lang="en-US" sz="1600" dirty="0"/>
            </a:br>
            <a:r>
              <a:rPr lang="en-US" sz="1600" b="1" dirty="0"/>
              <a:t>Authors:</a:t>
            </a:r>
            <a:r>
              <a:rPr lang="en-US" sz="1600" dirty="0"/>
              <a:t> </a:t>
            </a:r>
            <a:r>
              <a:rPr lang="en-US" sz="1600" dirty="0" err="1"/>
              <a:t>Abdulhamit</a:t>
            </a:r>
            <a:r>
              <a:rPr lang="en-US" sz="1600" dirty="0"/>
              <a:t> Subasi, </a:t>
            </a:r>
            <a:r>
              <a:rPr lang="en-US" sz="1600" dirty="0" err="1"/>
              <a:t>Faria</a:t>
            </a:r>
            <a:r>
              <a:rPr lang="en-US" sz="1600" dirty="0"/>
              <a:t> Amir, </a:t>
            </a:r>
            <a:r>
              <a:rPr lang="en-US" sz="1600" dirty="0" err="1"/>
              <a:t>Kholoud</a:t>
            </a:r>
            <a:r>
              <a:rPr lang="en-US" sz="1600" dirty="0"/>
              <a:t> </a:t>
            </a:r>
            <a:r>
              <a:rPr lang="en-US" sz="1600" dirty="0" err="1"/>
              <a:t>Bagedo</a:t>
            </a:r>
            <a:r>
              <a:rPr lang="en-US" sz="1600" dirty="0"/>
              <a:t>, </a:t>
            </a:r>
            <a:r>
              <a:rPr lang="en-US" sz="1600" dirty="0" err="1"/>
              <a:t>Asmaa</a:t>
            </a:r>
            <a:r>
              <a:rPr lang="en-US" sz="1600" dirty="0"/>
              <a:t> Shams, </a:t>
            </a:r>
            <a:r>
              <a:rPr lang="en-US" sz="1600" dirty="0" err="1"/>
              <a:t>Akila</a:t>
            </a:r>
            <a:r>
              <a:rPr lang="en-US" sz="1600" dirty="0"/>
              <a:t> </a:t>
            </a:r>
            <a:r>
              <a:rPr lang="en-US" sz="1600" dirty="0" err="1"/>
              <a:t>Sarirete</a:t>
            </a:r>
            <a:br>
              <a:rPr lang="en-US" sz="1600" dirty="0"/>
            </a:br>
            <a:r>
              <a:rPr lang="en-US" sz="1600" b="1" dirty="0"/>
              <a:t>Year:</a:t>
            </a:r>
            <a:r>
              <a:rPr lang="en-US" sz="1600" dirty="0"/>
              <a:t> 2021</a:t>
            </a:r>
            <a:br>
              <a:rPr lang="en-US" sz="1600" dirty="0"/>
            </a:br>
            <a:r>
              <a:rPr lang="en-US" sz="1600" b="1" dirty="0"/>
              <a:t>Published in:</a:t>
            </a:r>
            <a:r>
              <a:rPr lang="en-US" sz="1600" dirty="0"/>
              <a:t> Procedia Computer Science</a:t>
            </a:r>
            <a:br>
              <a:rPr lang="en-US" sz="1600" dirty="0"/>
            </a:br>
            <a:r>
              <a:rPr lang="en-US" sz="1600" b="1" dirty="0"/>
              <a:t>Affiliation:</a:t>
            </a:r>
            <a:r>
              <a:rPr lang="en-US" sz="1600" dirty="0"/>
              <a:t> Department of Computer Science, College of Engineering, </a:t>
            </a:r>
            <a:r>
              <a:rPr lang="en-US" sz="1600" dirty="0" err="1"/>
              <a:t>Effat</a:t>
            </a:r>
            <a:r>
              <a:rPr lang="en-US" sz="1600" dirty="0"/>
              <a:t> University, Jeddah, 21478, Saudi Arabia</a:t>
            </a:r>
            <a:br>
              <a:rPr lang="en-US" sz="1600" dirty="0"/>
            </a:br>
            <a:r>
              <a:rPr lang="en-US" sz="1600" b="1" dirty="0"/>
              <a:t>E-mail:</a:t>
            </a:r>
            <a:r>
              <a:rPr lang="en-US" sz="1600" dirty="0"/>
              <a:t> </a:t>
            </a:r>
            <a:r>
              <a:rPr lang="en-US" sz="1600" dirty="0" err="1"/>
              <a:t>absubasi@effatuniversity.edu.sa</a:t>
            </a:r>
            <a:endParaRPr lang="en-US" sz="1600" dirty="0"/>
          </a:p>
          <a:p>
            <a:pPr algn="l"/>
            <a:endParaRPr lang="en-US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507BD-C5C0-EE33-E9FF-DBD2085ABAB6}"/>
              </a:ext>
            </a:extLst>
          </p:cNvPr>
          <p:cNvSpPr txBox="1"/>
          <p:nvPr/>
        </p:nvSpPr>
        <p:spPr>
          <a:xfrm>
            <a:off x="395720" y="4252043"/>
            <a:ext cx="27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Presenter: Ajmal Amir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9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5" name="Rectangle 102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CBE5E-C98A-D486-80F7-65C84BFD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b="1"/>
              <a:t>Expected Learning Outcomes</a:t>
            </a:r>
            <a:endParaRPr lang="en-US" sz="4600"/>
          </a:p>
        </p:txBody>
      </p:sp>
      <p:sp>
        <p:nvSpPr>
          <p:cNvPr id="1027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A4AF-5FE4-4BDE-BD42-995EAFAC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Understanding the </a:t>
            </a:r>
            <a:r>
              <a:rPr lang="en-US" sz="2200" b="1" dirty="0"/>
              <a:t>limitations and effectiveness</a:t>
            </a:r>
            <a:r>
              <a:rPr lang="en-US" sz="2200" dirty="0"/>
              <a:t> of stock prediction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Comparing </a:t>
            </a:r>
            <a:r>
              <a:rPr lang="en-US" sz="2200" b="1" dirty="0"/>
              <a:t>traditional ML models</a:t>
            </a:r>
            <a:r>
              <a:rPr lang="en-US" sz="2200" dirty="0"/>
              <a:t> such as regression, SVM, and 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Learning about </a:t>
            </a:r>
            <a:r>
              <a:rPr lang="en-US" sz="2200" b="1" dirty="0"/>
              <a:t>feature engineering</a:t>
            </a:r>
            <a:r>
              <a:rPr lang="en-US" sz="2200" dirty="0"/>
              <a:t> and its role in financial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Gaining experience in </a:t>
            </a:r>
            <a:r>
              <a:rPr lang="en-US" sz="2200" b="1" dirty="0"/>
              <a:t>evaluating and improving predictive models</a:t>
            </a:r>
            <a:r>
              <a:rPr lang="en-US" sz="2200" dirty="0"/>
              <a:t>.</a:t>
            </a:r>
          </a:p>
        </p:txBody>
      </p:sp>
      <p:pic>
        <p:nvPicPr>
          <p:cNvPr id="10242" name="Picture 2" descr="230+ Expected Stock Illustrations, Royalty-Free Vector Graphics &amp; Clip Art  - iStock | Expected outcome, Expected loss, Expected value">
            <a:extLst>
              <a:ext uri="{FF2B5EF4-FFF2-40B4-BE49-F238E27FC236}">
                <a16:creationId xmlns:a16="http://schemas.microsoft.com/office/drawing/2014/main" id="{BF3CCB51-7850-1926-00E8-7D4B6C5C0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791310"/>
            <a:ext cx="5458968" cy="32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4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0E0D-A23D-0D5B-4E0E-D9B39AD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E5E6-8357-C90C-261B-0CF46164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Sunki</a:t>
            </a:r>
            <a:r>
              <a:rPr lang="en-US" dirty="0"/>
              <a:t>, Asha, et al. "Time series forecasting of stock market using ARIMA, LSTM, and FB Prophet." </a:t>
            </a:r>
            <a:r>
              <a:rPr lang="en-US" i="1" dirty="0"/>
              <a:t>MATEC Web of Conferences, ICMED 2024</a:t>
            </a:r>
            <a:r>
              <a:rPr lang="en-US" dirty="0"/>
              <a:t>, 2024.</a:t>
            </a:r>
          </a:p>
          <a:p>
            <a:pPr>
              <a:buFont typeface="+mj-lt"/>
              <a:buAutoNum type="arabicPeriod"/>
            </a:pPr>
            <a:r>
              <a:rPr lang="en-US" dirty="0"/>
              <a:t>Subasi, </a:t>
            </a:r>
            <a:r>
              <a:rPr lang="en-US" dirty="0" err="1"/>
              <a:t>Abdulhamit</a:t>
            </a:r>
            <a:r>
              <a:rPr lang="en-US" dirty="0"/>
              <a:t>, et al. "Stock Market Prediction Using Machine Learning." </a:t>
            </a:r>
            <a:r>
              <a:rPr lang="en-US" i="1" dirty="0"/>
              <a:t>Procedia Computer Science</a:t>
            </a:r>
            <a:r>
              <a:rPr lang="en-US" dirty="0"/>
              <a:t>, 2021.</a:t>
            </a:r>
          </a:p>
          <a:p>
            <a:pPr>
              <a:buFont typeface="+mj-lt"/>
              <a:buAutoNum type="arabicPeriod"/>
            </a:pPr>
            <a:r>
              <a:rPr lang="en-US" dirty="0"/>
              <a:t>Kalra, Riya, et al. "An Efficient Hybrid Approach for Forecasting Real-Time Stock </a:t>
            </a:r>
            <a:r>
              <a:rPr lang="en-US" sz="2200" dirty="0"/>
              <a:t>Market</a:t>
            </a:r>
            <a:r>
              <a:rPr lang="en-US" dirty="0"/>
              <a:t> Indices." </a:t>
            </a:r>
            <a:r>
              <a:rPr lang="en-US" i="1" dirty="0"/>
              <a:t>Journal of King Saud University - Computer and Information Sciences</a:t>
            </a:r>
            <a:r>
              <a:rPr lang="en-US" dirty="0"/>
              <a:t>, 2024.</a:t>
            </a:r>
          </a:p>
        </p:txBody>
      </p:sp>
    </p:spTree>
    <p:extLst>
      <p:ext uri="{BB962C8B-B14F-4D97-AF65-F5344CB8AC3E}">
        <p14:creationId xmlns:p14="http://schemas.microsoft.com/office/powerpoint/2010/main" val="249505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426E-1B62-0823-49E7-A7536AC8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1215-D633-A831-5BBD-174DB7D7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 Repo:</a:t>
            </a:r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ajmal-amir</a:t>
            </a:r>
            <a:r>
              <a:rPr lang="en-US" dirty="0"/>
              <a:t>/</a:t>
            </a:r>
            <a:r>
              <a:rPr lang="en-US" dirty="0" err="1"/>
              <a:t>MarketIQ.git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1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Rise of Machine Learning - Eos">
            <a:extLst>
              <a:ext uri="{FF2B5EF4-FFF2-40B4-BE49-F238E27FC236}">
                <a16:creationId xmlns:a16="http://schemas.microsoft.com/office/drawing/2014/main" id="{9D4FA7D3-08F8-F384-591F-674BE561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" r="8467" b="87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B7615-5B24-40E7-BD2A-D9A0F7B9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Problem Statement</a:t>
            </a:r>
            <a:endParaRPr lang="en-US" sz="28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8891-C856-724A-225D-31242009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/>
              <a:t>What problem are we tackling?</a:t>
            </a:r>
            <a:endParaRPr lang="en-US" sz="1700"/>
          </a:p>
          <a:p>
            <a:r>
              <a:rPr lang="en-US" sz="1700"/>
              <a:t>Stock market price prediction is a challenging problem due to the volatile nature of financial markets. This project aims to develop a </a:t>
            </a:r>
            <a:r>
              <a:rPr lang="en-US" sz="1700" b="1"/>
              <a:t>machine learning model</a:t>
            </a:r>
            <a:r>
              <a:rPr lang="en-US" sz="1700"/>
              <a:t> to predict stock trends using historical price data.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7084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2 Challenges of Data Analytics and How to Fix Them">
            <a:extLst>
              <a:ext uri="{FF2B5EF4-FFF2-40B4-BE49-F238E27FC236}">
                <a16:creationId xmlns:a16="http://schemas.microsoft.com/office/drawing/2014/main" id="{EBE221B4-1FB8-8CEE-4AAE-0CE10C13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r="9057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D7D26-5085-A1FA-A05F-E38F3B0B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Dataset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45B9-5501-5A3D-C01E-6F659372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Data Source:</a:t>
            </a:r>
            <a:r>
              <a:rPr lang="en-US" sz="1900" dirty="0"/>
              <a:t> Yahoo Finance API</a:t>
            </a:r>
            <a:br>
              <a:rPr lang="en-US" sz="1900" dirty="0"/>
            </a:br>
            <a:r>
              <a:rPr lang="en-US" sz="1900" b="1" dirty="0"/>
              <a:t>Dataset Link:</a:t>
            </a:r>
            <a:r>
              <a:rPr lang="en-US" sz="1900" dirty="0"/>
              <a:t> </a:t>
            </a:r>
            <a:r>
              <a:rPr lang="en-US" sz="1900" dirty="0">
                <a:hlinkClick r:id="rId3"/>
              </a:rPr>
              <a:t>https://finance.yahoo.com/quote/NFLX/history/</a:t>
            </a:r>
            <a:endParaRPr lang="en-US" sz="1900" dirty="0"/>
          </a:p>
          <a:p>
            <a:r>
              <a:rPr lang="en-US" sz="1900" b="1" dirty="0"/>
              <a:t>Dataset API:</a:t>
            </a:r>
            <a:r>
              <a:rPr lang="en-US" sz="1900" dirty="0"/>
              <a:t> import </a:t>
            </a:r>
            <a:r>
              <a:rPr lang="en-US" sz="1900" dirty="0" err="1"/>
              <a:t>yfinance</a:t>
            </a:r>
            <a:r>
              <a:rPr lang="en-US" sz="1900" dirty="0"/>
              <a:t> as </a:t>
            </a:r>
            <a:r>
              <a:rPr lang="en-US" sz="1900" dirty="0" err="1"/>
              <a:t>yf</a:t>
            </a:r>
            <a:r>
              <a:rPr lang="en-US" sz="1900" dirty="0"/>
              <a:t> </a:t>
            </a:r>
          </a:p>
          <a:p>
            <a:pPr lvl="2"/>
            <a:r>
              <a:rPr lang="en-US" sz="1100" dirty="0" err="1"/>
              <a:t>stock_data</a:t>
            </a:r>
            <a:r>
              <a:rPr lang="en-US" sz="1100" dirty="0"/>
              <a:t> = </a:t>
            </a:r>
            <a:r>
              <a:rPr lang="en-US" sz="1100" dirty="0" err="1"/>
              <a:t>yf.download</a:t>
            </a:r>
            <a:r>
              <a:rPr lang="en-US" sz="1100" dirty="0"/>
              <a:t>("NFLX", start="2015-01-01", end="2025-01-01")</a:t>
            </a:r>
            <a:endParaRPr lang="en-US" sz="1900" dirty="0"/>
          </a:p>
          <a:p>
            <a:r>
              <a:rPr lang="en-US" sz="1900" b="1" dirty="0"/>
              <a:t>Features Used:</a:t>
            </a:r>
            <a:endParaRPr lang="en-US" sz="1900" dirty="0"/>
          </a:p>
          <a:p>
            <a:pPr lvl="1"/>
            <a:r>
              <a:rPr lang="en-US" sz="1900" dirty="0"/>
              <a:t>Date</a:t>
            </a:r>
          </a:p>
          <a:p>
            <a:pPr lvl="1"/>
            <a:r>
              <a:rPr lang="en-US" sz="1900" dirty="0"/>
              <a:t>Open Price</a:t>
            </a:r>
          </a:p>
          <a:p>
            <a:pPr lvl="1"/>
            <a:r>
              <a:rPr lang="en-US" sz="1900" dirty="0"/>
              <a:t>High Price</a:t>
            </a:r>
          </a:p>
          <a:p>
            <a:pPr lvl="1"/>
            <a:r>
              <a:rPr lang="en-US" sz="1900" dirty="0"/>
              <a:t>Low Price</a:t>
            </a:r>
          </a:p>
          <a:p>
            <a:pPr lvl="1"/>
            <a:r>
              <a:rPr lang="en-US" sz="1900" dirty="0"/>
              <a:t>Closing Price</a:t>
            </a:r>
          </a:p>
          <a:p>
            <a:pPr lvl="1"/>
            <a:r>
              <a:rPr lang="en-US" sz="1900" dirty="0"/>
              <a:t>Volume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407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PT - motivation (modern) powerpoint presentation content: 144 sli  PowerPoint Presentation - ID:13286">
            <a:extLst>
              <a:ext uri="{FF2B5EF4-FFF2-40B4-BE49-F238E27FC236}">
                <a16:creationId xmlns:a16="http://schemas.microsoft.com/office/drawing/2014/main" id="{E99AE1CA-4BBC-CA47-06A0-68915FF2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Rectangle 41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857C2-341B-BE81-0D53-F3D41736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Why is this important?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DE04-9667-D0AB-35BA-9B6536EC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investors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Predicting market trends provides insights into potential investment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Machine learning techniques can help improve the accuracy of traditional forecasting models.</a:t>
            </a:r>
          </a:p>
        </p:txBody>
      </p:sp>
    </p:spTree>
    <p:extLst>
      <p:ext uri="{BB962C8B-B14F-4D97-AF65-F5344CB8AC3E}">
        <p14:creationId xmlns:p14="http://schemas.microsoft.com/office/powerpoint/2010/main" val="144248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2,141,700+ Research Stock Photos, Pictures &amp; Royalty-Free Images - iStock |  Market research, Science research, Business research">
            <a:extLst>
              <a:ext uri="{FF2B5EF4-FFF2-40B4-BE49-F238E27FC236}">
                <a16:creationId xmlns:a16="http://schemas.microsoft.com/office/drawing/2014/main" id="{E978A691-D49C-975A-B7DA-E29D2BF0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ECC9C-0534-BAE6-DD53-7C2D9B07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Survey on Related Work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C35-4AE5-5E63-587D-C6D32ABB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600" b="1" dirty="0"/>
              <a:t>Primary Paper:</a:t>
            </a:r>
            <a:endParaRPr lang="en-US" sz="1600" dirty="0"/>
          </a:p>
          <a:p>
            <a:r>
              <a:rPr lang="en-US" sz="1600" b="1" dirty="0"/>
              <a:t>Title : </a:t>
            </a:r>
            <a:r>
              <a:rPr lang="en-US" sz="1600" dirty="0"/>
              <a:t>"Stock Market Prediction Using Machine Learning"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Authors</a:t>
            </a:r>
            <a:r>
              <a:rPr lang="en-US" sz="1600" dirty="0"/>
              <a:t>: </a:t>
            </a:r>
            <a:r>
              <a:rPr lang="en-US" sz="1600" dirty="0" err="1"/>
              <a:t>Abdulhamit</a:t>
            </a:r>
            <a:r>
              <a:rPr lang="en-US" sz="1600" dirty="0"/>
              <a:t> Subasi, </a:t>
            </a:r>
            <a:r>
              <a:rPr lang="en-US" sz="1600" dirty="0" err="1"/>
              <a:t>Faria</a:t>
            </a:r>
            <a:r>
              <a:rPr lang="en-US" sz="1600" dirty="0"/>
              <a:t> Amir, </a:t>
            </a:r>
            <a:r>
              <a:rPr lang="en-US" sz="1600" dirty="0" err="1"/>
              <a:t>Kholoud</a:t>
            </a:r>
            <a:r>
              <a:rPr lang="en-US" sz="1600" dirty="0"/>
              <a:t> </a:t>
            </a:r>
            <a:r>
              <a:rPr lang="en-US" sz="1600" dirty="0" err="1"/>
              <a:t>Bagedo</a:t>
            </a:r>
            <a:r>
              <a:rPr lang="en-US" sz="1600" dirty="0"/>
              <a:t>, </a:t>
            </a:r>
            <a:r>
              <a:rPr lang="en-US" sz="1600" dirty="0" err="1"/>
              <a:t>Asmaa</a:t>
            </a:r>
            <a:r>
              <a:rPr lang="en-US" sz="1600" dirty="0"/>
              <a:t> Shams, </a:t>
            </a:r>
            <a:r>
              <a:rPr lang="en-US" sz="1600" dirty="0" err="1"/>
              <a:t>Akila</a:t>
            </a:r>
            <a:r>
              <a:rPr lang="en-US" sz="1600" dirty="0"/>
              <a:t> </a:t>
            </a:r>
            <a:r>
              <a:rPr lang="en-US" sz="1600" dirty="0" err="1"/>
              <a:t>Sarirete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Year</a:t>
            </a:r>
            <a:r>
              <a:rPr lang="en-US" sz="1600" dirty="0"/>
              <a:t>: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Published in</a:t>
            </a:r>
            <a:r>
              <a:rPr lang="en-US" sz="1600" dirty="0"/>
              <a:t>: Procedia 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Why?</a:t>
            </a:r>
            <a:r>
              <a:rPr lang="en-US" sz="1600" dirty="0"/>
              <a:t> This paper examines various machine learning models and compares their performance in predicting stock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387847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ssential Things to Do Before Starting Your Research Study - Enago Academy">
            <a:extLst>
              <a:ext uri="{FF2B5EF4-FFF2-40B4-BE49-F238E27FC236}">
                <a16:creationId xmlns:a16="http://schemas.microsoft.com/office/drawing/2014/main" id="{30E06C17-F01D-5904-A54F-B453D9BB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9091" r="1164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0BC06-C46A-2835-EAE9-1982C092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Survey on Related Work Conte…</a:t>
            </a:r>
            <a:endParaRPr lang="en-US" sz="2800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9DD3-9855-CA96-5B0C-41EEA73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3438906" cy="338166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Other Related Papers:</a:t>
            </a:r>
          </a:p>
          <a:p>
            <a:r>
              <a:rPr lang="en-US" sz="1400" b="1" dirty="0"/>
              <a:t>Title : </a:t>
            </a:r>
            <a:r>
              <a:rPr lang="en-US" sz="1300" dirty="0"/>
              <a:t>"Time series forecasting of stock market using ARIMA, LSTM, and FB Prophet"</a:t>
            </a:r>
          </a:p>
          <a:p>
            <a:r>
              <a:rPr lang="en-US" sz="1700" b="1" dirty="0"/>
              <a:t>Authors</a:t>
            </a:r>
            <a:r>
              <a:rPr lang="en-US" sz="1700" dirty="0"/>
              <a:t>: Asha </a:t>
            </a:r>
            <a:r>
              <a:rPr lang="en-US" sz="1700" dirty="0" err="1"/>
              <a:t>Sunki</a:t>
            </a:r>
            <a:r>
              <a:rPr lang="en-US" sz="1700" dirty="0"/>
              <a:t>, C. </a:t>
            </a:r>
            <a:r>
              <a:rPr lang="en-US" sz="1700" dirty="0" err="1"/>
              <a:t>SatyaKumar</a:t>
            </a:r>
            <a:r>
              <a:rPr lang="en-US" sz="1700" dirty="0"/>
              <a:t>, G. Surya Narayana, </a:t>
            </a:r>
            <a:r>
              <a:rPr lang="en-US" sz="1700" dirty="0" err="1"/>
              <a:t>Vinith</a:t>
            </a:r>
            <a:r>
              <a:rPr lang="en-US" sz="1700" dirty="0"/>
              <a:t> </a:t>
            </a:r>
            <a:r>
              <a:rPr lang="en-US" sz="1700" dirty="0" err="1"/>
              <a:t>Koppera</a:t>
            </a:r>
            <a:r>
              <a:rPr lang="en-US" sz="1700" dirty="0"/>
              <a:t>, Manish Hakeem</a:t>
            </a:r>
          </a:p>
          <a:p>
            <a:r>
              <a:rPr lang="en-US" sz="1700" b="1" dirty="0"/>
              <a:t>Year</a:t>
            </a:r>
            <a:r>
              <a:rPr lang="en-US" sz="1700" dirty="0"/>
              <a:t>: 2024</a:t>
            </a:r>
          </a:p>
          <a:p>
            <a:r>
              <a:rPr lang="en-US" sz="1700" b="1" dirty="0"/>
              <a:t>Published in</a:t>
            </a:r>
            <a:r>
              <a:rPr lang="en-US" sz="1700" dirty="0"/>
              <a:t>: MATEC Web of Conferences, ICMED 2024</a:t>
            </a:r>
          </a:p>
          <a:p>
            <a:r>
              <a:rPr lang="en-US" sz="1700" b="1" dirty="0"/>
              <a:t>Why?</a:t>
            </a:r>
            <a:r>
              <a:rPr lang="en-US" sz="1700" dirty="0"/>
              <a:t> This paper compares ARIMA with other forecasting models, providing a strong basis for understanding traditional time-series forecasting.</a:t>
            </a:r>
          </a:p>
        </p:txBody>
      </p:sp>
    </p:spTree>
    <p:extLst>
      <p:ext uri="{BB962C8B-B14F-4D97-AF65-F5344CB8AC3E}">
        <p14:creationId xmlns:p14="http://schemas.microsoft.com/office/powerpoint/2010/main" val="21051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18,400+ 2021 Trends Stock Photos, Pictures &amp; Royalty-Free Images - iStock">
            <a:extLst>
              <a:ext uri="{FF2B5EF4-FFF2-40B4-BE49-F238E27FC236}">
                <a16:creationId xmlns:a16="http://schemas.microsoft.com/office/drawing/2014/main" id="{48330C0F-C9AA-32BA-5C6E-682B04BA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r="5294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F54C-F577-3AEF-32F3-4C547CB0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Survey on Related Work Conte…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798B-B872-E6D9-F19B-3263E220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Title:</a:t>
            </a:r>
            <a:r>
              <a:rPr lang="en-US" sz="1400" dirty="0"/>
              <a:t> "An efficient hybrid approach for forecasting real-time stock market indices"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Authors:</a:t>
            </a:r>
            <a:r>
              <a:rPr lang="en-US" sz="1400" dirty="0"/>
              <a:t> Riya Kalra, </a:t>
            </a:r>
            <a:r>
              <a:rPr lang="en-US" sz="1400" dirty="0" err="1"/>
              <a:t>Tinku</a:t>
            </a:r>
            <a:r>
              <a:rPr lang="en-US" sz="1400" dirty="0"/>
              <a:t> Singh, </a:t>
            </a:r>
            <a:r>
              <a:rPr lang="en-US" sz="1400" dirty="0" err="1"/>
              <a:t>Suryanshi</a:t>
            </a:r>
            <a:r>
              <a:rPr lang="en-US" sz="1400" dirty="0"/>
              <a:t> Mishra, </a:t>
            </a:r>
            <a:r>
              <a:rPr lang="en-US" sz="1400" dirty="0" err="1"/>
              <a:t>Satakshi</a:t>
            </a:r>
            <a:r>
              <a:rPr lang="en-US" sz="1400" dirty="0"/>
              <a:t>, Naveen Kumar, </a:t>
            </a:r>
            <a:r>
              <a:rPr lang="en-US" sz="1400" dirty="0" err="1"/>
              <a:t>Taehong</a:t>
            </a:r>
            <a:r>
              <a:rPr lang="en-US" sz="1400" dirty="0"/>
              <a:t> Kim, Manish Kumar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Year:</a:t>
            </a:r>
            <a:r>
              <a:rPr lang="en-US" sz="1400" dirty="0"/>
              <a:t> 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Published in:</a:t>
            </a:r>
            <a:r>
              <a:rPr lang="en-US" sz="1400" dirty="0"/>
              <a:t> Journal of King Saud University - Computer and Information Sciences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Why this paper?</a:t>
            </a:r>
            <a:r>
              <a:rPr lang="en-US" sz="1400" dirty="0"/>
              <a:t> It explores hybrid machine learning techniques for stock market forecasting, providing insights into combining different methods for better accuracy.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627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8C50E-26E6-E9EA-16A3-6A1B4025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/>
              <a:t>Method of Selected Paper</a:t>
            </a:r>
            <a:endParaRPr lang="en-US" sz="5000"/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0E1D-D83A-E07B-4E6F-7EDA2EF6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The paper implements </a:t>
            </a:r>
            <a:r>
              <a:rPr lang="en-US" sz="1500" b="1"/>
              <a:t>traditional machine learning models</a:t>
            </a:r>
            <a:r>
              <a:rPr lang="en-US" sz="1500"/>
              <a:t>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/>
              <a:t>Linear Regression</a:t>
            </a:r>
            <a:r>
              <a:rPr lang="en-US" sz="1500"/>
              <a:t> for trend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/>
              <a:t>Support Vector Machines (SVM)</a:t>
            </a:r>
            <a:r>
              <a:rPr lang="en-US" sz="1500"/>
              <a:t> for classification of stock movements.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/>
              <a:t>Random Forest Regression</a:t>
            </a:r>
            <a:r>
              <a:rPr lang="en-US" sz="1500"/>
              <a:t> for predicting future stock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Uses </a:t>
            </a:r>
            <a:r>
              <a:rPr lang="en-US" sz="1500" b="1"/>
              <a:t>historical price data</a:t>
            </a:r>
            <a:r>
              <a:rPr lang="en-US" sz="1500"/>
              <a:t> to predict future stock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Evaluation metrics: </a:t>
            </a:r>
            <a:r>
              <a:rPr lang="en-US" sz="1500" b="1"/>
              <a:t>Mean Absolute Error (MAE), Root Mean Squared Error (RMSE)</a:t>
            </a:r>
            <a:r>
              <a:rPr lang="en-US" sz="1500"/>
              <a:t>.</a:t>
            </a:r>
          </a:p>
        </p:txBody>
      </p:sp>
      <p:pic>
        <p:nvPicPr>
          <p:cNvPr id="8194" name="Picture 2" descr="181,200+ Research Paper Stock Photos, Pictures &amp; Royalty-Free Images -  iStock | Research paper icon, Medical research paper, Science research paper">
            <a:extLst>
              <a:ext uri="{FF2B5EF4-FFF2-40B4-BE49-F238E27FC236}">
                <a16:creationId xmlns:a16="http://schemas.microsoft.com/office/drawing/2014/main" id="{A7FE4C88-FE10-667C-B57B-A6A9C675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r="933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7F06-B78A-E34B-07D1-FD36C4C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and Timeline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F446C4-E258-2AD7-4763-1B2B6A3A5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470490"/>
              </p:ext>
            </p:extLst>
          </p:nvPr>
        </p:nvGraphicFramePr>
        <p:xfrm>
          <a:off x="838200" y="1825625"/>
          <a:ext cx="10515597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270624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612588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956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Duration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56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Fetch historical stock data from Yahoo 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7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Exploratory 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Visualizing trends,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1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Regression, SVM &amp; Random Forest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 3-4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9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Evaluation &amp;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Compare models, fine-tune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Report 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Document findings and prepare slides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69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Finalize presentation and submit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24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724</Words>
  <Application>Microsoft Macintosh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Stock Market Prediction Using Machine Learning</vt:lpstr>
      <vt:lpstr>Problem Statement</vt:lpstr>
      <vt:lpstr>Dataset</vt:lpstr>
      <vt:lpstr>Why is this important?</vt:lpstr>
      <vt:lpstr>Survey on Related Work</vt:lpstr>
      <vt:lpstr>Survey on Related Work Conte…</vt:lpstr>
      <vt:lpstr>Survey on Related Work Conte…</vt:lpstr>
      <vt:lpstr>Method of Selected Paper</vt:lpstr>
      <vt:lpstr>Plan and Timeline</vt:lpstr>
      <vt:lpstr>Expected Learning Outcomes</vt:lpstr>
      <vt:lpstr>References</vt:lpstr>
      <vt:lpstr>End Of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Using Machine Learning</dc:title>
  <dc:creator>Ajmal Amir</dc:creator>
  <cp:lastModifiedBy>Ajmal Amir</cp:lastModifiedBy>
  <cp:revision>1</cp:revision>
  <dcterms:created xsi:type="dcterms:W3CDTF">2025-02-09T13:15:49Z</dcterms:created>
  <dcterms:modified xsi:type="dcterms:W3CDTF">2025-02-09T14:48:11Z</dcterms:modified>
</cp:coreProperties>
</file>