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714"/>
  </p:normalViewPr>
  <p:slideViewPr>
    <p:cSldViewPr snapToGrid="0">
      <p:cViewPr varScale="1">
        <p:scale>
          <a:sx n="115" d="100"/>
          <a:sy n="115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B75BB-183D-428D-B8D3-BA64083E68A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5F25DE-B9E5-4FED-89F0-3D6991FF473B}">
      <dgm:prSet/>
      <dgm:spPr/>
      <dgm:t>
        <a:bodyPr/>
        <a:lstStyle/>
        <a:p>
          <a:pPr>
            <a:defRPr cap="all"/>
          </a:pPr>
          <a:r>
            <a:rPr lang="en-US"/>
            <a:t>The </a:t>
          </a:r>
          <a:r>
            <a:rPr lang="en-US" b="1"/>
            <a:t>MarketIQ project</a:t>
          </a:r>
          <a:r>
            <a:rPr lang="en-US"/>
            <a:t> has made significant progress in </a:t>
          </a:r>
          <a:r>
            <a:rPr lang="en-US" b="1"/>
            <a:t>user interface design, machine learning model integration, and real-time market insights.</a:t>
          </a:r>
          <a:r>
            <a:rPr lang="en-US"/>
            <a:t> Next, the focus will be on refining predictive accuracy and enhancing user experience.</a:t>
          </a:r>
        </a:p>
      </dgm:t>
    </dgm:pt>
    <dgm:pt modelId="{16EEC6AF-1EBB-4590-BD8F-77AC83981476}" type="parTrans" cxnId="{FA8840C1-069E-4466-B5F3-068B1535BF05}">
      <dgm:prSet/>
      <dgm:spPr/>
      <dgm:t>
        <a:bodyPr/>
        <a:lstStyle/>
        <a:p>
          <a:endParaRPr lang="en-US"/>
        </a:p>
      </dgm:t>
    </dgm:pt>
    <dgm:pt modelId="{E164B18F-B72D-4C59-9C8E-8221C4290A35}" type="sibTrans" cxnId="{FA8840C1-069E-4466-B5F3-068B1535BF05}">
      <dgm:prSet/>
      <dgm:spPr/>
      <dgm:t>
        <a:bodyPr/>
        <a:lstStyle/>
        <a:p>
          <a:endParaRPr lang="en-US"/>
        </a:p>
      </dgm:t>
    </dgm:pt>
    <dgm:pt modelId="{265DE70D-F8E4-4D7D-A99C-F595F6F9431A}">
      <dgm:prSet/>
      <dgm:spPr/>
      <dgm:t>
        <a:bodyPr/>
        <a:lstStyle/>
        <a:p>
          <a:pPr>
            <a:defRPr cap="all"/>
          </a:pPr>
          <a:r>
            <a:rPr lang="en-US"/>
            <a:t>🚀 </a:t>
          </a:r>
          <a:r>
            <a:rPr lang="en-US" b="1"/>
            <a:t>Stay ahead with MarketIQ – Your AI-powered stock investment tool!</a:t>
          </a:r>
          <a:r>
            <a:rPr lang="en-US"/>
            <a:t> 🚀</a:t>
          </a:r>
        </a:p>
      </dgm:t>
    </dgm:pt>
    <dgm:pt modelId="{1ADC9492-11A3-4A34-9E63-A7F6D74938A1}" type="parTrans" cxnId="{EC91A7DB-597C-4567-BCD5-9D91D842768A}">
      <dgm:prSet/>
      <dgm:spPr/>
      <dgm:t>
        <a:bodyPr/>
        <a:lstStyle/>
        <a:p>
          <a:endParaRPr lang="en-US"/>
        </a:p>
      </dgm:t>
    </dgm:pt>
    <dgm:pt modelId="{071286DF-9A7E-4166-AC7E-5B2660BAA1C2}" type="sibTrans" cxnId="{EC91A7DB-597C-4567-BCD5-9D91D842768A}">
      <dgm:prSet/>
      <dgm:spPr/>
      <dgm:t>
        <a:bodyPr/>
        <a:lstStyle/>
        <a:p>
          <a:endParaRPr lang="en-US"/>
        </a:p>
      </dgm:t>
    </dgm:pt>
    <dgm:pt modelId="{F6DC823E-65D9-4261-8A31-0C462B7B24A0}" type="pres">
      <dgm:prSet presAssocID="{484B75BB-183D-428D-B8D3-BA64083E68A9}" presName="root" presStyleCnt="0">
        <dgm:presLayoutVars>
          <dgm:dir/>
          <dgm:resizeHandles val="exact"/>
        </dgm:presLayoutVars>
      </dgm:prSet>
      <dgm:spPr/>
    </dgm:pt>
    <dgm:pt modelId="{2CF25699-E306-40D2-A2AA-D724AA327342}" type="pres">
      <dgm:prSet presAssocID="{BD5F25DE-B9E5-4FED-89F0-3D6991FF473B}" presName="compNode" presStyleCnt="0"/>
      <dgm:spPr/>
    </dgm:pt>
    <dgm:pt modelId="{AE3D28CA-7B54-40CB-8386-40BFABA8D121}" type="pres">
      <dgm:prSet presAssocID="{BD5F25DE-B9E5-4FED-89F0-3D6991FF473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59399FD-5D93-48C6-9CA1-2317909A9A31}" type="pres">
      <dgm:prSet presAssocID="{BD5F25DE-B9E5-4FED-89F0-3D6991FF473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E974509-4A92-4097-A1FE-41F84ACB31F1}" type="pres">
      <dgm:prSet presAssocID="{BD5F25DE-B9E5-4FED-89F0-3D6991FF473B}" presName="spaceRect" presStyleCnt="0"/>
      <dgm:spPr/>
    </dgm:pt>
    <dgm:pt modelId="{AAAB9EC7-27C7-43C6-B623-42584D74F503}" type="pres">
      <dgm:prSet presAssocID="{BD5F25DE-B9E5-4FED-89F0-3D6991FF473B}" presName="textRect" presStyleLbl="revTx" presStyleIdx="0" presStyleCnt="2">
        <dgm:presLayoutVars>
          <dgm:chMax val="1"/>
          <dgm:chPref val="1"/>
        </dgm:presLayoutVars>
      </dgm:prSet>
      <dgm:spPr/>
    </dgm:pt>
    <dgm:pt modelId="{ED215BA7-32C4-4B13-8D85-3CDD7E3C23D4}" type="pres">
      <dgm:prSet presAssocID="{E164B18F-B72D-4C59-9C8E-8221C4290A35}" presName="sibTrans" presStyleCnt="0"/>
      <dgm:spPr/>
    </dgm:pt>
    <dgm:pt modelId="{BAD930FF-AF72-4AD9-9B32-C8EB678C9471}" type="pres">
      <dgm:prSet presAssocID="{265DE70D-F8E4-4D7D-A99C-F595F6F9431A}" presName="compNode" presStyleCnt="0"/>
      <dgm:spPr/>
    </dgm:pt>
    <dgm:pt modelId="{303669E5-C969-4B17-87FD-03D14CC5E03D}" type="pres">
      <dgm:prSet presAssocID="{265DE70D-F8E4-4D7D-A99C-F595F6F9431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FB66674-D017-46C9-A0A5-27A16B2B658A}" type="pres">
      <dgm:prSet presAssocID="{265DE70D-F8E4-4D7D-A99C-F595F6F943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35DCCDC-D60C-4FD0-9510-7768FB248858}" type="pres">
      <dgm:prSet presAssocID="{265DE70D-F8E4-4D7D-A99C-F595F6F9431A}" presName="spaceRect" presStyleCnt="0"/>
      <dgm:spPr/>
    </dgm:pt>
    <dgm:pt modelId="{8FBACCB8-E797-4C9F-9693-1A89D3E93091}" type="pres">
      <dgm:prSet presAssocID="{265DE70D-F8E4-4D7D-A99C-F595F6F9431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DD0B07A-B95C-49C6-AD6D-039D66A5DBFB}" type="presOf" srcId="{265DE70D-F8E4-4D7D-A99C-F595F6F9431A}" destId="{8FBACCB8-E797-4C9F-9693-1A89D3E93091}" srcOrd="0" destOrd="0" presId="urn:microsoft.com/office/officeart/2018/5/layout/IconLeafLabelList"/>
    <dgm:cxn modelId="{FA8840C1-069E-4466-B5F3-068B1535BF05}" srcId="{484B75BB-183D-428D-B8D3-BA64083E68A9}" destId="{BD5F25DE-B9E5-4FED-89F0-3D6991FF473B}" srcOrd="0" destOrd="0" parTransId="{16EEC6AF-1EBB-4590-BD8F-77AC83981476}" sibTransId="{E164B18F-B72D-4C59-9C8E-8221C4290A35}"/>
    <dgm:cxn modelId="{F8E500CA-5AB7-4167-98CE-17D90AEB75DB}" type="presOf" srcId="{BD5F25DE-B9E5-4FED-89F0-3D6991FF473B}" destId="{AAAB9EC7-27C7-43C6-B623-42584D74F503}" srcOrd="0" destOrd="0" presId="urn:microsoft.com/office/officeart/2018/5/layout/IconLeafLabelList"/>
    <dgm:cxn modelId="{EC91A7DB-597C-4567-BCD5-9D91D842768A}" srcId="{484B75BB-183D-428D-B8D3-BA64083E68A9}" destId="{265DE70D-F8E4-4D7D-A99C-F595F6F9431A}" srcOrd="1" destOrd="0" parTransId="{1ADC9492-11A3-4A34-9E63-A7F6D74938A1}" sibTransId="{071286DF-9A7E-4166-AC7E-5B2660BAA1C2}"/>
    <dgm:cxn modelId="{06C441EA-3B4A-43E0-84DA-BE9D0845DD86}" type="presOf" srcId="{484B75BB-183D-428D-B8D3-BA64083E68A9}" destId="{F6DC823E-65D9-4261-8A31-0C462B7B24A0}" srcOrd="0" destOrd="0" presId="urn:microsoft.com/office/officeart/2018/5/layout/IconLeafLabelList"/>
    <dgm:cxn modelId="{5C865CAB-0A0A-4D33-A287-C72F5C8F7EAA}" type="presParOf" srcId="{F6DC823E-65D9-4261-8A31-0C462B7B24A0}" destId="{2CF25699-E306-40D2-A2AA-D724AA327342}" srcOrd="0" destOrd="0" presId="urn:microsoft.com/office/officeart/2018/5/layout/IconLeafLabelList"/>
    <dgm:cxn modelId="{1A2C5E0F-E458-4351-AF28-CF28867AA4DE}" type="presParOf" srcId="{2CF25699-E306-40D2-A2AA-D724AA327342}" destId="{AE3D28CA-7B54-40CB-8386-40BFABA8D121}" srcOrd="0" destOrd="0" presId="urn:microsoft.com/office/officeart/2018/5/layout/IconLeafLabelList"/>
    <dgm:cxn modelId="{148B0BD0-F9F6-4B97-B03A-34B8EF0212D3}" type="presParOf" srcId="{2CF25699-E306-40D2-A2AA-D724AA327342}" destId="{759399FD-5D93-48C6-9CA1-2317909A9A31}" srcOrd="1" destOrd="0" presId="urn:microsoft.com/office/officeart/2018/5/layout/IconLeafLabelList"/>
    <dgm:cxn modelId="{B35AAA0E-DFCC-4990-B1CF-C653CD660B4F}" type="presParOf" srcId="{2CF25699-E306-40D2-A2AA-D724AA327342}" destId="{FE974509-4A92-4097-A1FE-41F84ACB31F1}" srcOrd="2" destOrd="0" presId="urn:microsoft.com/office/officeart/2018/5/layout/IconLeafLabelList"/>
    <dgm:cxn modelId="{1FB70AC3-5C42-44B2-B9C1-209323BDEDEE}" type="presParOf" srcId="{2CF25699-E306-40D2-A2AA-D724AA327342}" destId="{AAAB9EC7-27C7-43C6-B623-42584D74F503}" srcOrd="3" destOrd="0" presId="urn:microsoft.com/office/officeart/2018/5/layout/IconLeafLabelList"/>
    <dgm:cxn modelId="{BAD95384-B6D8-4518-B1BD-C531A39A05BF}" type="presParOf" srcId="{F6DC823E-65D9-4261-8A31-0C462B7B24A0}" destId="{ED215BA7-32C4-4B13-8D85-3CDD7E3C23D4}" srcOrd="1" destOrd="0" presId="urn:microsoft.com/office/officeart/2018/5/layout/IconLeafLabelList"/>
    <dgm:cxn modelId="{14E57734-11CC-430E-9F89-406B5139EB5F}" type="presParOf" srcId="{F6DC823E-65D9-4261-8A31-0C462B7B24A0}" destId="{BAD930FF-AF72-4AD9-9B32-C8EB678C9471}" srcOrd="2" destOrd="0" presId="urn:microsoft.com/office/officeart/2018/5/layout/IconLeafLabelList"/>
    <dgm:cxn modelId="{A71F413F-2A8F-4BF8-96ED-C9BDFF050301}" type="presParOf" srcId="{BAD930FF-AF72-4AD9-9B32-C8EB678C9471}" destId="{303669E5-C969-4B17-87FD-03D14CC5E03D}" srcOrd="0" destOrd="0" presId="urn:microsoft.com/office/officeart/2018/5/layout/IconLeafLabelList"/>
    <dgm:cxn modelId="{8186FBDB-E17E-48A2-B31C-EA9D2BEC252F}" type="presParOf" srcId="{BAD930FF-AF72-4AD9-9B32-C8EB678C9471}" destId="{AFB66674-D017-46C9-A0A5-27A16B2B658A}" srcOrd="1" destOrd="0" presId="urn:microsoft.com/office/officeart/2018/5/layout/IconLeafLabelList"/>
    <dgm:cxn modelId="{7B328CE0-F50C-4BA6-835E-25696DEB0320}" type="presParOf" srcId="{BAD930FF-AF72-4AD9-9B32-C8EB678C9471}" destId="{935DCCDC-D60C-4FD0-9510-7768FB248858}" srcOrd="2" destOrd="0" presId="urn:microsoft.com/office/officeart/2018/5/layout/IconLeafLabelList"/>
    <dgm:cxn modelId="{038B3065-31D2-49FD-A0D6-257E3CA89495}" type="presParOf" srcId="{BAD930FF-AF72-4AD9-9B32-C8EB678C9471}" destId="{8FBACCB8-E797-4C9F-9693-1A89D3E9309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D28CA-7B54-40CB-8386-40BFABA8D121}">
      <dsp:nvSpPr>
        <dsp:cNvPr id="0" name=""/>
        <dsp:cNvSpPr/>
      </dsp:nvSpPr>
      <dsp:spPr>
        <a:xfrm>
          <a:off x="541101" y="222016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9399FD-5D93-48C6-9CA1-2317909A9A31}">
      <dsp:nvSpPr>
        <dsp:cNvPr id="0" name=""/>
        <dsp:cNvSpPr/>
      </dsp:nvSpPr>
      <dsp:spPr>
        <a:xfrm>
          <a:off x="899414" y="580329"/>
          <a:ext cx="964687" cy="9646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B9EC7-27C7-43C6-B623-42584D74F503}">
      <dsp:nvSpPr>
        <dsp:cNvPr id="0" name=""/>
        <dsp:cNvSpPr/>
      </dsp:nvSpPr>
      <dsp:spPr>
        <a:xfrm>
          <a:off x="3633" y="2427017"/>
          <a:ext cx="2756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</a:t>
          </a:r>
          <a:r>
            <a:rPr lang="en-US" sz="1100" b="1" kern="1200"/>
            <a:t>MarketIQ project</a:t>
          </a:r>
          <a:r>
            <a:rPr lang="en-US" sz="1100" kern="1200"/>
            <a:t> has made significant progress in </a:t>
          </a:r>
          <a:r>
            <a:rPr lang="en-US" sz="1100" b="1" kern="1200"/>
            <a:t>user interface design, machine learning model integration, and real-time market insights.</a:t>
          </a:r>
          <a:r>
            <a:rPr lang="en-US" sz="1100" kern="1200"/>
            <a:t> Next, the focus will be on refining predictive accuracy and enhancing user experience.</a:t>
          </a:r>
        </a:p>
      </dsp:txBody>
      <dsp:txXfrm>
        <a:off x="3633" y="2427017"/>
        <a:ext cx="2756250" cy="1080000"/>
      </dsp:txXfrm>
    </dsp:sp>
    <dsp:sp modelId="{303669E5-C969-4B17-87FD-03D14CC5E03D}">
      <dsp:nvSpPr>
        <dsp:cNvPr id="0" name=""/>
        <dsp:cNvSpPr/>
      </dsp:nvSpPr>
      <dsp:spPr>
        <a:xfrm>
          <a:off x="3779695" y="222016"/>
          <a:ext cx="1681312" cy="1681312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66674-D017-46C9-A0A5-27A16B2B658A}">
      <dsp:nvSpPr>
        <dsp:cNvPr id="0" name=""/>
        <dsp:cNvSpPr/>
      </dsp:nvSpPr>
      <dsp:spPr>
        <a:xfrm>
          <a:off x="4138008" y="580329"/>
          <a:ext cx="964687" cy="9646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ACCB8-E797-4C9F-9693-1A89D3E93091}">
      <dsp:nvSpPr>
        <dsp:cNvPr id="0" name=""/>
        <dsp:cNvSpPr/>
      </dsp:nvSpPr>
      <dsp:spPr>
        <a:xfrm>
          <a:off x="3242226" y="2427017"/>
          <a:ext cx="275625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🚀 </a:t>
          </a:r>
          <a:r>
            <a:rPr lang="en-US" sz="1100" b="1" kern="1200"/>
            <a:t>Stay ahead with MarketIQ – Your AI-powered stock investment tool!</a:t>
          </a:r>
          <a:r>
            <a:rPr lang="en-US" sz="1100" kern="1200"/>
            <a:t> 🚀</a:t>
          </a:r>
        </a:p>
      </dsp:txBody>
      <dsp:txXfrm>
        <a:off x="3242226" y="2427017"/>
        <a:ext cx="2756250" cy="108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D08B-A87C-6BBA-4156-52DD78CAD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78D4-5909-B5B7-34E5-87C122CFA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4E381-40D4-F209-5FE5-2B216817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8222-76EF-C5C4-F4F8-701BB5D6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8C15D-95B4-1661-5CB8-40A26F35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3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448A-C97A-54C0-CB4E-444BE0210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35E10-F3AB-6E78-53DF-EE229747F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5C875-E02F-E356-AFBC-AF29A739B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3EE11-856C-C4B3-73AD-22D9C068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CF5BB-A459-4EB4-2C37-3EF0A78F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8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EAB7D-64FF-416E-5D91-56DD9D947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43A93-0709-B257-9161-953CA205A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62E72-99BD-CC4C-7184-1885D499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9F278-33C5-0BA9-D11F-75FE0A774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77BC-5D21-36E2-B03E-F8B0D1F4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5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4E72-4BCD-D6F5-581B-33805F92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C393-1813-FF60-11AB-BECBEF14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A25E-99D3-A0B7-AA20-F4C0D21DC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901E8-88A4-AE0C-F371-5A1A3A036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FADD-0354-8D12-51A8-0056AAA5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1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C62C-4B5F-D7EB-42D0-744102F97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C1C79-E12F-042C-3FDD-F049DC3FF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97AD-9365-8F16-EA23-1767FBDA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6B4E7-E333-7155-0517-F43A38C5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167E-F128-8F0A-F45B-4D2D3B5F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96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8C62-22B1-F5CB-57D2-232A18DB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F21-C34A-7184-D923-14C407E72B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623E1-E0CA-D156-E8F2-0C9E6ECB8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C27AF-C5DC-31B4-A4F1-249225C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0D8FF-6A90-FCA3-0C45-79A75908C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D171-B7EF-3534-5422-041DD984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4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94766-CE04-710A-3E47-8447A7C7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D547-8E4D-B8EB-5A32-DE53B686C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336E0-20F2-44AF-A813-A17119BC0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4F79F8-2052-4B31-1506-4E3DD274B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312AE-DFBF-6034-1AAD-A8810F6B0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64EEFD-7848-8D86-E487-312F4D7A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2397A5-452E-767B-E88F-00B2E033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EAF04-60D3-AC4E-8F2F-5BEAC343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5B10-7642-AE56-BB9A-424B2262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1F335-7D55-5553-6627-E36274F0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EA7F7-F429-B8C9-C7FD-C7001EF1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8CAE2-A2FB-3249-53FF-0EF4DA9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5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B281C-2C8A-6A0D-3656-8151C84B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2AF36-27AA-EFCB-6183-F446EE51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4F12C-BB7D-129A-77E0-AE866208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607D-A161-303E-8A20-19B885FA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46E4-AED8-1883-10F0-5FB13F1C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A7A1A-63F6-BC38-4F2F-E93FB3CB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5D1A2-BEC8-F9E2-D00A-5F38B0149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C4A63-9791-A32C-C4B5-C9F8243A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4889A-35B2-BC31-C066-3547B916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B4BF0-CECE-F978-A6CF-E9B4BCCC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3A5A4-7A3E-6A20-2261-A4AFDCCD1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79C24-C5C0-7ADC-2565-C9480EE8B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AAF41-CAA4-7F92-F75D-D9E339F84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3C63A-1F9D-D272-8949-AB267DE5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1DB3D2-29E7-D402-F73C-2C00B6DD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016E4-1EBE-75AA-1DF5-C519F8B2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6F00-D5AF-7BE5-7833-6A340E77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19333-A039-8401-1BC7-5C33E4FBE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F3749-40F1-9B42-A034-4E668DCC2CD9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98F2-072D-F162-E24D-257D632D1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63C29-C242-4BB0-C6A5-22C4D6FF9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5F600B-C892-8742-B434-CE97CE9B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tock Market Images - Free Download on Freepik">
            <a:extLst>
              <a:ext uri="{FF2B5EF4-FFF2-40B4-BE49-F238E27FC236}">
                <a16:creationId xmlns:a16="http://schemas.microsoft.com/office/drawing/2014/main" id="{C067FF9B-45C0-AEF9-8257-EDF0363B2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" b="1185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D1BB1B-611F-9184-4566-17E3F0762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67652"/>
            <a:ext cx="9144000" cy="23613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Project Market IQ Progress Report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99509-776F-625A-81E6-D459D1EAF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8999"/>
            <a:ext cx="9144000" cy="2492299"/>
          </a:xfrm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Summary of Documents 📚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Name: Ajmal Amir</a:t>
            </a:r>
          </a:p>
          <a:p>
            <a:pPr algn="l"/>
            <a:r>
              <a:rPr lang="en-US" dirty="0"/>
              <a:t>Project Topic: Stock market Prediction (Market IQ)</a:t>
            </a:r>
          </a:p>
          <a:p>
            <a:pPr algn="l"/>
            <a:r>
              <a:rPr lang="en-US" dirty="0"/>
              <a:t>GitHub Repo: 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ajmal-amir</a:t>
            </a:r>
            <a:r>
              <a:rPr lang="en-US" dirty="0"/>
              <a:t>/</a:t>
            </a:r>
            <a:r>
              <a:rPr lang="en-US" dirty="0" err="1"/>
              <a:t>MarketIQ</a:t>
            </a:r>
            <a:endParaRPr lang="en-US" dirty="0"/>
          </a:p>
          <a:p>
            <a:pPr algn="l"/>
            <a:r>
              <a:rPr lang="en-US" dirty="0"/>
              <a:t>Self-Assessment: The required readings have been thoroughly reviewed and summarized to support the key points of this presentation  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6FE68E-7F9E-52F0-C693-4E9C4EFF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 to Stock Market Prediction 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4248D-5D50-402C-179A-05487B8B1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b="1"/>
              <a:t>Objective:</a:t>
            </a:r>
            <a:r>
              <a:rPr lang="en-US" sz="2000"/>
              <a:t> Forecasting stock market trends using various machine learning and time-series models.</a:t>
            </a:r>
          </a:p>
          <a:p>
            <a:r>
              <a:rPr lang="en-US" sz="2000" b="1"/>
              <a:t>Challenges:</a:t>
            </a:r>
            <a:r>
              <a:rPr lang="en-US" sz="2000"/>
              <a:t> Stock prices are volatile and influenced by multiple factors, making accurate prediction difficult.</a:t>
            </a:r>
          </a:p>
          <a:p>
            <a:r>
              <a:rPr lang="en-US" sz="2000" b="1"/>
              <a:t>Key Techniques:</a:t>
            </a:r>
            <a:r>
              <a:rPr lang="en-US" sz="2000"/>
              <a:t> Machine learning, data mining, and time-series analysis.</a:t>
            </a:r>
          </a:p>
        </p:txBody>
      </p:sp>
      <p:pic>
        <p:nvPicPr>
          <p:cNvPr id="5" name="Picture 4" descr="Digital financial graphs">
            <a:extLst>
              <a:ext uri="{FF2B5EF4-FFF2-40B4-BE49-F238E27FC236}">
                <a16:creationId xmlns:a16="http://schemas.microsoft.com/office/drawing/2014/main" id="{4F048659-89FD-5145-BBF4-1EA2DB2D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95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11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LK Day 2025: Are US stock markets open or closed on January 20, 2025? -  The Times of India">
            <a:extLst>
              <a:ext uri="{FF2B5EF4-FFF2-40B4-BE49-F238E27FC236}">
                <a16:creationId xmlns:a16="http://schemas.microsoft.com/office/drawing/2014/main" id="{18AA8B20-EC97-CA1E-0879-9E75D6FB3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3" r="1455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ACE1E-F3D7-D484-563F-B7068DC9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Machine Learning for Stock Market Prediction 🤖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8FD31-6C5A-C143-403C-0A6CF849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Document:</a:t>
            </a:r>
            <a:r>
              <a:rPr lang="en-US" sz="1700"/>
              <a:t> </a:t>
            </a:r>
            <a:r>
              <a:rPr lang="en-US" sz="1700" i="1"/>
              <a:t>Stock Market Prediction Using Machine Learning</a:t>
            </a:r>
            <a:endParaRPr lang="en-US" sz="170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Authors:</a:t>
            </a:r>
            <a:r>
              <a:rPr lang="en-US" sz="1700"/>
              <a:t> Abdulhamit Subasi, Faria Amir, et 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Key Points: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Comparison of different machine learning classifiers for predicting stock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Models tested on NASDAQ, NYSE, Nikkei, and FTSE.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/>
              <a:t>Leaked vs. normal datasets were analyzed for accuracy.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55326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Stock Market Images – Browse 3,756,973 Stock Photos, Vectors, and Video |  Adobe Stock">
            <a:extLst>
              <a:ext uri="{FF2B5EF4-FFF2-40B4-BE49-F238E27FC236}">
                <a16:creationId xmlns:a16="http://schemas.microsoft.com/office/drawing/2014/main" id="{38025E49-7734-861F-CB26-FB17BD251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ectangle 410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D234A8-1B3F-91CD-D185-F514D014B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Hybrid Approaches to Forecasting 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1D50D-F150-F739-5FF0-BA2DCC6D1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Document:</a:t>
            </a:r>
            <a:r>
              <a:rPr lang="en-US" sz="1400"/>
              <a:t> </a:t>
            </a:r>
            <a:r>
              <a:rPr lang="en-US" sz="1400" i="1"/>
              <a:t>An Efficient Hybrid Approach for Forecasting Real-Time Stock Market Indices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Key Techniques: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Hybrid models combining traditional statistical methods (ARIMA) and AI models (LSTM, FB Prophet).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Findings:</a:t>
            </a:r>
            <a:r>
              <a:rPr lang="en-US" sz="1400"/>
              <a:t> Each model has strengths: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b="1"/>
              <a:t>ARIMA</a:t>
            </a:r>
            <a:r>
              <a:rPr lang="en-US" sz="1400"/>
              <a:t> is good for stationary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b="1"/>
              <a:t>LSTM</a:t>
            </a:r>
            <a:r>
              <a:rPr lang="en-US" sz="1400"/>
              <a:t> captures nonlinear trends.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b="1"/>
              <a:t>FB Prophet</a:t>
            </a:r>
            <a:r>
              <a:rPr lang="en-US" sz="1400"/>
              <a:t> handles seasonality well.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/>
              <a:t>Recommendation:</a:t>
            </a:r>
            <a:r>
              <a:rPr lang="en-US" sz="1400"/>
              <a:t> Hybrid approaches yield more reliable predictions.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26513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5A4B5-1AF8-5860-B526-683943CF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400"/>
              <a:t>Comparative Analysis of Forecasting Models ⚖️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B2FCA7F-0804-5A1F-CD00-C69436CB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Document:</a:t>
            </a:r>
            <a:r>
              <a:rPr lang="en-US" sz="1700"/>
              <a:t> </a:t>
            </a:r>
            <a:r>
              <a:rPr lang="en-US" sz="1700" i="1"/>
              <a:t>Time Series Forecasting of Stock Market Using ARIMA, LSTM, and FB Prophet</a:t>
            </a:r>
            <a:r>
              <a:rPr lang="en-US" sz="1700" b="1"/>
              <a:t>Findings:ARIMA:</a:t>
            </a:r>
            <a:r>
              <a:rPr lang="en-US" sz="1700"/>
              <a:t> Works best when data is linear and stable.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LSTM:</a:t>
            </a:r>
            <a:r>
              <a:rPr lang="en-US" sz="1700"/>
              <a:t> Excels in recognizing complex patterns and long-term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FB Prophet:</a:t>
            </a:r>
            <a:r>
              <a:rPr lang="en-US" sz="1700"/>
              <a:t> Handles trends, seasonality, and external events like holidays.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Conclusion:</a:t>
            </a:r>
            <a:r>
              <a:rPr lang="en-US" sz="1700"/>
              <a:t> No single model is best; ensemble learning is recommended.</a:t>
            </a:r>
          </a:p>
          <a:p>
            <a:endParaRPr lang="en-US" sz="1700"/>
          </a:p>
        </p:txBody>
      </p:sp>
      <p:pic>
        <p:nvPicPr>
          <p:cNvPr id="2050" name="Picture 2" descr="Stock Market Images – Browse 3,756,973 Stock Photos, Vectors, and Video |  Adobe Stock">
            <a:extLst>
              <a:ext uri="{FF2B5EF4-FFF2-40B4-BE49-F238E27FC236}">
                <a16:creationId xmlns:a16="http://schemas.microsoft.com/office/drawing/2014/main" id="{2FA7CF0F-FE2A-CD9A-10AC-249ED8BCD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1" r="22375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03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B446C839-5285-D575-1D5C-9C34B059A8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87" r="270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DC0EB-6431-519F-7DEB-C4B82954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MarketIQ Project Progress Report 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579B-C9A5-9044-11AB-B70CE4CF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 b="1" dirty="0"/>
              <a:t>1️⃣ Project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MarketIQ</a:t>
            </a:r>
            <a:r>
              <a:rPr lang="en-US" sz="2000" dirty="0"/>
              <a:t> is an AI-driven stock prediction and analysis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integrates </a:t>
            </a:r>
            <a:r>
              <a:rPr lang="en-US" sz="2000" b="1" dirty="0"/>
              <a:t>machine learning models</a:t>
            </a:r>
            <a:r>
              <a:rPr lang="en-US" sz="2000" dirty="0"/>
              <a:t> to forecast stock trends and provides real-time financial insights.</a:t>
            </a:r>
          </a:p>
          <a:p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6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FD4F9-A7F8-B328-D015-92444764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2️⃣ Recent Updates 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CC1C-82E2-1392-9A81-EA2BBCE3C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✅ </a:t>
            </a:r>
            <a:r>
              <a:rPr lang="en-US" sz="1800" b="1" dirty="0">
                <a:solidFill>
                  <a:schemeClr val="tx2"/>
                </a:solidFill>
              </a:rPr>
              <a:t>Enhanced UI Navigation:</a:t>
            </a:r>
            <a:r>
              <a:rPr lang="en-US" sz="1800" dirty="0">
                <a:solidFill>
                  <a:schemeClr val="tx2"/>
                </a:solidFill>
              </a:rPr>
              <a:t> Added structured buttons for seamless access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Stock Prediction App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</a:rPr>
              <a:t>Stock Analyzing AI ✅ </a:t>
            </a:r>
            <a:r>
              <a:rPr lang="en-US" sz="1800" b="1" dirty="0">
                <a:solidFill>
                  <a:schemeClr val="tx2"/>
                </a:solidFill>
              </a:rPr>
              <a:t>Live Stock Trends:</a:t>
            </a:r>
            <a:r>
              <a:rPr lang="en-US" sz="1800" dirty="0">
                <a:solidFill>
                  <a:schemeClr val="tx2"/>
                </a:solidFill>
              </a:rPr>
              <a:t> Added a </a:t>
            </a:r>
            <a:r>
              <a:rPr lang="en-US" sz="1800" b="1" dirty="0">
                <a:solidFill>
                  <a:schemeClr val="tx2"/>
                </a:solidFill>
              </a:rPr>
              <a:t>real-time stock trend visualization</a:t>
            </a:r>
            <a:r>
              <a:rPr lang="en-US" sz="1800" dirty="0">
                <a:solidFill>
                  <a:schemeClr val="tx2"/>
                </a:solidFill>
              </a:rPr>
              <a:t> alongside a data table. ✅ </a:t>
            </a:r>
            <a:r>
              <a:rPr lang="en-US" sz="1800" b="1" dirty="0">
                <a:solidFill>
                  <a:schemeClr val="tx2"/>
                </a:solidFill>
              </a:rPr>
              <a:t>Improved Forecasting Models:</a:t>
            </a:r>
            <a:r>
              <a:rPr lang="en-US" sz="1800" dirty="0">
                <a:solidFill>
                  <a:schemeClr val="tx2"/>
                </a:solidFill>
              </a:rPr>
              <a:t> Implemented </a:t>
            </a:r>
            <a:r>
              <a:rPr lang="en-US" sz="1800" b="1" dirty="0">
                <a:solidFill>
                  <a:schemeClr val="tx2"/>
                </a:solidFill>
              </a:rPr>
              <a:t>ARIMA, LSTM, and FB Prophet</a:t>
            </a:r>
            <a:r>
              <a:rPr lang="en-US" sz="1800" dirty="0">
                <a:solidFill>
                  <a:schemeClr val="tx2"/>
                </a:solidFill>
              </a:rPr>
              <a:t> for better accuracy. ✅ </a:t>
            </a:r>
            <a:r>
              <a:rPr lang="en-US" sz="1800" b="1" dirty="0">
                <a:solidFill>
                  <a:schemeClr val="tx2"/>
                </a:solidFill>
              </a:rPr>
              <a:t>Expanded API Support:</a:t>
            </a:r>
            <a:r>
              <a:rPr lang="en-US" sz="1800" dirty="0">
                <a:solidFill>
                  <a:schemeClr val="tx2"/>
                </a:solidFill>
              </a:rPr>
              <a:t> Ensured reliable </a:t>
            </a:r>
            <a:r>
              <a:rPr lang="en-US" sz="1800" b="1" dirty="0">
                <a:solidFill>
                  <a:schemeClr val="tx2"/>
                </a:solidFill>
              </a:rPr>
              <a:t>stock data retrieval</a:t>
            </a:r>
            <a:r>
              <a:rPr lang="en-US" sz="1800" dirty="0">
                <a:solidFill>
                  <a:schemeClr val="tx2"/>
                </a:solidFill>
              </a:rPr>
              <a:t> from Financial Modeling Prep API.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5" name="Graphic 24" descr="Upward trend">
            <a:extLst>
              <a:ext uri="{FF2B5EF4-FFF2-40B4-BE49-F238E27FC236}">
                <a16:creationId xmlns:a16="http://schemas.microsoft.com/office/drawing/2014/main" id="{085648B1-192E-BC9C-5387-9DF42034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12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1CD44E-540F-6493-6BED-90C6BBA5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3️⃣ Next Steps 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D3608-845A-4214-A51E-570389D1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🔹 </a:t>
            </a:r>
            <a:r>
              <a:rPr lang="en-US" sz="1800" b="1" dirty="0">
                <a:solidFill>
                  <a:schemeClr val="tx2"/>
                </a:solidFill>
              </a:rPr>
              <a:t>Optimize Model Performance:</a:t>
            </a:r>
            <a:r>
              <a:rPr lang="en-US" sz="1800" dirty="0">
                <a:solidFill>
                  <a:schemeClr val="tx2"/>
                </a:solidFill>
              </a:rPr>
              <a:t> Fine-tune AI models for improved accuracy.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🔹 </a:t>
            </a:r>
            <a:r>
              <a:rPr lang="en-US" sz="1800" b="1" dirty="0">
                <a:solidFill>
                  <a:schemeClr val="tx2"/>
                </a:solidFill>
              </a:rPr>
              <a:t>User Experience Enhancements:</a:t>
            </a:r>
            <a:r>
              <a:rPr lang="en-US" sz="1800" dirty="0">
                <a:solidFill>
                  <a:schemeClr val="tx2"/>
                </a:solidFill>
              </a:rPr>
              <a:t> Improve layout, interactivity, and responsiveness.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🔹 </a:t>
            </a:r>
            <a:r>
              <a:rPr lang="en-US" sz="1800" b="1" dirty="0">
                <a:solidFill>
                  <a:schemeClr val="tx2"/>
                </a:solidFill>
              </a:rPr>
              <a:t>Deployment &amp; Scalability:</a:t>
            </a:r>
            <a:r>
              <a:rPr lang="en-US" sz="1800" dirty="0">
                <a:solidFill>
                  <a:schemeClr val="tx2"/>
                </a:solidFill>
              </a:rPr>
              <a:t> Prepare for cloud deployment to handle more users efficiently.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AFADD03C-6D04-40B5-DBD5-C13233CE2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7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5C915-DF9E-3F07-6CE4-5903C805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pic>
        <p:nvPicPr>
          <p:cNvPr id="6" name="Picture 5" descr="A green lights in a dark room&#10;&#10;Description automatically generated">
            <a:extLst>
              <a:ext uri="{FF2B5EF4-FFF2-40B4-BE49-F238E27FC236}">
                <a16:creationId xmlns:a16="http://schemas.microsoft.com/office/drawing/2014/main" id="{010D6682-9540-ADEB-EE6B-FB740167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86" r="24820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C13DB9-2612-2B17-8D7E-C0DDF3974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94214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4419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514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Project Market IQ Progress Report </vt:lpstr>
      <vt:lpstr>Introduction to Stock Market Prediction 📊</vt:lpstr>
      <vt:lpstr>Machine Learning for Stock Market Prediction 🤖</vt:lpstr>
      <vt:lpstr>Hybrid Approaches to Forecasting 📈</vt:lpstr>
      <vt:lpstr>Comparative Analysis of Forecasting Models ⚖️</vt:lpstr>
      <vt:lpstr>MarketIQ Project Progress Report 📜</vt:lpstr>
      <vt:lpstr>2️⃣ Recent Updates 🆕</vt:lpstr>
      <vt:lpstr>3️⃣ Next Steps 🚀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Ajmal Amir</dc:creator>
  <cp:lastModifiedBy>Ajmal Amir</cp:lastModifiedBy>
  <cp:revision>2</cp:revision>
  <dcterms:created xsi:type="dcterms:W3CDTF">2025-03-02T20:39:42Z</dcterms:created>
  <dcterms:modified xsi:type="dcterms:W3CDTF">2025-03-02T21:02:25Z</dcterms:modified>
</cp:coreProperties>
</file>