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9" r:id="rId2"/>
    <p:sldId id="486" r:id="rId3"/>
    <p:sldId id="437" r:id="rId4"/>
    <p:sldId id="438" r:id="rId5"/>
    <p:sldId id="459" r:id="rId6"/>
    <p:sldId id="439" r:id="rId7"/>
    <p:sldId id="457" r:id="rId8"/>
    <p:sldId id="460" r:id="rId9"/>
    <p:sldId id="461" r:id="rId10"/>
    <p:sldId id="441" r:id="rId11"/>
    <p:sldId id="456" r:id="rId12"/>
    <p:sldId id="462" r:id="rId13"/>
    <p:sldId id="463" r:id="rId14"/>
    <p:sldId id="477" r:id="rId15"/>
    <p:sldId id="464" r:id="rId16"/>
    <p:sldId id="465" r:id="rId17"/>
    <p:sldId id="356" r:id="rId18"/>
    <p:sldId id="442" r:id="rId19"/>
    <p:sldId id="478" r:id="rId20"/>
    <p:sldId id="479" r:id="rId21"/>
    <p:sldId id="467" r:id="rId22"/>
    <p:sldId id="480" r:id="rId23"/>
    <p:sldId id="482" r:id="rId24"/>
    <p:sldId id="483" r:id="rId25"/>
    <p:sldId id="484" r:id="rId26"/>
    <p:sldId id="468" r:id="rId27"/>
    <p:sldId id="485" r:id="rId28"/>
    <p:sldId id="499" r:id="rId29"/>
    <p:sldId id="351" r:id="rId30"/>
    <p:sldId id="354" r:id="rId31"/>
    <p:sldId id="409" r:id="rId32"/>
    <p:sldId id="488" r:id="rId33"/>
    <p:sldId id="469" r:id="rId34"/>
    <p:sldId id="470" r:id="rId35"/>
    <p:sldId id="471" r:id="rId36"/>
    <p:sldId id="489" r:id="rId37"/>
    <p:sldId id="490" r:id="rId38"/>
    <p:sldId id="492" r:id="rId39"/>
    <p:sldId id="493" r:id="rId40"/>
    <p:sldId id="494" r:id="rId41"/>
    <p:sldId id="481" r:id="rId4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1B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90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74522F-3073-414C-A863-A397B6E543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A7525-B3BF-46FC-8D3F-91E567E2E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23AF46B5-83C1-41C6-AB38-B4EFE937443B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80EE-A4BD-4F7A-AC69-C92F02C736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DB934-B988-487B-8225-80C7B4782F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E05F37-9282-4BA2-8874-64D20A19A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016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0AF8E5-C5D7-4179-9035-72214C8F23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7FE8D-9B5D-4CDA-A82E-47ED329EC2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0E3DAB72-485C-45C2-810F-432ABF4A450C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93A01BF-E4F5-4C6A-ABB2-699A695624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E6EA6D-04CA-4295-BFD5-28D3CC263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8B1BA-34A8-43B3-95BB-6E909C2AC9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DB217-FF96-4DE4-BFBE-06BB2219F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0B3272-E389-4C62-A05B-34F3E1BE2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431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4700"/>
            <a:ext cx="77724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00500"/>
            <a:ext cx="7772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0FF3-AFD8-46B0-BC34-AEF2FE4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5502275"/>
            <a:ext cx="838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3B983-74AE-45C5-9504-311C5DF3CB8B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6AF4-8F8E-4FCD-B3A4-16938DE4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5518150"/>
            <a:ext cx="1981200" cy="349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118C-A262-43CC-8D0E-114AE6AD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5502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08EAC-1FB5-49F5-AFD3-937D652BDA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62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010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0010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6D3F-48B7-4F0F-BFFB-F551BB7C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A394C-0ACC-4B17-826D-CAF6D91558C2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F585-10EA-433A-89F3-CEFB9921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BD4F-7A31-4AA3-BD6A-9AADAB9C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AA344-406A-411C-AC07-197E2FB31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9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51974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5181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FBFD-1D3E-4ED9-89F1-40A3575F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AFF38-8D20-468C-94AA-7296CACC0994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9BDD-5642-4301-971D-F1332565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0DE4-8995-40AA-B73D-963F8FD3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4B2D-D045-4FE5-B9E8-FDEB6A2D0B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08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924800" cy="533400"/>
          </a:xfrm>
          <a:prstGeom prst="rect">
            <a:avLst/>
          </a:prstGeom>
        </p:spPr>
        <p:txBody>
          <a:bodyPr/>
          <a:lstStyle>
            <a:lvl1pPr algn="l"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4906963"/>
          </a:xfrm>
          <a:prstGeom prst="rect">
            <a:avLst/>
          </a:prstGeom>
        </p:spPr>
        <p:txBody>
          <a:bodyPr/>
          <a:lstStyle>
            <a:lvl1pPr>
              <a:buClr>
                <a:srgbClr val="61B546"/>
              </a:buClr>
              <a:defRPr sz="2800" baseline="0">
                <a:latin typeface="Calibri" pitchFamily="34" charset="0"/>
                <a:cs typeface="Helvetica Neue"/>
              </a:defRPr>
            </a:lvl1pPr>
            <a:lvl2pPr>
              <a:buClr>
                <a:srgbClr val="61B546"/>
              </a:buClr>
              <a:defRPr sz="2400" baseline="0">
                <a:latin typeface="Calibri" pitchFamily="34" charset="0"/>
                <a:cs typeface="Helvetica Neue"/>
              </a:defRPr>
            </a:lvl2pPr>
            <a:lvl3pPr>
              <a:buClr>
                <a:srgbClr val="61B546"/>
              </a:buClr>
              <a:defRPr sz="2000" baseline="0">
                <a:latin typeface="Calibri" pitchFamily="34" charset="0"/>
                <a:cs typeface="Helvetica Neue"/>
              </a:defRPr>
            </a:lvl3pPr>
            <a:lvl4pPr>
              <a:buClr>
                <a:srgbClr val="61B546"/>
              </a:buClr>
              <a:defRPr sz="1600" baseline="0">
                <a:latin typeface="Calibri" pitchFamily="34" charset="0"/>
                <a:cs typeface="Helvetica Neue"/>
              </a:defRPr>
            </a:lvl4pPr>
            <a:lvl5pPr>
              <a:buClr>
                <a:srgbClr val="61B546"/>
              </a:buClr>
              <a:defRPr sz="1400" baseline="0">
                <a:latin typeface="Calibri" pitchFamily="34" charset="0"/>
                <a:cs typeface="Helvetica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A29B-01F7-48BE-B9EE-C447B93D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3600" y="6416675"/>
            <a:ext cx="1066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C704F-670B-4AAA-805F-3FF9C5105C9B}" type="datetime1">
              <a:rPr lang="en-US"/>
              <a:pPr>
                <a:defRPr/>
              </a:pPr>
              <a:t>4/18/2019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06F74-40C8-4001-AFE6-8A25D7EB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93C1-6B92-463C-AD70-0A7A69E5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46862-D27F-424F-89FE-E4FCD6FA40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8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5680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566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94ED-21E9-4408-939B-1B118D35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5486400"/>
            <a:ext cx="838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D7A8D-39CC-41C0-B8F4-7169E122FE9D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B57-E8CD-4EC1-A62B-741A747C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5502275"/>
            <a:ext cx="1981200" cy="349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0CE9-B226-4560-AFAB-86D503D6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5502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FC122-2F98-4E9A-A3BF-B775ABCC0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37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3183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22CD84-A04D-4CF0-A540-0CB4DCC3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0FDA8-FC1B-4FA0-836B-E9FEC4118FC4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D2BBC8-2898-4304-90ED-6C35F6E4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B753E2-5F20-4871-AF27-5D767E2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6F007-E54A-4E88-BF11-C0EC9B976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85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906" y="1535113"/>
            <a:ext cx="38877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06" y="2174875"/>
            <a:ext cx="38877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5FCC3-1CDB-4A21-B355-E162AB45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E00E0-CF1D-4C81-A632-94FBE9BE2828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9704-0263-4CFB-AEDF-681332E9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09202-81A1-4CAE-B345-F454AA02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36CDC-EB1C-4C98-90F3-12A99B188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75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001000" cy="65563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CAAEFFA-9A37-439F-9912-5D557F47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38465-B56D-479A-B908-702EFF89DEBE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C5305B6-105F-41B0-98EB-0F1B2BE6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3C1002-474A-4CB0-8FAD-D74ED92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301B-5FDE-4AB8-BCC7-AEA11690ED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8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D54B947-2917-4D32-99EF-F0347323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C776E-159C-426A-BD5B-5A53D73F29CD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B65E06E-CED1-43EF-87C4-F1F4E326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C2CEF24-B11E-4F78-B562-D9846473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2DF06-3A17-47E4-BA89-C66656413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18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27797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1"/>
            <a:ext cx="2779713" cy="443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CB141B-7A98-45D6-B88B-184CC0B7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682D5-AF64-463D-99A3-BE74375700D3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350B4B-3AF0-44FB-860C-A2BD6213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9AA64D-8C73-43DF-B347-5EB0DCF3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B4E4E-1B39-4E4F-A388-DFF9FC24B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2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0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1AB5C6-6721-401A-AE61-071DFC93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6B84D-AE15-4790-9F98-9990656ECA51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C31DDE-D0D6-4DB8-90BC-06F14DAD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FDF7EA-4385-450B-9CBE-AFE07659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68249-9E6A-4691-B37B-7C30E3A98B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74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5D33E20-E4DF-4D05-9DD2-897226CFB4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85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F2359FE-7ACB-49DF-A1CC-F852CA5DC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3400" y="5867400"/>
            <a:ext cx="838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Helvetica" pitchFamily="-65" charset="0"/>
                <a:ea typeface="ＭＳ Ｐゴシック" pitchFamily="-65" charset="-128"/>
                <a:cs typeface="Helvetica" pitchFamily="-65" charset="0"/>
              </a:defRPr>
            </a:lvl1pPr>
          </a:lstStyle>
          <a:p>
            <a:pPr>
              <a:defRPr/>
            </a:pPr>
            <a:fld id="{B1CC51BF-475B-4464-A40B-90FF1AA1ED9F}" type="datetime1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8828814-3444-4D8E-BD7A-B365E21FA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5883275"/>
            <a:ext cx="1981200" cy="349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Helvetica" pitchFamily="-65" charset="0"/>
                <a:ea typeface="ＭＳ Ｐゴシック" pitchFamily="-65" charset="-128"/>
                <a:cs typeface="Helvetic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3EF1300-63ED-4B8B-8C44-C51FCD4D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77000" y="58832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fld id="{F207E0D3-3302-4C4F-8DFF-0677916E4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093" r:id="rId4"/>
    <p:sldLayoutId id="214748410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33CC"/>
          </a:solidFill>
          <a:latin typeface="Calibri" pitchFamily="34" charset="0"/>
          <a:ea typeface="ＭＳ Ｐゴシック" pitchFamily="-65" charset="-128"/>
          <a:cs typeface="Helvetica Neu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Calibri" pitchFamily="-65" charset="0"/>
          <a:ea typeface="ＭＳ Ｐゴシック" pitchFamily="-65" charset="-128"/>
          <a:cs typeface="Helvetica Neue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Calibri" pitchFamily="-65" charset="0"/>
          <a:ea typeface="ＭＳ Ｐゴシック" pitchFamily="-65" charset="-128"/>
          <a:cs typeface="Helvetica Neue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Calibri" pitchFamily="-65" charset="0"/>
          <a:ea typeface="ＭＳ Ｐゴシック" pitchFamily="-65" charset="-128"/>
          <a:cs typeface="Helvetica Neue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CC"/>
          </a:solidFill>
          <a:latin typeface="Calibri" pitchFamily="-65" charset="0"/>
          <a:ea typeface="ＭＳ Ｐゴシック" pitchFamily="-65" charset="-128"/>
          <a:cs typeface="Helvetica Neue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Helvetica Neue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Helvetica Neue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Helvetica Neue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Helvetica Neue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FF36315-4936-4D63-84C7-743BC2616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14700"/>
            <a:ext cx="7772400" cy="11049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BLPAPI-RDB</a:t>
            </a:r>
          </a:p>
        </p:txBody>
      </p:sp>
      <p:sp>
        <p:nvSpPr>
          <p:cNvPr id="8195" name="Date Placeholder 3">
            <a:extLst>
              <a:ext uri="{FF2B5EF4-FFF2-40B4-BE49-F238E27FC236}">
                <a16:creationId xmlns:a16="http://schemas.microsoft.com/office/drawing/2014/main" id="{E8EF24CB-847B-4A77-BCE6-D55E54883F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533400" y="5502275"/>
            <a:ext cx="1371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A6A064-09FD-4AB7-AE06-88F96C9F8A11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00C4ED37-0E40-439A-91B4-B7A3D069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E6DB9F-CE7E-4451-BA76-FE10BB17CB38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C37C347E-BDF4-4177-A3F2-DB6A9C4B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00200"/>
            <a:ext cx="7086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62A7A732-9D83-4916-BDF1-21EBF8EC57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291E6D-9AF8-4B9A-BDC9-9375DE131868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52045E54-8724-4F0D-97EA-E87BAD41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5C49CF-58C4-454E-BED1-4F29C95699EC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10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B42792E3-3E29-4FF9-A044-5668CCFD5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0525"/>
            <a:ext cx="887730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DBB17226-8F03-4AE4-8001-FC67CFDD38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68ECF5-98AE-4EF2-A625-AF21B1707C3B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0EDE55CC-310D-4124-AEE8-9947BE02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D4750-D7FA-40FD-B45B-6F17CB2ADAEB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11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186BAC5F-496F-4135-9F26-60C1B07F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44475"/>
            <a:ext cx="8943975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CBAE72DE-F0D1-4DDE-B45B-EFD0DF911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374CD1-3182-484C-9900-589CC3346CA2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5B724873-4AB7-49CA-B20D-031ADA773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FF6CBE-B532-4369-8FAD-8E06512BABBF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12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6077DEC7-34C4-4726-95E7-32DDE04E4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448675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8EBED906-E686-4154-A1E5-C8397053C31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BABDD4-0A2F-4704-9925-7D0F2DE27AE6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A3F04308-560F-4924-9E84-134CC85E76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21DCB6-4720-4175-89E0-5FF90776D59E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13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724E778E-1CF1-44DB-B7C8-26FB67569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57175"/>
            <a:ext cx="89249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A3FE6A9-294A-4A54-92AC-094C0604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Click Yes to import the data from Excel sheet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2B63550D-96E4-4D4A-9FD0-DB5AC86FB68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180FD4-F56C-4479-BB53-E0E703927D08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EC2BAAE9-306A-44B5-9CE1-ACADF29B4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56F7F2-3929-41B8-BFF8-52CA9635B316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14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11136FFB-F9D4-4123-9C3A-53B1EB17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7613"/>
            <a:ext cx="76200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15213F78-8679-4A9F-A9D1-5C02871700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B25588-0E5C-4F38-BD06-1167E98DEB5E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C1D8B998-8D01-4C88-8EBD-58EDE505D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41977C-0570-41CD-B174-AF4855A4A2F4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15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22F60950-DC53-44D6-9E80-7334BEA0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379413"/>
            <a:ext cx="893445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EB05B42F-6093-4E19-A7E3-F61F94A7FF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C58049-B466-4F53-B3C9-D36C077669F0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2CDC1429-BBC3-404F-9A10-3ADE4E17A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2CBF88-34FB-4B86-8C85-C550AA49BEB4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16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88D58750-F357-4FD2-B5E4-A52E33B7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38200"/>
            <a:ext cx="84105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724CDA1-BB55-431E-9C5B-031C0BD8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7924800" cy="381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Repeat the Same Steps for the Table Issuers</a:t>
            </a:r>
          </a:p>
        </p:txBody>
      </p:sp>
      <p:sp>
        <p:nvSpPr>
          <p:cNvPr id="24579" name="Date Placeholder 3">
            <a:extLst>
              <a:ext uri="{FF2B5EF4-FFF2-40B4-BE49-F238E27FC236}">
                <a16:creationId xmlns:a16="http://schemas.microsoft.com/office/drawing/2014/main" id="{5BB2E7A4-6273-4B72-BD5C-CE1F3197DE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DEA8AB-A97B-4410-8491-7AE032D197A2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89209B99-66A0-4C9E-951A-BFC855BF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5C3D04-8C84-48F0-AFD3-A096E4316905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17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sp>
        <p:nvSpPr>
          <p:cNvPr id="24581" name="Content Placeholder 2">
            <a:extLst>
              <a:ext uri="{FF2B5EF4-FFF2-40B4-BE49-F238E27FC236}">
                <a16:creationId xmlns:a16="http://schemas.microsoft.com/office/drawing/2014/main" id="{D695C063-94B1-49B2-A438-9EC6BB1DAE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16013"/>
            <a:ext cx="792480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  <a:cs typeface="Helvetica Neue" pitchFamily="-65" charset="0"/>
              </a:rPr>
              <a:t>Import Excel sheet Issuers without creating an empty table in Access</a:t>
            </a:r>
          </a:p>
        </p:txBody>
      </p:sp>
      <p:pic>
        <p:nvPicPr>
          <p:cNvPr id="24582" name="Picture 6">
            <a:extLst>
              <a:ext uri="{FF2B5EF4-FFF2-40B4-BE49-F238E27FC236}">
                <a16:creationId xmlns:a16="http://schemas.microsoft.com/office/drawing/2014/main" id="{14240683-EB0C-450B-8B48-4E9F68F97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447800"/>
            <a:ext cx="781367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8DA8E2D-E845-498E-AEE1-F3013647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Imported table from Excel Sheet Issuers</a:t>
            </a:r>
          </a:p>
        </p:txBody>
      </p:sp>
      <p:sp>
        <p:nvSpPr>
          <p:cNvPr id="25603" name="Date Placeholder 3">
            <a:extLst>
              <a:ext uri="{FF2B5EF4-FFF2-40B4-BE49-F238E27FC236}">
                <a16:creationId xmlns:a16="http://schemas.microsoft.com/office/drawing/2014/main" id="{409D05EF-AB4D-4FE9-8AE6-12D0896291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4DB076-CB8E-4DEF-8C88-CCEA9C0EFAC4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4A0D7E25-3164-4FEA-9BEC-750071E0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EDC9F2-DDE8-4B36-AC0A-E47ACC6E2FA4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18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5605" name="Picture 4">
            <a:extLst>
              <a:ext uri="{FF2B5EF4-FFF2-40B4-BE49-F238E27FC236}">
                <a16:creationId xmlns:a16="http://schemas.microsoft.com/office/drawing/2014/main" id="{A795E76C-C187-497D-9F13-4577BDC3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7038"/>
            <a:ext cx="91440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E5FD4BA-162D-4FF0-B20A-29ADD42C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Add Restriction to Table Fields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079992F-A9DB-4F8B-96D8-0C0CA6CFC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Verify IssuerID is the primary key and its length is 6</a:t>
            </a:r>
          </a:p>
        </p:txBody>
      </p:sp>
      <p:sp>
        <p:nvSpPr>
          <p:cNvPr id="26628" name="Date Placeholder 3">
            <a:extLst>
              <a:ext uri="{FF2B5EF4-FFF2-40B4-BE49-F238E27FC236}">
                <a16:creationId xmlns:a16="http://schemas.microsoft.com/office/drawing/2014/main" id="{428B8343-CF31-431C-A2EB-53FAD1946A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AB0C7-AAC9-4F3F-BA38-66E51AE66086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9703631E-B841-4C2E-96B5-D8E04563E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AE58AE-6159-4141-B5F8-58BF32FB90D6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6630" name="Picture 5">
            <a:extLst>
              <a:ext uri="{FF2B5EF4-FFF2-40B4-BE49-F238E27FC236}">
                <a16:creationId xmlns:a16="http://schemas.microsoft.com/office/drawing/2014/main" id="{79951AAE-6A02-4445-BB06-A9706F8C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01800"/>
            <a:ext cx="7362825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8F5E215-C71F-419C-B7AC-A700FF79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RDB-BLPAPI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011EC38-4FC7-4BDD-97F3-004A32359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Create a relational database in Microsoft Access for market data with the following tables: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Markets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Issuers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Stocks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Daily Data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Intraday Data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Retrieve Daily and Intraday Data from BLPAPI to populate the data tables.</a:t>
            </a:r>
          </a:p>
          <a:p>
            <a:endParaRPr lang="en-US" altLang="en-US">
              <a:ea typeface="ＭＳ Ｐゴシック" panose="020B0600070205080204" pitchFamily="34" charset="-128"/>
              <a:cs typeface="Helvetica Neue" pitchFamily="-65" charset="0"/>
            </a:endParaRPr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049B72E7-5700-48E4-84EF-7DE89604B8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1A506F-87CE-4A0C-B7EA-B85AD1823648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4CFD6B93-56F6-4A8E-9771-F20FF27F5C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8D31FB-78C5-4CC1-86FC-E3710F41EF91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2BFC1B8-E9C8-4237-9D7C-F0CD3B60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Continue with Stock Table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A73A5E5-72FC-48A3-82DA-0AFB65084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762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  <a:cs typeface="Helvetica Neue" pitchFamily="-65" charset="0"/>
              </a:rPr>
              <a:t>Create Stock table and Make sure the date type of each field matches the following before importing data from the Excel sheet.</a:t>
            </a:r>
          </a:p>
        </p:txBody>
      </p:sp>
      <p:sp>
        <p:nvSpPr>
          <p:cNvPr id="27652" name="Date Placeholder 3">
            <a:extLst>
              <a:ext uri="{FF2B5EF4-FFF2-40B4-BE49-F238E27FC236}">
                <a16:creationId xmlns:a16="http://schemas.microsoft.com/office/drawing/2014/main" id="{CC480803-FB3E-41F9-AD4C-FEBC2DD3948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BC5D62-8707-4B7C-8342-81904E9D9FC3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B6C696EA-A904-4905-A57A-505CD5413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2E7C41-D410-4520-8E60-E50F76D6CF09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20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7654" name="Picture 5">
            <a:extLst>
              <a:ext uri="{FF2B5EF4-FFF2-40B4-BE49-F238E27FC236}">
                <a16:creationId xmlns:a16="http://schemas.microsoft.com/office/drawing/2014/main" id="{97A4AAE9-0FC3-4FE2-9125-5AB04D8D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60588"/>
            <a:ext cx="6629400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0242BA80-FE26-456C-B441-35D2D3E893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AE3AAD-0455-4380-9D67-C6ED19B58C15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F7A87D1C-FF2F-43F0-A6F2-AE67B589A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D8CB8A-0099-4A9F-BE0C-29DB275EBFAA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21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8676" name="Picture 1">
            <a:extLst>
              <a:ext uri="{FF2B5EF4-FFF2-40B4-BE49-F238E27FC236}">
                <a16:creationId xmlns:a16="http://schemas.microsoft.com/office/drawing/2014/main" id="{7AC35916-4A55-4EBE-9A37-8082C73D5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33363"/>
            <a:ext cx="8924925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67B84AF-5731-4DA9-B209-DDBF0F67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Create DailyData Table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C728E75-526B-475C-BAE3-089DFD3AD9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68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Hold Ctl key to select both TradeData and Symbol as the composite Primary Key.</a:t>
            </a:r>
          </a:p>
        </p:txBody>
      </p:sp>
      <p:sp>
        <p:nvSpPr>
          <p:cNvPr id="29700" name="Date Placeholder 3">
            <a:extLst>
              <a:ext uri="{FF2B5EF4-FFF2-40B4-BE49-F238E27FC236}">
                <a16:creationId xmlns:a16="http://schemas.microsoft.com/office/drawing/2014/main" id="{00B5066B-242D-48F8-9193-AFB9E463BB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753463-508E-422A-97BF-12754F53DE35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5C9F3EB6-501A-4723-972E-17F1495CF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0EBB14-0BA2-4C85-AEEC-4C6CFE1CAD83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22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9702" name="Picture 5">
            <a:extLst>
              <a:ext uri="{FF2B5EF4-FFF2-40B4-BE49-F238E27FC236}">
                <a16:creationId xmlns:a16="http://schemas.microsoft.com/office/drawing/2014/main" id="{7155B9C1-96FB-4A88-BEA1-10968B1E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79613"/>
            <a:ext cx="74676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54C3241-3063-4FD7-9598-721AC076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Create IntradyDayData table</a:t>
            </a: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232422BB-BF06-4D79-9325-ACDC5881282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6DC38C-17E3-4861-AB8A-366B80B31F83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E17DA3AC-E3E0-4360-90BF-0A4831366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07DCD4-D154-4BD5-8940-F644B7C2FED0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23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B8830-C7F6-4776-9A61-54EC9BAC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6" y="1331720"/>
            <a:ext cx="9144000" cy="49724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9600808-CEA3-4F79-BEA5-1EC8EACD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Entity-Relationship Diagram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594A725-1E22-4906-92AD-0C598A334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7953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Click Database Tools and Select Relationships. Close/Save all the tables</a:t>
            </a:r>
          </a:p>
          <a:p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Drag all the tables in the diagram</a:t>
            </a:r>
          </a:p>
        </p:txBody>
      </p:sp>
      <p:sp>
        <p:nvSpPr>
          <p:cNvPr id="32772" name="Date Placeholder 3">
            <a:extLst>
              <a:ext uri="{FF2B5EF4-FFF2-40B4-BE49-F238E27FC236}">
                <a16:creationId xmlns:a16="http://schemas.microsoft.com/office/drawing/2014/main" id="{04DC41B3-58F5-4F86-BCC6-879D5C812D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614461-5C0D-451D-ABE6-73C036426C6C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DA214A29-DF31-409A-B9B2-629BF4420E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33A6EC-E5FD-4B32-97E3-35ADA5B21F1D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24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32774" name="Picture 5">
            <a:extLst>
              <a:ext uri="{FF2B5EF4-FFF2-40B4-BE49-F238E27FC236}">
                <a16:creationId xmlns:a16="http://schemas.microsoft.com/office/drawing/2014/main" id="{56A677DA-0A01-4EFB-914D-C085B514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77724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EFCB7CD-40F9-4A0B-B5E0-0F50173A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Create Relationship between Tables</a:t>
            </a:r>
          </a:p>
        </p:txBody>
      </p:sp>
      <p:sp>
        <p:nvSpPr>
          <p:cNvPr id="33795" name="Date Placeholder 3">
            <a:extLst>
              <a:ext uri="{FF2B5EF4-FFF2-40B4-BE49-F238E27FC236}">
                <a16:creationId xmlns:a16="http://schemas.microsoft.com/office/drawing/2014/main" id="{32AC1D67-8070-44E8-ACB4-0EDD6C3690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4A74D6-85F4-4526-A147-126DC31A6132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CC516877-315B-4D5B-84A5-BDE115A49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6F4A95-B15D-4CEC-86EE-112DF31D00DA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25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33797" name="Picture 6">
            <a:extLst>
              <a:ext uri="{FF2B5EF4-FFF2-40B4-BE49-F238E27FC236}">
                <a16:creationId xmlns:a16="http://schemas.microsoft.com/office/drawing/2014/main" id="{BD1F992B-B09E-413F-8D80-D97FDEFC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254125"/>
            <a:ext cx="9144001" cy="53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6C87A8F4-03BA-4857-8651-167D61C026A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F9B573-4E41-4431-8286-DD1A218E1C48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5FF72118-0511-40B6-B39C-49F7636A27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11D0DD-D835-4E8E-A84A-83D3BF3B2EC9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26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34820" name="Picture 1">
            <a:extLst>
              <a:ext uri="{FF2B5EF4-FFF2-40B4-BE49-F238E27FC236}">
                <a16:creationId xmlns:a16="http://schemas.microsoft.com/office/drawing/2014/main" id="{FFE3F903-8A34-4B3F-B95D-6F866526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6D6706E-B2F3-4C77-AAE5-07EF4AB7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Completed E-R Diagram</a:t>
            </a:r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59229309-96CB-4E87-B1D4-567582D155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9BBD6B-CD1A-4959-BE2D-2E72426C7945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78017AE3-7ED9-45FA-8CA2-F37CA8F8E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BBD4EF-31C5-4FC7-BB5C-FF856AEEAB24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27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2BAA4-4B9C-4F34-8E95-BCA0D4AA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709"/>
            <a:ext cx="9144000" cy="438705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B9D7900-05B5-45FC-BCEF-F877FB88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Access Microsoft Access Database in C++ Program 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7DFE407-D7F1-4368-9234-ABAD858B3BF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219200"/>
            <a:ext cx="7924800" cy="466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Microsoft JET Engine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Data Access Technologies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OLE DB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ADO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DAO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ODBC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ea typeface="ＭＳ Ｐゴシック" panose="020B0600070205080204" pitchFamily="34" charset="-128"/>
              <a:cs typeface="Helvetica Neue" pitchFamily="-65" charset="0"/>
            </a:endParaRPr>
          </a:p>
        </p:txBody>
      </p:sp>
      <p:sp>
        <p:nvSpPr>
          <p:cNvPr id="41988" name="Date Placeholder 3">
            <a:extLst>
              <a:ext uri="{FF2B5EF4-FFF2-40B4-BE49-F238E27FC236}">
                <a16:creationId xmlns:a16="http://schemas.microsoft.com/office/drawing/2014/main" id="{A117762D-7425-49F4-B955-F5EF8A610C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F89814-9768-4B43-87A3-251A69DDC9B5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989" name="Slide Number Placeholder 4">
            <a:extLst>
              <a:ext uri="{FF2B5EF4-FFF2-40B4-BE49-F238E27FC236}">
                <a16:creationId xmlns:a16="http://schemas.microsoft.com/office/drawing/2014/main" id="{E3576EDF-6858-4B0F-8329-F47ACDA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CA72BE-33E8-47BD-9016-F77D252855EB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28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5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FAED43F0-25F1-47B3-AD7F-23FE57526DF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A database engine is the underlying software component that a database management system (DBMS) uses to create, read, update and delete (CRUD) data from a database. 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Microsoft Access uses JET as its underlying database engine. 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We will use the data access application programming interface (API) in our C++ program to interact directly with JET without going through the user interface of the DBMS.</a:t>
            </a:r>
          </a:p>
        </p:txBody>
      </p:sp>
      <p:sp>
        <p:nvSpPr>
          <p:cNvPr id="43011" name="Date Placeholder 3">
            <a:extLst>
              <a:ext uri="{FF2B5EF4-FFF2-40B4-BE49-F238E27FC236}">
                <a16:creationId xmlns:a16="http://schemas.microsoft.com/office/drawing/2014/main" id="{4944EB75-5014-46D0-93FB-E928EF2D92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0A2F48-FB2B-4E7D-9369-9ADE39C83084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F2D7592B-A1BD-41A0-9376-C025F94A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EA9921-60D7-4279-9995-779D73917350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29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sp>
        <p:nvSpPr>
          <p:cNvPr id="43013" name="Title 5">
            <a:extLst>
              <a:ext uri="{FF2B5EF4-FFF2-40B4-BE49-F238E27FC236}">
                <a16:creationId xmlns:a16="http://schemas.microsoft.com/office/drawing/2014/main" id="{CE652E2E-530A-4864-B78A-2F618E07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Microsoft JET Engine</a:t>
            </a:r>
          </a:p>
        </p:txBody>
      </p:sp>
    </p:spTree>
    <p:extLst>
      <p:ext uri="{BB962C8B-B14F-4D97-AF65-F5344CB8AC3E}">
        <p14:creationId xmlns:p14="http://schemas.microsoft.com/office/powerpoint/2010/main" val="41627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34DDCE0-D8EF-48B3-893F-5C68B234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Create Market Data RDB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4E0EC4A-5825-4AEA-9E74-A03176E92FB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219200"/>
            <a:ext cx="7924800" cy="990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Use Microsoft Access Database to create a database called D:\MarketDataDB.mdb </a:t>
            </a:r>
          </a:p>
          <a:p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Open Microsoft Access: File-&gt;New-&gt;Blank Database </a:t>
            </a:r>
          </a:p>
          <a:p>
            <a:endParaRPr lang="en-US" altLang="en-US">
              <a:ea typeface="ＭＳ Ｐゴシック" panose="020B0600070205080204" pitchFamily="34" charset="-128"/>
              <a:cs typeface="Helvetica Neue" pitchFamily="-65" charset="0"/>
            </a:endParaRPr>
          </a:p>
          <a:p>
            <a:endParaRPr lang="en-US" altLang="en-US">
              <a:ea typeface="ＭＳ Ｐゴシック" panose="020B0600070205080204" pitchFamily="34" charset="-128"/>
              <a:cs typeface="Helvetica Neue" pitchFamily="-65" charset="0"/>
            </a:endParaRPr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B592FC27-9A84-47EE-BC85-B1E77AC58B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6FE7E-235D-4F93-8579-58F44F89B4E2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C6404CC3-6AA3-466D-85F2-9892BA6D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1EF9DE-DEF7-4022-A563-5E8C1EC5EF76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B2DE5F2C-9A5C-4DC6-BD5B-B8EC0178F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500313"/>
            <a:ext cx="69913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7B6E5A4-A890-4F1A-9DD7-367CC119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Data Access Technologies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B2D0A08-4579-4854-830B-4E33A84E244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i="1">
                <a:ea typeface="ＭＳ Ｐゴシック" panose="020B0600070205080204" pitchFamily="34" charset="-128"/>
                <a:cs typeface="Helvetica Neue" pitchFamily="-65" charset="0"/>
              </a:rPr>
              <a:t>OLE DB </a:t>
            </a:r>
            <a:r>
              <a:rPr lang="en-US" altLang="en-US" sz="2400">
                <a:ea typeface="ＭＳ Ｐゴシック" panose="020B0600070205080204" pitchFamily="34" charset="-128"/>
                <a:cs typeface="Helvetica Neue" pitchFamily="-65" charset="0"/>
              </a:rPr>
              <a:t>is a system-level programming interface for accessing data, and is the underlying technology for ADO.</a:t>
            </a:r>
          </a:p>
          <a:p>
            <a:r>
              <a:rPr lang="en-US" altLang="en-US" sz="2400" b="1" i="1">
                <a:ea typeface="ＭＳ Ｐゴシック" panose="020B0600070205080204" pitchFamily="34" charset="-128"/>
                <a:cs typeface="Helvetica Neue" pitchFamily="-65" charset="0"/>
              </a:rPr>
              <a:t>ADO</a:t>
            </a:r>
            <a:r>
              <a:rPr lang="en-US" altLang="en-US" sz="2400">
                <a:ea typeface="ＭＳ Ｐゴシック" panose="020B0600070205080204" pitchFamily="34" charset="-128"/>
                <a:cs typeface="Helvetica Neue" pitchFamily="-65" charset="0"/>
              </a:rPr>
              <a:t> provides a COM-based application-level interface for OLE DB data providers. ADO supports a variety of development needs, including the creation of front-end database clients and middle-tier business objects using live connections to data in relational databases.</a:t>
            </a:r>
          </a:p>
          <a:p>
            <a:r>
              <a:rPr lang="en-US" altLang="en-US" sz="2400" b="1" i="1">
                <a:ea typeface="ＭＳ Ｐゴシック" panose="020B0600070205080204" pitchFamily="34" charset="-128"/>
                <a:cs typeface="Helvetica Neue" pitchFamily="-65" charset="0"/>
              </a:rPr>
              <a:t>DAO</a:t>
            </a:r>
            <a:r>
              <a:rPr lang="en-US" altLang="en-US" sz="2400">
                <a:ea typeface="ＭＳ Ｐゴシック" panose="020B0600070205080204" pitchFamily="34" charset="-128"/>
                <a:cs typeface="Helvetica Neue" pitchFamily="-65" charset="0"/>
              </a:rPr>
              <a:t> provides access to JET (Access) databases. This API can be used from Microsoft Visual Basic, Microsoft Visual C++, and scripting languages. </a:t>
            </a:r>
          </a:p>
          <a:p>
            <a:r>
              <a:rPr lang="en-US" altLang="en-US" sz="2400" b="1" i="1">
                <a:ea typeface="ＭＳ Ｐゴシック" panose="020B0600070205080204" pitchFamily="34" charset="-128"/>
                <a:cs typeface="Helvetica Neue" pitchFamily="-65" charset="0"/>
              </a:rPr>
              <a:t>ODBC</a:t>
            </a:r>
            <a:r>
              <a:rPr lang="en-US" altLang="en-US" sz="2400">
                <a:ea typeface="ＭＳ Ｐゴシック" panose="020B0600070205080204" pitchFamily="34" charset="-128"/>
                <a:cs typeface="Helvetica Neue" pitchFamily="-65" charset="0"/>
              </a:rPr>
              <a:t> is a low-level, high-performance C programming interface designed specifically for relational databases.</a:t>
            </a:r>
          </a:p>
        </p:txBody>
      </p:sp>
      <p:sp>
        <p:nvSpPr>
          <p:cNvPr id="44036" name="Date Placeholder 3">
            <a:extLst>
              <a:ext uri="{FF2B5EF4-FFF2-40B4-BE49-F238E27FC236}">
                <a16:creationId xmlns:a16="http://schemas.microsoft.com/office/drawing/2014/main" id="{8E52E1EE-FC67-4645-B981-D5F5F5A51F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FBFF69-3258-4F3F-9B0F-B63B0AA73A1C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037" name="Slide Number Placeholder 4">
            <a:extLst>
              <a:ext uri="{FF2B5EF4-FFF2-40B4-BE49-F238E27FC236}">
                <a16:creationId xmlns:a16="http://schemas.microsoft.com/office/drawing/2014/main" id="{55C03D0F-886E-4FC2-A7C2-ED9108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AC72D1-F277-4044-AD94-752805A8A25A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30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71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D560DE51-4C60-4325-8898-642F178D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Data Access Technologies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8B30C975-9891-4B62-864F-73FB1B34971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The interaction between your C++ program and the ACCESS database, </a:t>
            </a:r>
            <a:r>
              <a:rPr lang="en-US" altLang="en-US" dirty="0" err="1">
                <a:ea typeface="ＭＳ Ｐゴシック" panose="020B0600070205080204" pitchFamily="34" charset="-128"/>
                <a:cs typeface="Helvetica Neue" pitchFamily="-65" charset="0"/>
              </a:rPr>
              <a:t>MarketDataDB</a:t>
            </a:r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 is achieved by using ADO API interface. ADO consists of a series of objects that are used to invoke SQL query on the database from your C++ program directly.</a:t>
            </a:r>
          </a:p>
          <a:p>
            <a:endParaRPr lang="en-US" altLang="en-US" dirty="0">
              <a:ea typeface="ＭＳ Ｐゴシック" panose="020B0600070205080204" pitchFamily="34" charset="-128"/>
              <a:cs typeface="Helvetica Neue" pitchFamily="-65" charset="0"/>
            </a:endParaRPr>
          </a:p>
        </p:txBody>
      </p:sp>
      <p:sp>
        <p:nvSpPr>
          <p:cNvPr id="60420" name="Date Placeholder 3">
            <a:extLst>
              <a:ext uri="{FF2B5EF4-FFF2-40B4-BE49-F238E27FC236}">
                <a16:creationId xmlns:a16="http://schemas.microsoft.com/office/drawing/2014/main" id="{148B7652-79FB-400C-8009-F7E485BF95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C5DBB1-9291-48A6-BC97-9BC0C676B90A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0D7167E-D965-42BB-9F5F-18201E98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83AE4D-1BC4-46E3-B34A-1BA6A156F545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31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67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B214427-19B9-443F-916C-E3F8B6F7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Populate Data from BLPAPI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9812-7F63-4289-A0BE-51A2FA81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program </a:t>
            </a:r>
            <a:r>
              <a:rPr lang="en-US" dirty="0" err="1"/>
              <a:t>MarketData</a:t>
            </a:r>
            <a:endParaRPr lang="en-US" dirty="0"/>
          </a:p>
          <a:p>
            <a:pPr lvl="1">
              <a:defRPr/>
            </a:pPr>
            <a:r>
              <a:rPr lang="en-US" dirty="0"/>
              <a:t>Connect BLPAPI to retrieve history data and intraday data for a list of stocks</a:t>
            </a:r>
          </a:p>
          <a:p>
            <a:pPr lvl="1">
              <a:defRPr/>
            </a:pPr>
            <a:r>
              <a:rPr lang="en-US" dirty="0"/>
              <a:t>Connect to the relational database, MarketDataDB.mdb via ADO/OLE-DB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Parse the data from BLPAPI and populate the data tables in the database</a:t>
            </a:r>
          </a:p>
        </p:txBody>
      </p:sp>
      <p:sp>
        <p:nvSpPr>
          <p:cNvPr id="36868" name="Date Placeholder 3">
            <a:extLst>
              <a:ext uri="{FF2B5EF4-FFF2-40B4-BE49-F238E27FC236}">
                <a16:creationId xmlns:a16="http://schemas.microsoft.com/office/drawing/2014/main" id="{3FCE9D1E-F0DA-41A5-A5E4-4B50171DFFA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887F05-6DA6-42CC-A4A5-AA1596790DA4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F4400617-464F-4E4F-B3DB-DCBD4E79F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C813FB-6CF5-4268-BD28-FD3F8CB8370F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32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36870" name="Picture 5">
            <a:extLst>
              <a:ext uri="{FF2B5EF4-FFF2-40B4-BE49-F238E27FC236}">
                <a16:creationId xmlns:a16="http://schemas.microsoft.com/office/drawing/2014/main" id="{6D54C352-DC92-4198-B319-2068E7810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0275"/>
            <a:ext cx="9144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04319F67-B506-4A7E-A63E-07E0C339CF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8FAD30-8425-4ACA-9C66-A14E810F1898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1E780AE7-9994-4682-B0A6-5B83B2FA4D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4D223E-2DC5-47EF-AD79-E1761A29B699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33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2A57C00F-BBB8-489C-9830-BEAE686AF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09600"/>
            <a:ext cx="825817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FB138C8B-FAE2-4552-AE99-A1AADBB3F48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C23071-871A-49D0-AD5D-12DFE08B36CD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0D3447BB-75CC-4D86-97DD-288B5E7F4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D9879C-70FD-4941-840B-6CB9214E946E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34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38916" name="Picture 1">
            <a:extLst>
              <a:ext uri="{FF2B5EF4-FFF2-40B4-BE49-F238E27FC236}">
                <a16:creationId xmlns:a16="http://schemas.microsoft.com/office/drawing/2014/main" id="{4F803477-4654-4A2A-91EE-0024176F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279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69FBFFB9-0E34-40E2-8246-AE99D485294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D08036-6117-448A-95ED-738560304665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F0B352CD-7F66-4021-9841-567155736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355E34-C08E-4186-8C16-E69608C009E3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35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1BC9A036-F2E8-44DB-B9D7-BFDEFD79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66800"/>
            <a:ext cx="77628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6E74F92-469A-405E-A601-65B3A006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7924800" cy="411163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MarketData::Run() - Request Data for a list of stocks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9B316BF-2F37-4946-AD8E-60F73191F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096963"/>
            <a:ext cx="7924800" cy="49069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Service refDataService = session.getService("//blp/refdata");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 request =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		refDataService.createRequest("HistoricalDataRequest");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request.getElement("fields").appendValue("OPEN");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request.getElement("fields").appendValue("LAST_TRADE");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request.getElement("fields").appendValue("VOLUME");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request.getElement("fields").appendValue("HIGH");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request.getElement("fields").appendValue("LOW");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request.set("periodicityAdjustment", "ACTUAL");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request.set("periodicitySelection", "DAILY");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request.set("startDate", "20171010");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request.set("endDate", "20171111");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request.set("maxDataPoints", 2000);</a:t>
            </a:r>
          </a:p>
        </p:txBody>
      </p:sp>
      <p:sp>
        <p:nvSpPr>
          <p:cNvPr id="40964" name="Date Placeholder 3">
            <a:extLst>
              <a:ext uri="{FF2B5EF4-FFF2-40B4-BE49-F238E27FC236}">
                <a16:creationId xmlns:a16="http://schemas.microsoft.com/office/drawing/2014/main" id="{58E31BEE-10E9-4608-9C39-0C6C5E2D2A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7D0864-3C66-434E-A25A-71C4C80E8271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965" name="Slide Number Placeholder 4">
            <a:extLst>
              <a:ext uri="{FF2B5EF4-FFF2-40B4-BE49-F238E27FC236}">
                <a16:creationId xmlns:a16="http://schemas.microsoft.com/office/drawing/2014/main" id="{078368C0-449F-4DCC-8953-9FD0D8F4E7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E8DFEF-5E42-4C23-94D6-0B077F5C76AC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36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DBA17099-450A-4F1C-8C9A-EF5B47D27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762000"/>
            <a:ext cx="7924800" cy="4572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vector&lt;string&gt; stockList;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stockList.push_back("IBM");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stockList.push_back("MSFT");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string sSuffix = " US Equity";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vector&lt;string&gt;::iterator vitr = stockList.begin();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for (; vitr != stockList.end(); vitr++)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	string sStock = *vitr + sSuffix;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	request.getElement("securities").appendValue(sStock.c_str());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std::cout &lt;&lt; "Sending Request: " &lt;&lt; request &lt;&lt; std::endl;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session.sendRequest(request);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>
              <a:ea typeface="ＭＳ Ｐゴシック" panose="020B0600070205080204" pitchFamily="34" charset="-128"/>
              <a:cs typeface="Helvetica Neue" pitchFamily="-65" charset="0"/>
            </a:endParaRPr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ED0E86C8-72A2-40D2-AF65-FA71A1653A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FB7A07-7D3D-4671-AFE3-23A94CCCD1B5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4BD4265A-86F0-42CC-B6CF-D10F48F3E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42780C-EB12-4B5E-8DEC-59F5ACF78866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37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1A5A482-3EDF-4BEF-8051-859DB72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274638"/>
            <a:ext cx="7924800" cy="4111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MarketData:Run() - Parse the data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29D8961-887D-4CD8-ACD4-250A22335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838" y="703263"/>
            <a:ext cx="8310562" cy="49069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Element securityData = msg.getElement(SECURITY_DATA);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sSymbol = securityData.getElement("security").getValueAsString();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std::size_t found = sSymbol.find("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if (found != std::string::npos)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	sSymbol = sSymbol.substr(0, found);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Element fieldData = securityData.getElement(FIELD_DATA);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for (int i = 0; i &lt; int(fieldData.numValues());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{    string sDate = fieldData.getValueAsElement(i).getElement("date").getValueAsString();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double fClose = fieldData.getValueAsElement(i).getElement("LAST_TRADE").getValueAsFloat64();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double fOpen = fieldData.getValueAsElement(i).getElement("OPEN").getValueAsFloat64();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double fHigh = fieldData.getValueAsElement(i).getElement("HIGH").getValueAsFloat64();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double fLow = fieldData.getValueAsElement(i).getElement("LOW").getValueAsFloat64();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long lVolume = (long)fieldData.getValueAsElement(i).getElement("VOLUME").getValueAsInt64();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TradeData aTrade(sDate, fClose, fOpen, fHigh, fLow, lVolume);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trades.push_back(aTrade);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if (sSymbol.length() &gt;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>
                <a:ea typeface="ＭＳ Ｐゴシック" panose="020B0600070205080204" pitchFamily="34" charset="-128"/>
                <a:cs typeface="Helvetica Neue" pitchFamily="-65" charset="0"/>
              </a:rPr>
              <a:t>	stockMap.push_back(Stock(sSymbol, trades));</a:t>
            </a:r>
          </a:p>
        </p:txBody>
      </p:sp>
      <p:sp>
        <p:nvSpPr>
          <p:cNvPr id="43012" name="Date Placeholder 3">
            <a:extLst>
              <a:ext uri="{FF2B5EF4-FFF2-40B4-BE49-F238E27FC236}">
                <a16:creationId xmlns:a16="http://schemas.microsoft.com/office/drawing/2014/main" id="{C144E113-C5D1-4184-B5A9-9BFC821358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1C94B5-1169-40D4-911B-E75E5D2F73CA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013" name="Slide Number Placeholder 4">
            <a:extLst>
              <a:ext uri="{FF2B5EF4-FFF2-40B4-BE49-F238E27FC236}">
                <a16:creationId xmlns:a16="http://schemas.microsoft.com/office/drawing/2014/main" id="{946C4B2A-CC24-423B-B4DA-27A30AD70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B1D914-1AED-4BC5-B297-545FBC67B5EE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38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30FA1A8-2F75-47ED-8531-6B0B8F58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MarketData:UpdateTradeDBTable() – Populate table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088744D5-CD68-43EC-AE2D-AC346001D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ADODB::_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ConnectionPtr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pConnect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("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ADODB.Connection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hResult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pConnect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-&gt;Open(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bstrConnect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, "admin", "", ADODB::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adConnectUnspecified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if (SUCCEEDED(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hResult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	char 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sQuery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[256];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	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memset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((void*)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sQuery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, '\0', 256);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	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sprintf_s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(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sQuery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, "DELETE * FROM 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DailyData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;");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	ADODB::_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RecordsetPtr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pRecSet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("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ADODB.Recordset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	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hResult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pRecSet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-&gt;Open(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sQuery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, _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variant_t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((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IDispatch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 *)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pConnect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, true), 						ADODB::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adOpenUnspecified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						ADODB::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adLockUnspecified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, ADODB::</a:t>
            </a:r>
            <a:r>
              <a:rPr lang="en-US" altLang="en-US" sz="1800" dirty="0" err="1">
                <a:ea typeface="ＭＳ Ｐゴシック" panose="020B0600070205080204" pitchFamily="34" charset="-128"/>
                <a:cs typeface="Helvetica Neue" pitchFamily="-65" charset="0"/>
              </a:rPr>
              <a:t>adCmdText</a:t>
            </a:r>
            <a:r>
              <a:rPr lang="en-US" altLang="en-US" sz="1800" dirty="0">
                <a:ea typeface="ＭＳ Ｐゴシック" panose="020B0600070205080204" pitchFamily="34" charset="-128"/>
                <a:cs typeface="Helvetica Neue" pitchFamily="-65" charset="0"/>
              </a:rPr>
              <a:t>);</a:t>
            </a:r>
          </a:p>
        </p:txBody>
      </p:sp>
      <p:sp>
        <p:nvSpPr>
          <p:cNvPr id="45060" name="Date Placeholder 3">
            <a:extLst>
              <a:ext uri="{FF2B5EF4-FFF2-40B4-BE49-F238E27FC236}">
                <a16:creationId xmlns:a16="http://schemas.microsoft.com/office/drawing/2014/main" id="{E46338FA-1572-446F-8C5A-A8BA7D21126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A95826-0C92-4647-A8B1-FA75A46BCB02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061" name="Slide Number Placeholder 4">
            <a:extLst>
              <a:ext uri="{FF2B5EF4-FFF2-40B4-BE49-F238E27FC236}">
                <a16:creationId xmlns:a16="http://schemas.microsoft.com/office/drawing/2014/main" id="{E486FAB1-C81F-4153-B918-734BA7ED7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1B8F88-AC35-499C-9069-38215352E5E1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39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7265353-CC99-45D8-AC9E-D8029315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Create Fields in a table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FCB2C96-A317-409A-B9A7-0764F32A45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219200"/>
            <a:ext cx="7924800" cy="46640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Select Table Design from Create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Enter field name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Must be unique, but only within the same table 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Select field type from a menu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Use date/time for times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Use text for phone numbers 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Designate primary key (right mouse button) 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Save the table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That’s when you get to assign a table name </a:t>
            </a:r>
          </a:p>
          <a:p>
            <a:endParaRPr lang="en-US" altLang="en-US">
              <a:ea typeface="ＭＳ Ｐゴシック" panose="020B0600070205080204" pitchFamily="34" charset="-128"/>
              <a:cs typeface="Helvetica Neue" pitchFamily="-65" charset="0"/>
            </a:endParaRPr>
          </a:p>
        </p:txBody>
      </p:sp>
      <p:sp>
        <p:nvSpPr>
          <p:cNvPr id="11268" name="Date Placeholder 3">
            <a:extLst>
              <a:ext uri="{FF2B5EF4-FFF2-40B4-BE49-F238E27FC236}">
                <a16:creationId xmlns:a16="http://schemas.microsoft.com/office/drawing/2014/main" id="{522E1F2F-3711-4586-B0E9-D4202B3F67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B52EEB-C05B-4AD9-8484-820D15266FD6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6F6CF068-4626-40C3-AF50-706FB309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3CD392-30CA-475E-A8FD-AE5C19BCA4F9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4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0676911D-B1B3-4503-9E45-106CD733A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671194"/>
            <a:ext cx="8229600" cy="54403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memset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((void*)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sQuery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 '\0', 256);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for (vector&lt;Stock&gt;::iterator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mIt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stockMap.begin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mIt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!=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stockMap.end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mIt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string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sSymbol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mIt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-&gt;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getSymbol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vector&lt;TradeData&gt; trades = mIt-&gt;getTrades();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for (vector&lt;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TradeData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&gt;::iterator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trades.begin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!=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trades.end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{	string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sDate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-&gt;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getDate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	double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dOpen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-&gt;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getOpen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	double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dClose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-&gt;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getClose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	double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dHigh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-&gt;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getHigh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	double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dLow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-&gt;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getLow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	long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lVolume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vIt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-&gt;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getVolume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();</a:t>
            </a:r>
          </a:p>
          <a:p>
            <a:pPr marL="0" indent="0"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	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sprintf_s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sQuery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 "INSERT INTO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DailyData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VALUES('%s','%s',%.2f,%.2f,%.2f,%.2f,%ld);", 			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sDate.c_str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(),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sSymbol.c_str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(),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dOpen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dClose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dHigh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dLow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lVolume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);				ADODB::_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RecordsetPtr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pRecSet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("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ADODB.Recordset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	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hResult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= 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pRecSet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-&gt;Open(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sQuery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 _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variant_t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((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IDispatch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 *)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pConnect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 true), 								ADODB::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adOpenUnspecified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							ADODB::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adLockUnspecified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, ADODB::</a:t>
            </a:r>
            <a:r>
              <a:rPr lang="en-US" altLang="en-US" sz="1600" dirty="0" err="1">
                <a:ea typeface="ＭＳ Ｐゴシック" panose="020B0600070205080204" pitchFamily="34" charset="-128"/>
                <a:cs typeface="Helvetica Neue" pitchFamily="-65" charset="0"/>
              </a:rPr>
              <a:t>adCmdText</a:t>
            </a: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);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ea typeface="ＭＳ Ｐゴシック" panose="020B0600070205080204" pitchFamily="34" charset="-128"/>
                <a:cs typeface="Helvetica Neue" pitchFamily="-65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>
              <a:ea typeface="ＭＳ Ｐゴシック" panose="020B0600070205080204" pitchFamily="34" charset="-128"/>
              <a:cs typeface="Helvetica Neue" pitchFamily="-65" charset="0"/>
            </a:endParaRPr>
          </a:p>
        </p:txBody>
      </p:sp>
      <p:sp>
        <p:nvSpPr>
          <p:cNvPr id="46083" name="Date Placeholder 3">
            <a:extLst>
              <a:ext uri="{FF2B5EF4-FFF2-40B4-BE49-F238E27FC236}">
                <a16:creationId xmlns:a16="http://schemas.microsoft.com/office/drawing/2014/main" id="{FCD0463E-73FE-441D-B430-F02564279D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87916F-BD04-4955-8D6A-184D9B580908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1296EFDC-AD01-479B-B8E4-F864F5D9F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DA78CC-753A-4E27-BDFD-3EE4EDDB373C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40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4975A81-10D5-4C5E-9049-6E3F77A3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  <a:cs typeface="Helvetica Neue" pitchFamily="-65" charset="0"/>
              </a:rPr>
              <a:t>DailyData</a:t>
            </a:r>
            <a:r>
              <a:rPr lang="en-US" altLang="en-US" dirty="0">
                <a:ea typeface="ＭＳ Ｐゴシック" panose="020B0600070205080204" pitchFamily="34" charset="-128"/>
                <a:cs typeface="Helvetica Neue" pitchFamily="-65" charset="0"/>
              </a:rPr>
              <a:t> table populated via BLPAPI</a:t>
            </a: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73B6D483-F682-4410-9192-9B05DF64C9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5EA1E6-C020-43CE-AF79-749B9580A82B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1DD86F5A-FFF3-4B20-A708-9E49FEC30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9A6041-E77D-461A-A20A-E6217A127EDB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41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30725" name="Picture 7">
            <a:extLst>
              <a:ext uri="{FF2B5EF4-FFF2-40B4-BE49-F238E27FC236}">
                <a16:creationId xmlns:a16="http://schemas.microsoft.com/office/drawing/2014/main" id="{EFBAF008-F0BD-4C04-99F3-8C83516B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65250"/>
            <a:ext cx="73787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EF7030F5-F400-4D3C-8FB0-0CD641EFDC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99A1AC-CA13-421C-A02D-E95F8830A37C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5A98B73E-D4E3-4116-BD48-74ACF50B2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318830-EA79-46BF-8A48-0B2099161DF0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5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12292" name="Picture 6">
            <a:extLst>
              <a:ext uri="{FF2B5EF4-FFF2-40B4-BE49-F238E27FC236}">
                <a16:creationId xmlns:a16="http://schemas.microsoft.com/office/drawing/2014/main" id="{65D4058A-A8C9-43C7-A511-4A1BEE8C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63525"/>
            <a:ext cx="802957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3655A4C-A902-4999-9EA3-601A70FB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Enter Data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C58AC4E-BF3C-43B9-AB7C-E6AB2398C82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Open the table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Double-click on the icon 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Enter new data in the bottom row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A new (blank) bottom row will appear 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Close the table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No need to “save” – data is stored automatically </a:t>
            </a:r>
          </a:p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Import data from an Excel sheet</a:t>
            </a:r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69866288-DB9D-42EB-83E6-C73E8A6D78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F98F35-BD0E-4FCA-9DF0-28008F207EAE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BC2686C4-8CE5-4E52-96EB-51E58CD2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FE66C5-3DA6-4638-9D27-70B8B4E4E5CD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6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448FE44-A8CB-4DC8-AEA6-B4C4815C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Helvetica Neue" pitchFamily="-65" charset="0"/>
              </a:rPr>
              <a:t>Input Data from Excel Sheets 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BDCBD64-34B6-4650-A302-53485BA8AC5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219200"/>
            <a:ext cx="79248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ea typeface="ＭＳ Ｐゴシック" panose="020B0600070205080204" pitchFamily="34" charset="-128"/>
                <a:cs typeface="Helvetica Neue" pitchFamily="-65" charset="0"/>
              </a:rPr>
              <a:t>Close your table first and select Excel as External Data for Market table.</a:t>
            </a:r>
          </a:p>
        </p:txBody>
      </p:sp>
      <p:sp>
        <p:nvSpPr>
          <p:cNvPr id="14340" name="Date Placeholder 3">
            <a:extLst>
              <a:ext uri="{FF2B5EF4-FFF2-40B4-BE49-F238E27FC236}">
                <a16:creationId xmlns:a16="http://schemas.microsoft.com/office/drawing/2014/main" id="{DB8E9024-BC53-4F62-B73A-8DDA6A256D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48551E-25A3-4A7D-8273-19CF5325AD93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1DAC537D-0E99-4281-B1F0-7D47B317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8DEA5A-E05E-419E-AC92-FC1D2F501E3B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7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14342" name="Picture 2">
            <a:extLst>
              <a:ext uri="{FF2B5EF4-FFF2-40B4-BE49-F238E27FC236}">
                <a16:creationId xmlns:a16="http://schemas.microsoft.com/office/drawing/2014/main" id="{13DFB174-D4FC-4094-AE18-6D9C2245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52600"/>
            <a:ext cx="80295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D8400D62-E810-4F7C-B715-A90D870796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13C9FB-8999-4543-87EE-5C931478F2BE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2B00D888-2A0D-4282-AD29-0B87EB0BC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289131-201B-48BE-8E37-A7C5E5EB4DD0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8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88E3BCE8-DD59-421F-8E9B-23DA546D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33413"/>
            <a:ext cx="888682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EF3ACDB4-C08C-4666-BED0-5FE16D8C1D2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2941E3-CBFF-4995-B03E-F54A0668827D}" type="datetime1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4/18/2019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0ACD7A35-3222-484F-9743-AB8F0EA18E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C5129D-0D94-407B-8B3F-4D353EDA190F}" type="slidenum">
              <a:rPr lang="en-US" altLang="en-US" smtClean="0">
                <a:solidFill>
                  <a:srgbClr val="898989"/>
                </a:solidFill>
                <a:latin typeface="Helvetica" panose="020B0604020202020204" pitchFamily="34" charset="0"/>
              </a:rPr>
              <a:pPr/>
              <a:t>9</a:t>
            </a:fld>
            <a:endParaRPr lang="en-US" altLang="en-US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799CC-0A48-4A1C-8139-4A975900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434884"/>
            <a:ext cx="8696325" cy="638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31782</TotalTime>
  <Words>900</Words>
  <Application>Microsoft Office PowerPoint</Application>
  <PresentationFormat>On-screen Show (4:3)</PresentationFormat>
  <Paragraphs>229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Helvetica Neue</vt:lpstr>
      <vt:lpstr>ＭＳ Ｐゴシック</vt:lpstr>
      <vt:lpstr>Arial</vt:lpstr>
      <vt:lpstr>Calibri</vt:lpstr>
      <vt:lpstr>Helvetica</vt:lpstr>
      <vt:lpstr>Office Theme</vt:lpstr>
      <vt:lpstr>BLPAPI-RDB</vt:lpstr>
      <vt:lpstr>RDB-BLPAPI</vt:lpstr>
      <vt:lpstr>Create Market Data RDB</vt:lpstr>
      <vt:lpstr>Create Fields in a table</vt:lpstr>
      <vt:lpstr>PowerPoint Presentation</vt:lpstr>
      <vt:lpstr>Enter Data </vt:lpstr>
      <vt:lpstr>Input Data from Excel Sheets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 Yes to import the data from Excel sheet</vt:lpstr>
      <vt:lpstr>PowerPoint Presentation</vt:lpstr>
      <vt:lpstr>PowerPoint Presentation</vt:lpstr>
      <vt:lpstr>Repeat the Same Steps for the Table Issuers</vt:lpstr>
      <vt:lpstr>Imported table from Excel Sheet Issuers</vt:lpstr>
      <vt:lpstr>Add Restriction to Table Fields</vt:lpstr>
      <vt:lpstr>Continue with Stock Table</vt:lpstr>
      <vt:lpstr>PowerPoint Presentation</vt:lpstr>
      <vt:lpstr>Create DailyData Table</vt:lpstr>
      <vt:lpstr>Create IntradyDayData table</vt:lpstr>
      <vt:lpstr>Entity-Relationship Diagram</vt:lpstr>
      <vt:lpstr>Create Relationship between Tables</vt:lpstr>
      <vt:lpstr>PowerPoint Presentation</vt:lpstr>
      <vt:lpstr>Completed E-R Diagram</vt:lpstr>
      <vt:lpstr>Access Microsoft Access Database in C++ Program </vt:lpstr>
      <vt:lpstr>Microsoft JET Engine</vt:lpstr>
      <vt:lpstr>Data Access Technologies</vt:lpstr>
      <vt:lpstr>Data Access Technologies</vt:lpstr>
      <vt:lpstr>Populate Data from BLPAPI</vt:lpstr>
      <vt:lpstr>PowerPoint Presentation</vt:lpstr>
      <vt:lpstr>PowerPoint Presentation</vt:lpstr>
      <vt:lpstr>PowerPoint Presentation</vt:lpstr>
      <vt:lpstr>MarketData::Run() - Request Data for a list of stocks</vt:lpstr>
      <vt:lpstr>PowerPoint Presentation</vt:lpstr>
      <vt:lpstr>MarketData:Run() - Parse the data</vt:lpstr>
      <vt:lpstr>MarketData:UpdateTradeDBTable() – Populate table</vt:lpstr>
      <vt:lpstr>PowerPoint Presentation</vt:lpstr>
      <vt:lpstr>DailyData table populated via BLPAPI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Michael McGetrick</dc:creator>
  <cp:keywords/>
  <dc:description/>
  <cp:lastModifiedBy>Song Tang</cp:lastModifiedBy>
  <cp:revision>157</cp:revision>
  <dcterms:created xsi:type="dcterms:W3CDTF">2009-12-14T23:09:28Z</dcterms:created>
  <dcterms:modified xsi:type="dcterms:W3CDTF">2019-04-19T03:54:49Z</dcterms:modified>
  <cp:category/>
</cp:coreProperties>
</file>