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98" r:id="rId4"/>
    <p:sldId id="307" r:id="rId5"/>
    <p:sldId id="257" r:id="rId6"/>
    <p:sldId id="299" r:id="rId7"/>
    <p:sldId id="303" r:id="rId8"/>
    <p:sldId id="300" r:id="rId9"/>
    <p:sldId id="304" r:id="rId10"/>
    <p:sldId id="309" r:id="rId11"/>
    <p:sldId id="310" r:id="rId12"/>
    <p:sldId id="305" r:id="rId13"/>
    <p:sldId id="292" r:id="rId14"/>
    <p:sldId id="29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ED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7/31/2019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0T04:56:36.540"/>
    </inkml:context>
    <inkml:brush xml:id="br0">
      <inkml:brushProperty name="width" value="0.05" units="cm"/>
      <inkml:brushProperty name="height" value="0.3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  <inkml:trace contextRef="#ctx0" brushRef="#br0" timeOffset="2133.827">1620 186,'0'0</inkml:trace>
  <inkml:trace contextRef="#ctx0" brushRef="#br0" timeOffset="3642.87">2430 74,'0'0</inkml:trace>
  <inkml:trace contextRef="#ctx0" brushRef="#br0" timeOffset="3826.203">2430 74,'0'0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0T04:57:22.91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0T04:57:33.23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0T04:58:15.56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0T04:58:18.15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</inkml:trace>
  <inkml:trace contextRef="#ctx0" brushRef="#br0" timeOffset="328.449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7/31/2019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7/31/2019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tmp"/><Relationship Id="rId12" Type="http://schemas.openxmlformats.org/officeDocument/2006/relationships/image" Target="../media/image3.tmp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dirty="0"/>
          </a:p>
          <a:p>
            <a:pPr lvl="0"/>
            <a:r>
              <a:rPr lang="en-US" b="1" dirty="0"/>
              <a:t>Project Member:</a:t>
            </a:r>
          </a:p>
          <a:p>
            <a:pPr lvl="0"/>
            <a:r>
              <a:rPr lang="en-US" dirty="0"/>
              <a:t>Suman Raj</a:t>
            </a:r>
          </a:p>
        </p:txBody>
      </p:sp>
      <p:sp>
        <p:nvSpPr>
          <p:cNvPr id="4" name="Google Shape;134;p13"/>
          <p:cNvSpPr txBox="1">
            <a:spLocks/>
          </p:cNvSpPr>
          <p:nvPr/>
        </p:nvSpPr>
        <p:spPr>
          <a:xfrm>
            <a:off x="1522412" y="1752600"/>
            <a:ext cx="9143999" cy="1578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4400" i="1" u="sng" dirty="0"/>
              <a:t>Investor Financial Dashboard</a:t>
            </a:r>
          </a:p>
          <a:p>
            <a:pPr>
              <a:spcBef>
                <a:spcPts val="0"/>
              </a:spcBef>
            </a:pPr>
            <a:endParaRPr lang="en-IN" sz="4400" i="1" u="sng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3" y="3200400"/>
            <a:ext cx="9144000" cy="1371600"/>
          </a:xfrm>
        </p:spPr>
        <p:txBody>
          <a:bodyPr/>
          <a:lstStyle/>
          <a:p>
            <a:pPr lvl="0"/>
            <a:r>
              <a:rPr lang="en-US" sz="2800" dirty="0"/>
              <a:t>Boot Camp Final Project</a:t>
            </a:r>
            <a:br>
              <a:rPr lang="en-US" sz="2800" dirty="0"/>
            </a:br>
            <a:r>
              <a:rPr lang="en-US" sz="2800" dirty="0"/>
              <a:t>University of Toronto SCS -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274638"/>
            <a:ext cx="9829800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Long Short Term Memory model visualization for one of the company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77F49B5-5A63-4BDC-A797-030702293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84" y="1828800"/>
            <a:ext cx="9535856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4C8-DA00-410C-84E8-418C34C7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</a:t>
            </a:r>
            <a:endParaRPr lang="en-CA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06C4B7A-6492-4C7D-900B-4D5C0EE82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07" y="1942807"/>
            <a:ext cx="8688012" cy="4191585"/>
          </a:xfrm>
        </p:spPr>
      </p:pic>
    </p:spTree>
    <p:extLst>
      <p:ext uri="{BB962C8B-B14F-4D97-AF65-F5344CB8AC3E}">
        <p14:creationId xmlns:p14="http://schemas.microsoft.com/office/powerpoint/2010/main" val="8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2FF6EE-00DB-4490-BED6-BF7EA6325F34}"/>
                  </a:ext>
                </a:extLst>
              </p14:cNvPr>
              <p14:cNvContentPartPr/>
              <p14:nvPr/>
            </p14:nvContentPartPr>
            <p14:xfrm>
              <a:off x="2504421" y="143102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2FF6EE-00DB-4490-BED6-BF7EA6325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5421" y="14220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F53A2D-1948-4A3E-90F4-FD179082AAEB}"/>
                  </a:ext>
                </a:extLst>
              </p14:cNvPr>
              <p14:cNvContentPartPr/>
              <p14:nvPr/>
            </p14:nvContentPartPr>
            <p14:xfrm>
              <a:off x="3126861" y="104654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F53A2D-1948-4A3E-90F4-FD179082AA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221" y="10379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EA5513-F7FD-4B37-A25E-991625BD5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61" y="1722120"/>
            <a:ext cx="6167951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281" y="664820"/>
            <a:ext cx="8759131" cy="706780"/>
          </a:xfrm>
        </p:spPr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5412" y="3429000"/>
            <a:ext cx="7391400" cy="2209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457200" lvl="0" indent="-317500">
              <a:buSzPts val="1400"/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lvl="0" indent="-317500">
              <a:buSzPts val="1400"/>
              <a:buFont typeface="Wingdings" panose="05000000000000000000" pitchFamily="2" charset="2"/>
              <a:buChar char="q"/>
            </a:pPr>
            <a:r>
              <a:rPr lang="en-US" sz="2000" dirty="0"/>
              <a:t>Machine learning modules incompatibility</a:t>
            </a:r>
          </a:p>
          <a:p>
            <a:pPr marL="457200" lvl="0" indent="-317500">
              <a:buSzPts val="1400"/>
              <a:buFont typeface="Wingdings" panose="05000000000000000000" pitchFamily="2" charset="2"/>
              <a:buChar char="q"/>
            </a:pPr>
            <a:r>
              <a:rPr lang="en-US" sz="2000" dirty="0"/>
              <a:t>Machine learning model accuracy</a:t>
            </a:r>
          </a:p>
          <a:p>
            <a:pPr marL="457200" lvl="0" indent="-317500">
              <a:buSzPts val="1400"/>
              <a:buFont typeface="Wingdings" panose="05000000000000000000" pitchFamily="2" charset="2"/>
              <a:buChar char="q"/>
            </a:pPr>
            <a:r>
              <a:rPr lang="en-US" sz="2000" dirty="0"/>
              <a:t>Machine learning data splitting for test, train and prediction</a:t>
            </a:r>
          </a:p>
          <a:p>
            <a:pPr marL="457200" lvl="0" indent="-317500">
              <a:buSzPts val="1400"/>
              <a:buFont typeface="Wingdings" panose="05000000000000000000" pitchFamily="2" charset="2"/>
              <a:buChar char="q"/>
            </a:pPr>
            <a:r>
              <a:rPr lang="en-US" sz="2000" dirty="0"/>
              <a:t>Power BI customization</a:t>
            </a:r>
          </a:p>
          <a:p>
            <a:pPr marL="457200" lvl="0" indent="-317500">
              <a:buSzPts val="1400"/>
              <a:buFont typeface="Wingdings" panose="05000000000000000000" pitchFamily="2" charset="2"/>
              <a:buChar char="q"/>
            </a:pPr>
            <a:r>
              <a:rPr lang="en-US" sz="2000" dirty="0"/>
              <a:t>Power BI table relationship management</a:t>
            </a:r>
          </a:p>
          <a:p>
            <a:pPr marL="457200" lvl="0" indent="-317500">
              <a:buSzPts val="1400"/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70412" y="1979748"/>
            <a:ext cx="3505200" cy="706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Challenges faced:</a:t>
            </a:r>
          </a:p>
        </p:txBody>
      </p:sp>
    </p:spTree>
    <p:extLst>
      <p:ext uri="{BB962C8B-B14F-4D97-AF65-F5344CB8AC3E}">
        <p14:creationId xmlns:p14="http://schemas.microsoft.com/office/powerpoint/2010/main" val="18209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14BE17-D02F-4945-86AA-BF346D15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Thanks..</a:t>
            </a:r>
          </a:p>
        </p:txBody>
      </p:sp>
    </p:spTree>
    <p:extLst>
      <p:ext uri="{BB962C8B-B14F-4D97-AF65-F5344CB8AC3E}">
        <p14:creationId xmlns:p14="http://schemas.microsoft.com/office/powerpoint/2010/main" val="36496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0136" y="188410"/>
            <a:ext cx="9012175" cy="1134465"/>
          </a:xfrm>
        </p:spPr>
        <p:txBody>
          <a:bodyPr>
            <a:normAutofit/>
          </a:bodyPr>
          <a:lstStyle/>
          <a:p>
            <a:r>
              <a:rPr lang="en-US" dirty="0"/>
              <a:t>Dashboard Serves below things: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0012" y="1905000"/>
            <a:ext cx="3509063" cy="7620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Features</a:t>
            </a:r>
            <a:endParaRPr lang="en-IN" b="1" dirty="0"/>
          </a:p>
        </p:txBody>
      </p:sp>
      <p:sp>
        <p:nvSpPr>
          <p:cNvPr id="31" name="Rectangle 30"/>
          <p:cNvSpPr/>
          <p:nvPr/>
        </p:nvSpPr>
        <p:spPr>
          <a:xfrm>
            <a:off x="5359472" y="1905000"/>
            <a:ext cx="5916540" cy="7620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32582" y="2944325"/>
            <a:ext cx="457200" cy="457200"/>
          </a:xfrm>
          <a:prstGeom prst="ellipse">
            <a:avLst/>
          </a:prstGeom>
          <a:solidFill>
            <a:srgbClr val="CED79A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1</a:t>
            </a:r>
            <a:endParaRPr lang="en-IN" sz="2400" b="1" dirty="0">
              <a:solidFill>
                <a:schemeClr val="bg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28719" y="4405862"/>
            <a:ext cx="457200" cy="457200"/>
          </a:xfrm>
          <a:prstGeom prst="ellipse">
            <a:avLst/>
          </a:prstGeom>
          <a:solidFill>
            <a:srgbClr val="CED79A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2</a:t>
            </a:r>
            <a:endParaRPr lang="en-IN" sz="2400" b="1" dirty="0">
              <a:solidFill>
                <a:schemeClr val="bg2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8719" y="5867400"/>
            <a:ext cx="457200" cy="457200"/>
          </a:xfrm>
          <a:prstGeom prst="ellipse">
            <a:avLst/>
          </a:prstGeom>
          <a:solidFill>
            <a:srgbClr val="CED79A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3</a:t>
            </a:r>
            <a:endParaRPr lang="en-IN" sz="2400" b="1" dirty="0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66149" y="2944325"/>
            <a:ext cx="3509063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Interactive Dashboard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55609" y="2944325"/>
            <a:ext cx="591654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Allows investors to interactively analyze various stock points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42952" y="4288450"/>
            <a:ext cx="3509063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Stock Prediction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03209" y="4288450"/>
            <a:ext cx="606894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Allows Investors to forecast the stock share prices.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66149" y="5715000"/>
            <a:ext cx="3509063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Latest business news from tweeter and map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55609" y="5715000"/>
            <a:ext cx="591654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Allows user to know about the company in more detail.</a:t>
            </a:r>
          </a:p>
        </p:txBody>
      </p:sp>
    </p:spTree>
    <p:extLst>
      <p:ext uri="{BB962C8B-B14F-4D97-AF65-F5344CB8AC3E}">
        <p14:creationId xmlns:p14="http://schemas.microsoft.com/office/powerpoint/2010/main" val="716581455"/>
      </p:ext>
    </p:extLst>
  </p:cSld>
  <p:clrMapOvr>
    <a:masterClrMapping/>
  </p:clrMapOvr>
  <p:transition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Teardrop 2"/>
          <p:cNvSpPr/>
          <p:nvPr/>
        </p:nvSpPr>
        <p:spPr>
          <a:xfrm>
            <a:off x="3579813" y="4339306"/>
            <a:ext cx="2103119" cy="2133600"/>
          </a:xfrm>
          <a:prstGeom prst="teardrop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ardrop 3"/>
          <p:cNvSpPr/>
          <p:nvPr/>
        </p:nvSpPr>
        <p:spPr>
          <a:xfrm rot="16200000">
            <a:off x="5942013" y="4358640"/>
            <a:ext cx="2103119" cy="2133600"/>
          </a:xfrm>
          <a:prstGeom prst="teardrop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ardrop 6"/>
          <p:cNvSpPr/>
          <p:nvPr/>
        </p:nvSpPr>
        <p:spPr>
          <a:xfrm rot="5400000">
            <a:off x="3564572" y="2025784"/>
            <a:ext cx="2103119" cy="2133600"/>
          </a:xfrm>
          <a:prstGeom prst="teardrop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ardrop 7"/>
          <p:cNvSpPr/>
          <p:nvPr/>
        </p:nvSpPr>
        <p:spPr>
          <a:xfrm rot="10800000">
            <a:off x="5926772" y="2026240"/>
            <a:ext cx="2103119" cy="2133600"/>
          </a:xfrm>
          <a:prstGeom prst="teardrop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9" name="Teardrop 8"/>
          <p:cNvSpPr/>
          <p:nvPr/>
        </p:nvSpPr>
        <p:spPr>
          <a:xfrm>
            <a:off x="3579814" y="4339307"/>
            <a:ext cx="2103119" cy="2133600"/>
          </a:xfrm>
          <a:prstGeom prst="teardrop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10" name="Teardrop 9"/>
          <p:cNvSpPr/>
          <p:nvPr/>
        </p:nvSpPr>
        <p:spPr>
          <a:xfrm rot="16200000">
            <a:off x="5942014" y="4358641"/>
            <a:ext cx="2103119" cy="2133600"/>
          </a:xfrm>
          <a:prstGeom prst="teardrop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5400000">
            <a:off x="3564573" y="2025787"/>
            <a:ext cx="2103119" cy="2133600"/>
          </a:xfrm>
          <a:prstGeom prst="teardrop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4413" y="3092584"/>
            <a:ext cx="160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bg2"/>
                </a:solidFill>
              </a:rPr>
              <a:t>SciKit</a:t>
            </a:r>
            <a:r>
              <a:rPr lang="en-US" sz="2000" b="1" dirty="0">
                <a:solidFill>
                  <a:schemeClr val="bg2"/>
                </a:solidFill>
              </a:rPr>
              <a:t> Learn(ML model)</a:t>
            </a:r>
            <a:endParaRPr lang="en-IN" sz="2000" b="1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7347" y="3092584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2"/>
                </a:solidFill>
              </a:rPr>
              <a:t>Power BI</a:t>
            </a:r>
            <a:endParaRPr lang="en-IN" sz="2000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3638" y="4905464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2"/>
                </a:solidFill>
              </a:rPr>
              <a:t>MySQL</a:t>
            </a:r>
            <a:endParaRPr lang="en-IN" sz="2000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7346" y="4905464"/>
            <a:ext cx="14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2"/>
                </a:solidFill>
              </a:rPr>
              <a:t>Python 3</a:t>
            </a:r>
            <a:endParaRPr lang="en-IN" sz="2000" b="1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9435" y="2819400"/>
            <a:ext cx="2819400" cy="1158322"/>
          </a:xfrm>
          <a:prstGeom prst="rect">
            <a:avLst/>
          </a:prstGeom>
          <a:solidFill>
            <a:srgbClr val="FFFFCC">
              <a:alpha val="97647"/>
            </a:srgb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Simple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Interactive visualization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1647" y="4649468"/>
            <a:ext cx="2819400" cy="1158322"/>
          </a:xfrm>
          <a:prstGeom prst="rect">
            <a:avLst/>
          </a:prstGeom>
          <a:solidFill>
            <a:srgbClr val="FFFFCC">
              <a:alpha val="97647"/>
            </a:srgb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Programming Language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09012" y="4649468"/>
            <a:ext cx="2819400" cy="1158322"/>
          </a:xfrm>
          <a:prstGeom prst="rect">
            <a:avLst/>
          </a:prstGeom>
          <a:solidFill>
            <a:srgbClr val="FFFFCC">
              <a:alpha val="97647"/>
            </a:srgb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4681" y="2819400"/>
            <a:ext cx="2819400" cy="1158322"/>
          </a:xfrm>
          <a:prstGeom prst="rect">
            <a:avLst/>
          </a:prstGeom>
          <a:solidFill>
            <a:srgbClr val="FFFFCC">
              <a:alpha val="97647"/>
            </a:srgb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Facebook Prophet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9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User must be able to do below things with the 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177B3-815A-415D-A30E-54F5F02176D4}"/>
              </a:ext>
            </a:extLst>
          </p:cNvPr>
          <p:cNvSpPr/>
          <p:nvPr/>
        </p:nvSpPr>
        <p:spPr>
          <a:xfrm>
            <a:off x="1522414" y="1997839"/>
            <a:ext cx="88391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buSzPts val="1400"/>
              <a:buChar char="●"/>
            </a:pPr>
            <a:endParaRPr lang="en-US" dirty="0"/>
          </a:p>
          <a:p>
            <a:pPr marL="457200" lvl="0" indent="-317500">
              <a:buSzPts val="1400"/>
              <a:buChar char="●"/>
            </a:pPr>
            <a:endParaRPr lang="en-US" dirty="0"/>
          </a:p>
          <a:p>
            <a:pPr marL="457200" lvl="0" indent="-317500">
              <a:buSzPts val="1400"/>
              <a:buChar char="●"/>
            </a:pPr>
            <a:r>
              <a:rPr lang="en-US" sz="2400" dirty="0"/>
              <a:t>Depict price charts of the various companies</a:t>
            </a:r>
          </a:p>
          <a:p>
            <a:pPr marL="457200" lvl="0" indent="-317500">
              <a:buSzPts val="1400"/>
              <a:buChar char="●"/>
            </a:pPr>
            <a:r>
              <a:rPr lang="en-US" sz="2400" dirty="0"/>
              <a:t>Provide price prediction chart of Facebook Prophet ML Model</a:t>
            </a:r>
          </a:p>
          <a:p>
            <a:pPr marL="457200" lvl="0" indent="-317500">
              <a:buSzPts val="1400"/>
              <a:buChar char="●"/>
            </a:pPr>
            <a:r>
              <a:rPr lang="en-US" sz="2400" dirty="0"/>
              <a:t>Provide price prediction chart of Long Short  Term Memory ML Model</a:t>
            </a:r>
          </a:p>
          <a:p>
            <a:pPr marL="457200" lvl="0" indent="-317500">
              <a:buSzPts val="1400"/>
              <a:buChar char="●"/>
            </a:pPr>
            <a:r>
              <a:rPr lang="en-US" sz="2400" dirty="0"/>
              <a:t>All data to exist on MySQL DB</a:t>
            </a:r>
          </a:p>
          <a:p>
            <a:pPr marL="457200" lvl="0" indent="-317500">
              <a:buSzPts val="1400"/>
              <a:buChar char="●"/>
            </a:pPr>
            <a:r>
              <a:rPr lang="en-US" sz="2400" dirty="0"/>
              <a:t>Power BI slicer automation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761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</a:t>
            </a:r>
            <a:r>
              <a:rPr lang="en-CA" dirty="0"/>
              <a:t>continued…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AD3B2D-B06D-4BDA-A7EF-D1297548E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" y="1905000"/>
            <a:ext cx="986313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CA" dirty="0"/>
              <a:t>continued…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165B294-F5E3-4C10-8A95-69D640C21AE9}"/>
                  </a:ext>
                </a:extLst>
              </p14:cNvPr>
              <p14:cNvContentPartPr/>
              <p14:nvPr/>
            </p14:nvContentPartPr>
            <p14:xfrm>
              <a:off x="2186181" y="4160546"/>
              <a:ext cx="875160" cy="66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165B294-F5E3-4C10-8A95-69D640C21A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7537" y="4106906"/>
                <a:ext cx="892807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774AC02-C900-458B-B07B-5F00BBEB0917}"/>
                  </a:ext>
                </a:extLst>
              </p14:cNvPr>
              <p14:cNvContentPartPr/>
              <p14:nvPr/>
            </p14:nvContentPartPr>
            <p14:xfrm>
              <a:off x="8958141" y="420086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774AC02-C900-458B-B07B-5F00BBEB09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49141" y="41918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CEF27E1-6B2B-40C6-8F24-0A0C220E2C40}"/>
                  </a:ext>
                </a:extLst>
              </p14:cNvPr>
              <p14:cNvContentPartPr/>
              <p14:nvPr/>
            </p14:nvContentPartPr>
            <p14:xfrm>
              <a:off x="9368901" y="437294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CEF27E1-6B2B-40C6-8F24-0A0C220E2C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59901" y="43643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AD8EB6-58AE-4C22-B105-62A1E16599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49" y="3281342"/>
            <a:ext cx="371527" cy="29531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1760E3-8FC4-46AA-B18C-4A00A7C3FE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0" y="1600200"/>
            <a:ext cx="1096480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0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Fb prophet visualization for one of the company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0FBFBB5-A5D3-41DF-81B9-0DA59A32D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676400"/>
            <a:ext cx="10896600" cy="4906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87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insights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3D17CA-4CAF-4B2A-8C6E-87CA7EA88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752600"/>
            <a:ext cx="9906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760834-AFA1-46C1-AF6D-D0F4710F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89" y="1828801"/>
            <a:ext cx="9821646" cy="2133599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C341E1-49BA-4606-B2BC-C45D3170F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89" y="3962400"/>
            <a:ext cx="982164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205</Words>
  <Application>Microsoft Office PowerPoint</Application>
  <PresentationFormat>Custom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Corbel</vt:lpstr>
      <vt:lpstr>Wingdings</vt:lpstr>
      <vt:lpstr>Chalkboard 16x9</vt:lpstr>
      <vt:lpstr>Boot Camp Final Project University of Toronto SCS - Data Analytics</vt:lpstr>
      <vt:lpstr>Dashboard Serves below things:</vt:lpstr>
      <vt:lpstr>Technology Used</vt:lpstr>
      <vt:lpstr>Use Case: User must be able to do below things with the dashboard</vt:lpstr>
      <vt:lpstr>Use Case: continued…</vt:lpstr>
      <vt:lpstr>Use Case continued…</vt:lpstr>
      <vt:lpstr>Fb prophet visualization for one of the company</vt:lpstr>
      <vt:lpstr>Let’s see the insights</vt:lpstr>
      <vt:lpstr>Table</vt:lpstr>
      <vt:lpstr>Long Short Term Memory model visualization for one of the company</vt:lpstr>
      <vt:lpstr>Table</vt:lpstr>
      <vt:lpstr>Architecture</vt:lpstr>
      <vt:lpstr>Challenges </vt:lpstr>
      <vt:lpstr>Thanks..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Camp Final Project University of Toronto SCS - Data Analytics</dc:title>
  <dc:creator>Suman Raj</dc:creator>
  <cp:lastModifiedBy>Suman Raj</cp:lastModifiedBy>
  <cp:revision>11</cp:revision>
  <dcterms:created xsi:type="dcterms:W3CDTF">2019-07-30T17:20:19Z</dcterms:created>
  <dcterms:modified xsi:type="dcterms:W3CDTF">2019-07-31T21:26:29Z</dcterms:modified>
</cp:coreProperties>
</file>