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422"/>
    <a:srgbClr val="AE4B1E"/>
    <a:srgbClr val="E67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4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5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2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948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4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5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56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8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0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4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6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6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1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47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3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8C5A5CD9-64D5-4EA8-8702-0585C9BA9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E598C8-D9E4-46A5-9671-1770F39AB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IB API Trading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2E9E7-ADA7-4393-97EE-F6B1DAB97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/>
              <a:t>Michael Kralis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8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5994-6C56-4656-B302-5CD7462F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The Trade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00E8-9132-43C7-AA23-8F32BC11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6096000" cy="46834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5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8752-6D32-47D8-96C8-227ECF60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2"/>
            <a:ext cx="6090676" cy="1257300"/>
          </a:xfrm>
        </p:spPr>
        <p:txBody>
          <a:bodyPr/>
          <a:lstStyle/>
          <a:p>
            <a:r>
              <a:rPr lang="en-US" dirty="0"/>
              <a:t>Graphs and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050E-25FE-40FA-BD4F-1877497D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6096000" cy="488218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Stock Price graph shows a real time update of the </a:t>
            </a:r>
            <a:r>
              <a:rPr lang="en-US" sz="2400" dirty="0">
                <a:solidFill>
                  <a:srgbClr val="0070C0"/>
                </a:solidFill>
              </a:rPr>
              <a:t>stock price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long window moving average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00B050"/>
                </a:solidFill>
              </a:rPr>
              <a:t>short window moving average</a:t>
            </a:r>
            <a:endParaRPr lang="en-US" sz="2400" dirty="0"/>
          </a:p>
          <a:p>
            <a:r>
              <a:rPr lang="en-US" sz="2400" dirty="0"/>
              <a:t>The Price Stats show the </a:t>
            </a:r>
            <a:r>
              <a:rPr lang="en-US" sz="2400" dirty="0">
                <a:solidFill>
                  <a:srgbClr val="0070C0"/>
                </a:solidFill>
              </a:rPr>
              <a:t>current stock price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current long MA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B050"/>
                </a:solidFill>
              </a:rPr>
              <a:t>current short MA </a:t>
            </a:r>
            <a:r>
              <a:rPr lang="en-US" sz="2400" dirty="0"/>
              <a:t>as well as an annualized </a:t>
            </a:r>
            <a:r>
              <a:rPr lang="en-US" sz="2400" dirty="0">
                <a:solidFill>
                  <a:srgbClr val="C45422"/>
                </a:solidFill>
              </a:rPr>
              <a:t>volatility</a:t>
            </a:r>
            <a:r>
              <a:rPr lang="en-US" sz="2400" dirty="0"/>
              <a:t> measure</a:t>
            </a:r>
          </a:p>
          <a:p>
            <a:r>
              <a:rPr lang="en-US" sz="2400" dirty="0"/>
              <a:t>The Trade Distribution histogram gives the user  insight on how the strategy is doing in real time</a:t>
            </a:r>
          </a:p>
          <a:p>
            <a:r>
              <a:rPr lang="en-US" sz="2400" dirty="0"/>
              <a:t>The Trade Stats gives the basic statistics of how the strategy is preforming for the day</a:t>
            </a:r>
          </a:p>
          <a:p>
            <a:endParaRPr lang="en-US" sz="24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86DC08-17F1-4B7F-AF6E-5B67D5B2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615398"/>
            <a:ext cx="58102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7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8B36-FE48-48DD-B16E-62FC5092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FE7E-E1FA-4E71-9198-CE12F4EA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>
            <a:normAutofit/>
          </a:bodyPr>
          <a:lstStyle/>
          <a:p>
            <a:r>
              <a:rPr lang="en-US" sz="3200" dirty="0"/>
              <a:t>See, I told you algorithmic trading isn’t so scary!</a:t>
            </a:r>
          </a:p>
          <a:p>
            <a:r>
              <a:rPr lang="en-US" sz="3200" dirty="0"/>
              <a:t>While this system is programmed to do a </a:t>
            </a:r>
            <a:r>
              <a:rPr lang="en-US" sz="3200" dirty="0">
                <a:solidFill>
                  <a:srgbClr val="E6711A"/>
                </a:solidFill>
              </a:rPr>
              <a:t>Moving Average Crossover</a:t>
            </a:r>
            <a:r>
              <a:rPr lang="en-US" sz="3200" dirty="0"/>
              <a:t> strategy, another system can be programmed to do many other strategies</a:t>
            </a:r>
          </a:p>
          <a:p>
            <a:r>
              <a:rPr lang="en-US" sz="3200" dirty="0"/>
              <a:t>Moving forward, this system will be updated and refined to include more strategies and features</a:t>
            </a:r>
          </a:p>
        </p:txBody>
      </p:sp>
    </p:spTree>
    <p:extLst>
      <p:ext uri="{BB962C8B-B14F-4D97-AF65-F5344CB8AC3E}">
        <p14:creationId xmlns:p14="http://schemas.microsoft.com/office/powerpoint/2010/main" val="5563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21D-80AC-4209-864E-522A82A1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/>
              <a:t>The Basics (</a:t>
            </a:r>
            <a:r>
              <a:rPr lang="en-US" dirty="0" err="1"/>
              <a:t>EWrapper</a:t>
            </a:r>
            <a:r>
              <a:rPr lang="en-US" dirty="0"/>
              <a:t> and </a:t>
            </a:r>
            <a:r>
              <a:rPr lang="en-US" dirty="0" err="1"/>
              <a:t>EClient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DFB1-DC66-458C-A55D-F160BB23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5145"/>
            <a:ext cx="6096000" cy="5112855"/>
          </a:xfrm>
        </p:spPr>
        <p:txBody>
          <a:bodyPr>
            <a:normAutofit/>
          </a:bodyPr>
          <a:lstStyle/>
          <a:p>
            <a:r>
              <a:rPr lang="en-US" sz="2800" dirty="0"/>
              <a:t>To create the </a:t>
            </a:r>
            <a:r>
              <a:rPr lang="en-US" sz="2800" dirty="0" err="1">
                <a:solidFill>
                  <a:srgbClr val="7030A0"/>
                </a:solidFill>
              </a:rPr>
              <a:t>TradingApp</a:t>
            </a:r>
            <a:r>
              <a:rPr lang="en-US" sz="2800" dirty="0"/>
              <a:t> class, inherit the two main classes of the IB API : </a:t>
            </a:r>
            <a:r>
              <a:rPr lang="en-US" sz="2800" dirty="0" err="1">
                <a:solidFill>
                  <a:srgbClr val="92D050"/>
                </a:solidFill>
              </a:rPr>
              <a:t>EWrapper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EClient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EClient</a:t>
            </a:r>
            <a:r>
              <a:rPr lang="en-US" sz="2800" dirty="0"/>
              <a:t> is used to send messages and requests to </a:t>
            </a:r>
            <a:r>
              <a:rPr lang="en-US" sz="2800" dirty="0">
                <a:solidFill>
                  <a:srgbClr val="FF0000"/>
                </a:solidFill>
              </a:rPr>
              <a:t>Interactive Brokers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Interactive Brokers </a:t>
            </a:r>
            <a:r>
              <a:rPr lang="en-US" sz="2800" dirty="0"/>
              <a:t>sends the data back to the methods inside the </a:t>
            </a:r>
            <a:r>
              <a:rPr lang="en-US" sz="2800" dirty="0" err="1">
                <a:solidFill>
                  <a:srgbClr val="92D050"/>
                </a:solidFill>
              </a:rPr>
              <a:t>EWrapper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684A1-881A-4BBD-8186-D46790316120}"/>
              </a:ext>
            </a:extLst>
          </p:cNvPr>
          <p:cNvSpPr/>
          <p:nvPr/>
        </p:nvSpPr>
        <p:spPr>
          <a:xfrm>
            <a:off x="9979963" y="3110508"/>
            <a:ext cx="2107096" cy="12573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2801F-C7CD-49BE-83BA-E05D5D8E3314}"/>
              </a:ext>
            </a:extLst>
          </p:cNvPr>
          <p:cNvSpPr/>
          <p:nvPr/>
        </p:nvSpPr>
        <p:spPr>
          <a:xfrm>
            <a:off x="6096000" y="3105150"/>
            <a:ext cx="2107096" cy="12573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F6323D-5092-47B5-8A13-7B708D8A618E}"/>
              </a:ext>
            </a:extLst>
          </p:cNvPr>
          <p:cNvCxnSpPr>
            <a:cxnSpLocks/>
          </p:cNvCxnSpPr>
          <p:nvPr/>
        </p:nvCxnSpPr>
        <p:spPr>
          <a:xfrm>
            <a:off x="8366489" y="3246242"/>
            <a:ext cx="1571270" cy="0"/>
          </a:xfrm>
          <a:prstGeom prst="straightConnector1">
            <a:avLst/>
          </a:prstGeom>
          <a:ln w="2540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64A001-DABA-4E9F-B058-781E578AF845}"/>
              </a:ext>
            </a:extLst>
          </p:cNvPr>
          <p:cNvCxnSpPr>
            <a:cxnSpLocks/>
          </p:cNvCxnSpPr>
          <p:nvPr/>
        </p:nvCxnSpPr>
        <p:spPr>
          <a:xfrm flipH="1">
            <a:off x="8253945" y="4235924"/>
            <a:ext cx="1571270" cy="0"/>
          </a:xfrm>
          <a:prstGeom prst="straightConnector1">
            <a:avLst/>
          </a:prstGeom>
          <a:ln w="254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A68D52-FD80-4183-98DD-01A105F90A1F}"/>
              </a:ext>
            </a:extLst>
          </p:cNvPr>
          <p:cNvSpPr txBox="1"/>
          <p:nvPr/>
        </p:nvSpPr>
        <p:spPr>
          <a:xfrm>
            <a:off x="10340981" y="3406198"/>
            <a:ext cx="140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Interactive Brokers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B0172-DE95-4258-BB41-968E42CBB453}"/>
              </a:ext>
            </a:extLst>
          </p:cNvPr>
          <p:cNvSpPr txBox="1"/>
          <p:nvPr/>
        </p:nvSpPr>
        <p:spPr>
          <a:xfrm>
            <a:off x="6400800" y="3544697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TradingApp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3D952-23EF-4274-BE39-D6DF2DE57084}"/>
              </a:ext>
            </a:extLst>
          </p:cNvPr>
          <p:cNvSpPr txBox="1"/>
          <p:nvPr/>
        </p:nvSpPr>
        <p:spPr>
          <a:xfrm>
            <a:off x="8634501" y="4077762"/>
            <a:ext cx="112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EWrapper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447AE-6A6A-4090-9FCA-937C04CF6F85}"/>
              </a:ext>
            </a:extLst>
          </p:cNvPr>
          <p:cNvSpPr txBox="1"/>
          <p:nvPr/>
        </p:nvSpPr>
        <p:spPr>
          <a:xfrm>
            <a:off x="8684086" y="3075644"/>
            <a:ext cx="8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8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7B7A-38D9-482C-A2F2-02CCBA10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Requesting Market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94F7-D5D1-47C3-BCD2-C7D06886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24" y="1866900"/>
            <a:ext cx="6096000" cy="4781550"/>
          </a:xfrm>
        </p:spPr>
        <p:txBody>
          <a:bodyPr>
            <a:normAutofit/>
          </a:bodyPr>
          <a:lstStyle/>
          <a:p>
            <a:r>
              <a:rPr lang="en-US" sz="2800" dirty="0"/>
              <a:t>The insides of the trading system is the ability to stream market data. </a:t>
            </a:r>
          </a:p>
          <a:p>
            <a:r>
              <a:rPr lang="en-US" sz="2800" dirty="0"/>
              <a:t>After connecting to TWS, a request is made for market data in </a:t>
            </a:r>
            <a:r>
              <a:rPr lang="en-US" sz="2800" dirty="0" err="1"/>
              <a:t>EClient.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reqMktData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/>
              <a:t>Then the data is returned under the function </a:t>
            </a:r>
            <a:r>
              <a:rPr lang="en-US" sz="2800" dirty="0" err="1"/>
              <a:t>EWrapper.</a:t>
            </a:r>
            <a:r>
              <a:rPr lang="en-US" sz="2800" dirty="0" err="1">
                <a:solidFill>
                  <a:srgbClr val="92D050"/>
                </a:solidFill>
              </a:rPr>
              <a:t>tickPrice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D0DA7-6506-426D-B9E0-6241A7AB7A3E}"/>
              </a:ext>
            </a:extLst>
          </p:cNvPr>
          <p:cNvSpPr/>
          <p:nvPr/>
        </p:nvSpPr>
        <p:spPr>
          <a:xfrm>
            <a:off x="9979963" y="3110508"/>
            <a:ext cx="2107096" cy="12573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2C0CD-8854-4774-AEFD-4CAAE8EBE353}"/>
              </a:ext>
            </a:extLst>
          </p:cNvPr>
          <p:cNvSpPr/>
          <p:nvPr/>
        </p:nvSpPr>
        <p:spPr>
          <a:xfrm>
            <a:off x="6096000" y="3105150"/>
            <a:ext cx="2107096" cy="12573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30684C-0612-4F4F-A63F-68FB432C1EF1}"/>
              </a:ext>
            </a:extLst>
          </p:cNvPr>
          <p:cNvCxnSpPr>
            <a:cxnSpLocks/>
          </p:cNvCxnSpPr>
          <p:nvPr/>
        </p:nvCxnSpPr>
        <p:spPr>
          <a:xfrm>
            <a:off x="8366489" y="3246242"/>
            <a:ext cx="1571270" cy="0"/>
          </a:xfrm>
          <a:prstGeom prst="straightConnector1">
            <a:avLst/>
          </a:prstGeom>
          <a:ln w="2540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5E1EF9-4EB2-4B12-BC0A-C37BD9CD166E}"/>
              </a:ext>
            </a:extLst>
          </p:cNvPr>
          <p:cNvCxnSpPr>
            <a:cxnSpLocks/>
          </p:cNvCxnSpPr>
          <p:nvPr/>
        </p:nvCxnSpPr>
        <p:spPr>
          <a:xfrm flipH="1">
            <a:off x="8253945" y="4235924"/>
            <a:ext cx="1571270" cy="0"/>
          </a:xfrm>
          <a:prstGeom prst="straightConnector1">
            <a:avLst/>
          </a:prstGeom>
          <a:ln w="254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06C49-F0D7-4B24-9A7F-1942F9F88D41}"/>
              </a:ext>
            </a:extLst>
          </p:cNvPr>
          <p:cNvSpPr txBox="1"/>
          <p:nvPr/>
        </p:nvSpPr>
        <p:spPr>
          <a:xfrm>
            <a:off x="10340981" y="3406198"/>
            <a:ext cx="140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Interactive Brokers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889E1-F014-446D-A833-9150F0310B65}"/>
              </a:ext>
            </a:extLst>
          </p:cNvPr>
          <p:cNvSpPr txBox="1"/>
          <p:nvPr/>
        </p:nvSpPr>
        <p:spPr>
          <a:xfrm>
            <a:off x="6400800" y="3544697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TradingApp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FF36D-A5AB-4D40-B3B3-5B39A5C7EAF2}"/>
              </a:ext>
            </a:extLst>
          </p:cNvPr>
          <p:cNvSpPr txBox="1"/>
          <p:nvPr/>
        </p:nvSpPr>
        <p:spPr>
          <a:xfrm>
            <a:off x="8613783" y="4067630"/>
            <a:ext cx="112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tickPrice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29A1D-B2F2-4690-9470-4E926FD1E0B5}"/>
              </a:ext>
            </a:extLst>
          </p:cNvPr>
          <p:cNvSpPr txBox="1"/>
          <p:nvPr/>
        </p:nvSpPr>
        <p:spPr>
          <a:xfrm>
            <a:off x="8376970" y="3081807"/>
            <a:ext cx="14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reqMktData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0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FA81-A301-450D-A344-B040D529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Overriding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FCE8-714F-4F8B-A344-664A4281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300"/>
            <a:ext cx="5880900" cy="5289274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EWrapper</a:t>
            </a:r>
            <a:r>
              <a:rPr lang="en-US" sz="2800" dirty="0" err="1"/>
              <a:t>'s</a:t>
            </a:r>
            <a:r>
              <a:rPr lang="en-US" sz="2800" dirty="0"/>
              <a:t> methods have return types of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which means they don’t do anything </a:t>
            </a:r>
            <a:r>
              <a:rPr lang="en-US" sz="2800" i="1" dirty="0">
                <a:solidFill>
                  <a:schemeClr val="tx1">
                    <a:lumMod val="95000"/>
                  </a:schemeClr>
                </a:solidFill>
              </a:rPr>
              <a:t>unless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they are overridden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For example, the </a:t>
            </a:r>
            <a:r>
              <a:rPr lang="en-US" sz="2800" dirty="0" err="1">
                <a:solidFill>
                  <a:srgbClr val="92D050"/>
                </a:solidFill>
              </a:rPr>
              <a:t>tickPrice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function can be overridden to store the data received after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reqMktData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was called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In this example, 68 stands for “LAST PRICE” so the </a:t>
            </a:r>
            <a:r>
              <a:rPr lang="en-US" sz="2800" dirty="0" err="1">
                <a:solidFill>
                  <a:srgbClr val="7030A0"/>
                </a:solidFill>
              </a:rPr>
              <a:t>TradingApp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class can continuously add the latest price into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162FA-06F5-4184-B909-DB0351A3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900" y="2514600"/>
            <a:ext cx="6149989" cy="19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9B6B-3D84-4C6A-870E-D284D670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GUI Designing: PyQt5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EFB3-C022-45BC-A222-2BDE8997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24" y="1673820"/>
            <a:ext cx="6096000" cy="460388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rgbClr val="FFC000"/>
                </a:solidFill>
              </a:rPr>
              <a:t>GUI</a:t>
            </a:r>
            <a:r>
              <a:rPr lang="en-US" sz="3200" dirty="0"/>
              <a:t> that is being used in this trading system is PyQt5 which has many great systems and applications</a:t>
            </a:r>
          </a:p>
          <a:p>
            <a:r>
              <a:rPr lang="en-US" sz="3200" dirty="0"/>
              <a:t>Widgets like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QTableWidget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PlotWidget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QLineEdit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QPushButtom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were used for the design of the </a:t>
            </a:r>
            <a:r>
              <a:rPr lang="en-US" sz="3200" dirty="0">
                <a:solidFill>
                  <a:srgbClr val="FFC000"/>
                </a:solidFill>
              </a:rPr>
              <a:t>GUI</a:t>
            </a:r>
          </a:p>
          <a:p>
            <a:endParaRPr lang="en-US" sz="3200" dirty="0"/>
          </a:p>
        </p:txBody>
      </p:sp>
      <p:pic>
        <p:nvPicPr>
          <p:cNvPr id="1026" name="Picture 2" descr="Design Simple Dialog Using PyQt5 Designer Tool | Codementor">
            <a:extLst>
              <a:ext uri="{FF2B5EF4-FFF2-40B4-BE49-F238E27FC236}">
                <a16:creationId xmlns:a16="http://schemas.microsoft.com/office/drawing/2014/main" id="{37322595-EF32-4881-9337-87577F3A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6" y="2562957"/>
            <a:ext cx="6007457" cy="26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0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EF8C-8576-4701-984F-11785013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GUI Design: </a:t>
            </a:r>
            <a:r>
              <a:rPr lang="en-US" dirty="0" err="1"/>
              <a:t>QtDesigner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CDB2-1CFF-4D4D-8E08-02F84C25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5202662" cy="4789418"/>
          </a:xfrm>
        </p:spPr>
        <p:txBody>
          <a:bodyPr>
            <a:normAutofit/>
          </a:bodyPr>
          <a:lstStyle/>
          <a:p>
            <a:r>
              <a:rPr lang="en-US" sz="2800" dirty="0"/>
              <a:t>The basis of the design of the </a:t>
            </a:r>
            <a:r>
              <a:rPr lang="en-US" sz="2800" dirty="0">
                <a:solidFill>
                  <a:srgbClr val="FFC000"/>
                </a:solidFill>
              </a:rPr>
              <a:t>GUI</a:t>
            </a:r>
            <a:r>
              <a:rPr lang="en-US" sz="2800" dirty="0"/>
              <a:t> was from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QtDesigner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800" dirty="0"/>
              <a:t>The .</a:t>
            </a:r>
            <a:r>
              <a:rPr lang="en-US" sz="2800" dirty="0" err="1"/>
              <a:t>ui</a:t>
            </a:r>
            <a:r>
              <a:rPr lang="en-US" sz="2800" dirty="0"/>
              <a:t> file is written in XML style language but after going line by line, this method of designing can be exhaustive</a:t>
            </a:r>
          </a:p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QtDesigner</a:t>
            </a:r>
            <a:r>
              <a:rPr lang="en-US" sz="2800" dirty="0"/>
              <a:t> allows for an easy quick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D62BC-E42E-465B-8AEB-4B42AE87B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62" y="2172639"/>
            <a:ext cx="6722051" cy="35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5D6D-37A9-410F-9D1F-4D2AAC94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38AF-D1C8-46DA-9E4B-90CDC435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6096000" cy="451112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After overriding the functions in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EWrapper</a:t>
            </a:r>
            <a:r>
              <a:rPr lang="en-US" sz="2400" dirty="0"/>
              <a:t> and storing whatever data is needed, an object of the </a:t>
            </a:r>
            <a:r>
              <a:rPr lang="en-US" sz="2400" dirty="0" err="1">
                <a:solidFill>
                  <a:srgbClr val="7030A0"/>
                </a:solidFill>
              </a:rPr>
              <a:t>TradingApp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class can be created within the </a:t>
            </a:r>
            <a:r>
              <a:rPr lang="en-US" sz="2400" dirty="0" err="1">
                <a:solidFill>
                  <a:srgbClr val="FFC000"/>
                </a:solidFill>
              </a:rPr>
              <a:t>MyApp</a:t>
            </a:r>
            <a:r>
              <a:rPr lang="en-US" sz="2400" dirty="0"/>
              <a:t> class</a:t>
            </a:r>
          </a:p>
          <a:p>
            <a:r>
              <a:rPr lang="en-US" sz="2400" dirty="0" err="1">
                <a:solidFill>
                  <a:srgbClr val="FFC000"/>
                </a:solidFill>
              </a:rPr>
              <a:t>MyApp</a:t>
            </a:r>
            <a:r>
              <a:rPr lang="en-US" sz="2400" dirty="0"/>
              <a:t> can now make use of the attributes of the </a:t>
            </a:r>
            <a:r>
              <a:rPr lang="en-US" sz="2400" dirty="0" err="1">
                <a:solidFill>
                  <a:srgbClr val="7030A0"/>
                </a:solidFill>
              </a:rPr>
              <a:t>TradingApp</a:t>
            </a:r>
            <a:r>
              <a:rPr lang="en-US" sz="2400" dirty="0"/>
              <a:t> class to use for plots, tables, stats, etc. and update them in real time using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QTimer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CAUTION: Proper threading must be implemented so the </a:t>
            </a:r>
            <a:r>
              <a:rPr lang="en-US" sz="2400" dirty="0">
                <a:solidFill>
                  <a:srgbClr val="FFC000"/>
                </a:solidFill>
              </a:rPr>
              <a:t>GUI</a:t>
            </a:r>
            <a:r>
              <a:rPr lang="en-US" sz="2400" dirty="0"/>
              <a:t> does not freeze.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QThread</a:t>
            </a:r>
            <a:r>
              <a:rPr lang="en-US" sz="2400" dirty="0"/>
              <a:t> to the rescue!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61F47-CA57-4C50-91AE-4DFC3707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666" y="4277748"/>
            <a:ext cx="5091112" cy="2096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4172E-F911-4BF7-9A68-DF746296F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50" y="1540668"/>
            <a:ext cx="419100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CFF48-B182-4FE9-A551-D31B5541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406" y="3088481"/>
            <a:ext cx="4095750" cy="419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211DAE-BC9E-4346-A5D0-70E84170E108}"/>
              </a:ext>
            </a:extLst>
          </p:cNvPr>
          <p:cNvSpPr/>
          <p:nvPr/>
        </p:nvSpPr>
        <p:spPr>
          <a:xfrm>
            <a:off x="6499274" y="1257300"/>
            <a:ext cx="5092504" cy="259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0FF-A663-44E4-863F-83E874C5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The Final Product</a:t>
            </a:r>
          </a:p>
        </p:txBody>
      </p:sp>
    </p:spTree>
    <p:extLst>
      <p:ext uri="{BB962C8B-B14F-4D97-AF65-F5344CB8AC3E}">
        <p14:creationId xmlns:p14="http://schemas.microsoft.com/office/powerpoint/2010/main" val="286538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96D9-0FEB-4627-A59B-9232F779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User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035C-3752-4C47-9ACE-434C257B0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6096000" cy="46038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06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E41"/>
      </a:dk2>
      <a:lt2>
        <a:srgbClr val="E5E8E2"/>
      </a:lt2>
      <a:accent1>
        <a:srgbClr val="8447D1"/>
      </a:accent1>
      <a:accent2>
        <a:srgbClr val="5D5ACB"/>
      </a:accent2>
      <a:accent3>
        <a:srgbClr val="4178CF"/>
      </a:accent3>
      <a:accent4>
        <a:srgbClr val="2FA2BD"/>
      </a:accent4>
      <a:accent5>
        <a:srgbClr val="38B599"/>
      </a:accent5>
      <a:accent6>
        <a:srgbClr val="2EBA60"/>
      </a:accent6>
      <a:hlink>
        <a:srgbClr val="30928C"/>
      </a:hlink>
      <a:folHlink>
        <a:srgbClr val="848484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484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Dubai</vt:lpstr>
      <vt:lpstr>Georgia Pro</vt:lpstr>
      <vt:lpstr>Wingdings 2</vt:lpstr>
      <vt:lpstr>SlateVTI</vt:lpstr>
      <vt:lpstr>IB API Trading System</vt:lpstr>
      <vt:lpstr>The Basics (EWrapper and EClient)</vt:lpstr>
      <vt:lpstr>Requesting Market Data</vt:lpstr>
      <vt:lpstr>Overriding Functions</vt:lpstr>
      <vt:lpstr>GUI Designing: PyQt5</vt:lpstr>
      <vt:lpstr>GUI Design: QtDesigner</vt:lpstr>
      <vt:lpstr>Putting it all together</vt:lpstr>
      <vt:lpstr>The Final Product</vt:lpstr>
      <vt:lpstr>User Inputs</vt:lpstr>
      <vt:lpstr>The Trade Log</vt:lpstr>
      <vt:lpstr>Graphs and Stats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 API Trading System</dc:title>
  <dc:creator>Franster</dc:creator>
  <cp:lastModifiedBy>Franster</cp:lastModifiedBy>
  <cp:revision>28</cp:revision>
  <dcterms:created xsi:type="dcterms:W3CDTF">2020-04-24T22:30:37Z</dcterms:created>
  <dcterms:modified xsi:type="dcterms:W3CDTF">2020-04-25T00:27:08Z</dcterms:modified>
</cp:coreProperties>
</file>