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0FE"/>
    <a:srgbClr val="AACFF3"/>
    <a:srgbClr val="D3E6F8"/>
    <a:srgbClr val="E2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51064;&#44277;&#51648;&#45733;%20&#44060;&#48156;&#51088;%20&#50577;&#49457;&#44284;&#51221;\&#49328;&#54617;&#54532;&#47196;&#51229;&#53944;\&#45349;&#49832;_&#53581;&#49828;&#53944;&#47560;&#51060;&#457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빈도수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Sheet1!$A$4:$B$10</c:f>
              <c:multiLvlStrCache>
                <c:ptCount val="7"/>
                <c:lvl>
                  <c:pt idx="0">
                    <c:v>바람의나라</c:v>
                  </c:pt>
                  <c:pt idx="1">
                    <c:v>바람의나라</c:v>
                  </c:pt>
                  <c:pt idx="2">
                    <c:v>바람의나라</c:v>
                  </c:pt>
                  <c:pt idx="3">
                    <c:v>바람의나라</c:v>
                  </c:pt>
                  <c:pt idx="4">
                    <c:v>바람의나라</c:v>
                  </c:pt>
                  <c:pt idx="5">
                    <c:v>바람의나라</c:v>
                  </c:pt>
                  <c:pt idx="6">
                    <c:v>바람의나라</c:v>
                  </c:pt>
                </c:lvl>
                <c:lvl>
                  <c:pt idx="0">
                    <c:v>7월1주차</c:v>
                  </c:pt>
                  <c:pt idx="1">
                    <c:v>7월2주차</c:v>
                  </c:pt>
                  <c:pt idx="2">
                    <c:v>7월3주차</c:v>
                  </c:pt>
                  <c:pt idx="3">
                    <c:v>7월4주차</c:v>
                  </c:pt>
                  <c:pt idx="4">
                    <c:v>8월1주차</c:v>
                  </c:pt>
                  <c:pt idx="5">
                    <c:v>8월2주차</c:v>
                  </c:pt>
                  <c:pt idx="6">
                    <c:v>8월3주차</c:v>
                  </c:pt>
                </c:lvl>
              </c:multiLvlStrCache>
            </c:multiLvlStrRef>
          </c:cat>
          <c:val>
            <c:numRef>
              <c:f>Sheet1!$C$4:$C$10</c:f>
              <c:numCache>
                <c:formatCode>General</c:formatCode>
                <c:ptCount val="7"/>
                <c:pt idx="0">
                  <c:v>55</c:v>
                </c:pt>
                <c:pt idx="1">
                  <c:v>182</c:v>
                </c:pt>
                <c:pt idx="2">
                  <c:v>156</c:v>
                </c:pt>
                <c:pt idx="3">
                  <c:v>146</c:v>
                </c:pt>
                <c:pt idx="4">
                  <c:v>54</c:v>
                </c:pt>
                <c:pt idx="5">
                  <c:v>36</c:v>
                </c:pt>
                <c:pt idx="6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A4-40D5-86B2-9F2AA15BA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058960"/>
        <c:axId val="989096336"/>
      </c:lineChart>
      <c:catAx>
        <c:axId val="9900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9096336"/>
        <c:crosses val="autoZero"/>
        <c:auto val="1"/>
        <c:lblAlgn val="ctr"/>
        <c:lblOffset val="100"/>
        <c:noMultiLvlLbl val="0"/>
      </c:catAx>
      <c:valAx>
        <c:axId val="98909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005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15B7-64C3-4952-A258-0F1A1DA2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8A204-4539-4645-82B1-4A7D52CF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B4819-F305-4150-A290-015E2B8A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E93EF-8853-4AF4-830D-9DF9722B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D02DC-2692-4DFE-BC7B-55C78E1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9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F8BF9-DE3F-4DB7-9FE0-6DAE160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485003-5FCC-4A76-8276-8DE86FCD9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B7E7E-92AB-43EB-9D33-99152C8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768BD-7E0B-461C-B18B-233330A0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5E7B-920A-481E-8DD6-652A2A2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E5ECC0-32E6-4B92-87FB-66F5AF6AE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C3B14-3DDE-40D3-A0F7-2F1BE6019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92B5F-E145-48CF-B8CA-BB7C5428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28EAC-700A-4725-BF1B-2B061A6E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D2675-7E4D-4557-9DEF-E1EC1CD2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4CA6F-CB23-4A0A-8A08-1455386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21220-28F1-4626-802D-B2976021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66957-6A8A-4153-B7A8-AF7D730A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F337E-481F-4728-BCA7-3E8C5FB3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4A435-C75D-42D0-AD3C-8ECE65B1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7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58853-30F3-49E2-94CE-4FFC8400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70980-E1A9-47E3-832D-8C57F1E3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7CB6F-D522-4D26-9B6C-1FE44DA5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EBF9E-9919-45E1-BF89-67A1427F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75782-D9DB-4621-8A9C-4665B6E8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FADC8-D848-4B01-9C0D-12B89625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B7719-49E1-46CB-ABEE-7BA0D367E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CE17D-21B9-4562-ABD7-84BA10F6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580BD-704A-4297-AB4E-716F505A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C0203-A2FC-49BA-8B77-913ABADC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52133-43A2-4625-ADF1-8342D3D8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5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17754-A66A-44E6-A752-BA7989F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E5CDA-3218-41FD-8564-11415582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5DF18-C134-43FC-8228-1777D869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C6F2B-F9E3-4BF8-861C-66D5516A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E41547-F820-4872-B162-7C6C32BA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1D8ED-C060-480A-87B0-474FE863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1B8CC3-9043-477A-850C-E62470EA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63D56-C4BB-4DA6-A8FA-BB011FB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6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9AFBA-1BAC-4FBE-A969-25D20C54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C69B-354D-4364-B325-294EF0CA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7866DA-C5D8-4B57-AED2-96E5B4E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9309A3-8382-472A-9BAA-84AF4BD6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43783-A8BD-4160-BF54-E7E50C96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792DFB-248A-4F04-B7CD-1D17DEB6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8C03D-A069-41CF-8816-1DF3144C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0C65-245E-4451-99B6-DE635F4A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23C49-7F42-427A-995F-6D3B02AE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FBCA2-389C-4EF8-9195-BB3CC424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D0B78-7893-4BD1-A55A-9821AD9A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ED657-B45B-416C-9313-27E77780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C0401-4CAE-4C0E-8EE0-59F8CAB6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1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AB9-CB81-4873-B254-E171D5CF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F9F9C-1C08-4F85-B13C-C63E3577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5CC22-10D2-4855-9323-614D7787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32CA5-CEA8-4EA3-9D2E-433E46AB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0BD46-7F45-4995-A352-BB244907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29A96-C5F6-4F81-8FD2-339AC88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6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6F585-2EA8-4926-ADC0-FB3FFFB7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E70B1-E835-4074-9DCC-2BBF2E2F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AE60A-61A3-43C4-A19B-101AA2F7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2675-C67F-4558-B716-7409F945B0D1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39986-0FE4-412A-8CDA-D509F4C5A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70726-EF92-4EC2-87AE-845F9AB7B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72E5-E89E-4A6A-BFFA-62FE50469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1777039-D3FE-4BFA-A187-09FB12908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06" y="0"/>
            <a:ext cx="8511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1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FF3E-08B5-44D6-8B8F-84D4162A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단어 빈도수 주가 차트 상관관계 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7BA854D-2194-4297-B71F-61A92B7C0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834376"/>
              </p:ext>
            </p:extLst>
          </p:nvPr>
        </p:nvGraphicFramePr>
        <p:xfrm>
          <a:off x="319377" y="1993790"/>
          <a:ext cx="5548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68A56EF-1E4D-4AA1-9EFD-7D23C8F2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39" y="2057400"/>
            <a:ext cx="45720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7847A6-C672-4256-932F-8579F83C795A}"/>
              </a:ext>
            </a:extLst>
          </p:cNvPr>
          <p:cNvSpPr txBox="1"/>
          <p:nvPr/>
        </p:nvSpPr>
        <p:spPr>
          <a:xfrm>
            <a:off x="683812" y="5629523"/>
            <a:ext cx="901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두차트를 비교 해봤을 때 </a:t>
            </a:r>
            <a:r>
              <a:rPr lang="ko-KR" altLang="en-US" dirty="0" err="1"/>
              <a:t>게임명</a:t>
            </a:r>
            <a:r>
              <a:rPr lang="ko-KR" altLang="en-US" dirty="0"/>
              <a:t> 단어 빈도수가 선행지표 역할을 할 수 있다고 예측됨</a:t>
            </a:r>
          </a:p>
        </p:txBody>
      </p:sp>
    </p:spTree>
    <p:extLst>
      <p:ext uri="{BB962C8B-B14F-4D97-AF65-F5344CB8AC3E}">
        <p14:creationId xmlns:p14="http://schemas.microsoft.com/office/powerpoint/2010/main" val="36141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74CD-F07C-4C12-ADF8-A248F03A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넥슨 게임 출시</a:t>
            </a:r>
            <a:r>
              <a:rPr lang="en-US" altLang="ko-KR" sz="2400" dirty="0"/>
              <a:t>/</a:t>
            </a:r>
            <a:r>
              <a:rPr lang="ko-KR" altLang="en-US" sz="2400" dirty="0"/>
              <a:t>주가 차트 분석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4F15EEF6-756E-40BA-932F-AE530D34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2" y="1693290"/>
            <a:ext cx="8771381" cy="4351338"/>
          </a:xfr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6585E7-E9C1-4844-9F43-0AA8CA069333}"/>
              </a:ext>
            </a:extLst>
          </p:cNvPr>
          <p:cNvCxnSpPr/>
          <p:nvPr/>
        </p:nvCxnSpPr>
        <p:spPr>
          <a:xfrm>
            <a:off x="1900362" y="4412974"/>
            <a:ext cx="214685" cy="286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8FE6C74-DB5A-42B5-9315-5631DB080C64}"/>
              </a:ext>
            </a:extLst>
          </p:cNvPr>
          <p:cNvCxnSpPr/>
          <p:nvPr/>
        </p:nvCxnSpPr>
        <p:spPr>
          <a:xfrm>
            <a:off x="5915770" y="3723233"/>
            <a:ext cx="278296" cy="308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8A31E8-52A3-4234-9B42-2638433146B1}"/>
              </a:ext>
            </a:extLst>
          </p:cNvPr>
          <p:cNvCxnSpPr/>
          <p:nvPr/>
        </p:nvCxnSpPr>
        <p:spPr>
          <a:xfrm>
            <a:off x="3832529" y="4086970"/>
            <a:ext cx="222636" cy="32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618834-003B-4AD4-828B-0A09C4DD6806}"/>
              </a:ext>
            </a:extLst>
          </p:cNvPr>
          <p:cNvCxnSpPr/>
          <p:nvPr/>
        </p:nvCxnSpPr>
        <p:spPr>
          <a:xfrm>
            <a:off x="6555985" y="3016251"/>
            <a:ext cx="230588" cy="291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B4E27B-D93B-4CEC-834F-F91BA81DB8FC}"/>
              </a:ext>
            </a:extLst>
          </p:cNvPr>
          <p:cNvCxnSpPr/>
          <p:nvPr/>
        </p:nvCxnSpPr>
        <p:spPr>
          <a:xfrm>
            <a:off x="7718195" y="2624552"/>
            <a:ext cx="198783" cy="455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41AF0B-2E49-488F-BFFC-6B45110816C5}"/>
              </a:ext>
            </a:extLst>
          </p:cNvPr>
          <p:cNvSpPr txBox="1"/>
          <p:nvPr/>
        </p:nvSpPr>
        <p:spPr>
          <a:xfrm>
            <a:off x="1217103" y="41548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V4 </a:t>
            </a:r>
            <a:r>
              <a:rPr lang="ko-KR" altLang="en-US" sz="800" dirty="0"/>
              <a:t>모바일 출시</a:t>
            </a:r>
            <a:endParaRPr lang="en-US" altLang="ko-KR" sz="800" dirty="0"/>
          </a:p>
          <a:p>
            <a:r>
              <a:rPr lang="en-US" altLang="ko-KR" sz="800" dirty="0"/>
              <a:t>2019/11/7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3B153-C20C-4E75-97C8-A4ABF46238FE}"/>
              </a:ext>
            </a:extLst>
          </p:cNvPr>
          <p:cNvSpPr txBox="1"/>
          <p:nvPr/>
        </p:nvSpPr>
        <p:spPr>
          <a:xfrm>
            <a:off x="3143628" y="38004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카운터사이드</a:t>
            </a:r>
            <a:endParaRPr lang="en-US" altLang="ko-KR" sz="800" dirty="0"/>
          </a:p>
          <a:p>
            <a:r>
              <a:rPr lang="en-US" altLang="ko-KR" sz="800" dirty="0"/>
              <a:t>2020/02/04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2CC3F-00BF-4F13-A140-6B9D54E7B23B}"/>
              </a:ext>
            </a:extLst>
          </p:cNvPr>
          <p:cNvSpPr txBox="1"/>
          <p:nvPr/>
        </p:nvSpPr>
        <p:spPr>
          <a:xfrm>
            <a:off x="5022577" y="3495013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카트라이더 모바일</a:t>
            </a:r>
            <a:endParaRPr lang="en-US" altLang="ko-KR" sz="800" dirty="0"/>
          </a:p>
          <a:p>
            <a:r>
              <a:rPr lang="en-US" altLang="ko-KR" sz="800" dirty="0"/>
              <a:t>2020/05/12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8EDD2-D390-4B74-8A84-98E4A80D9D0F}"/>
              </a:ext>
            </a:extLst>
          </p:cNvPr>
          <p:cNvSpPr txBox="1"/>
          <p:nvPr/>
        </p:nvSpPr>
        <p:spPr>
          <a:xfrm>
            <a:off x="5944798" y="26776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FIFA </a:t>
            </a:r>
            <a:r>
              <a:rPr lang="ko-KR" altLang="en-US" sz="800" dirty="0"/>
              <a:t>모바일</a:t>
            </a:r>
            <a:endParaRPr lang="en-US" altLang="ko-KR" sz="800" dirty="0"/>
          </a:p>
          <a:p>
            <a:r>
              <a:rPr lang="en-US" altLang="ko-KR" sz="800" dirty="0"/>
              <a:t>2020/06/10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D0F39-7B5D-494A-B3AD-FEE83C7E9BA0}"/>
              </a:ext>
            </a:extLst>
          </p:cNvPr>
          <p:cNvSpPr txBox="1"/>
          <p:nvPr/>
        </p:nvSpPr>
        <p:spPr>
          <a:xfrm>
            <a:off x="7043021" y="2275083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바람의 나라 연</a:t>
            </a:r>
            <a:endParaRPr lang="en-US" altLang="ko-KR" sz="800" dirty="0"/>
          </a:p>
          <a:p>
            <a:r>
              <a:rPr lang="en-US" altLang="ko-KR" sz="800" dirty="0"/>
              <a:t>2020/07/15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5B2BF-50CA-435F-B90A-B581BAD299FE}"/>
              </a:ext>
            </a:extLst>
          </p:cNvPr>
          <p:cNvSpPr txBox="1"/>
          <p:nvPr/>
        </p:nvSpPr>
        <p:spPr>
          <a:xfrm>
            <a:off x="9581322" y="1504261"/>
            <a:ext cx="248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넥슨 연간차트 분석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모바일 게임 출시가 주가의 영향을 상대적으로 미침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분기결산 후 주가변동 가능성 </a:t>
            </a:r>
            <a:endParaRPr lang="en-US" altLang="ko-KR" dirty="0"/>
          </a:p>
          <a:p>
            <a:r>
              <a:rPr lang="en-US" altLang="ko-KR" dirty="0"/>
              <a:t>  2/5/8/11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23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D2191A-ABEA-4121-91DB-848C67425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11" y="723522"/>
            <a:ext cx="7211431" cy="270547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2E790DA-B005-43DE-B809-7406ABF1E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11" y="3557238"/>
            <a:ext cx="2597521" cy="292033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B1937B6-6E51-458B-B2D7-6F7FDC4A6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2" y="3557238"/>
            <a:ext cx="2699900" cy="27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C283-B4E3-46B3-86A9-CD62CD58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0604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924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C1F331-003B-4DF4-84F4-ACBBDD8C5041}"/>
              </a:ext>
            </a:extLst>
          </p:cNvPr>
          <p:cNvSpPr txBox="1"/>
          <p:nvPr/>
        </p:nvSpPr>
        <p:spPr>
          <a:xfrm>
            <a:off x="1014153" y="532015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| </a:t>
            </a:r>
            <a:r>
              <a:rPr lang="ko-KR" altLang="en-US" sz="28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3D7A4-2A84-4367-8886-617F55F488E0}"/>
              </a:ext>
            </a:extLst>
          </p:cNvPr>
          <p:cNvSpPr txBox="1"/>
          <p:nvPr/>
        </p:nvSpPr>
        <p:spPr>
          <a:xfrm>
            <a:off x="1911928" y="2009861"/>
            <a:ext cx="7988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주요 영향 인사 도출</a:t>
            </a:r>
            <a:r>
              <a:rPr lang="en-US" altLang="ko-KR" sz="3200" dirty="0"/>
              <a:t>(EDA, </a:t>
            </a:r>
            <a:r>
              <a:rPr lang="ko-KR" altLang="en-US" sz="3200" dirty="0"/>
              <a:t>선행지표</a:t>
            </a:r>
            <a:r>
              <a:rPr lang="en-US" altLang="ko-KR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자연어 처리 </a:t>
            </a:r>
            <a:r>
              <a:rPr lang="en-US" altLang="ko-KR" sz="3200" dirty="0"/>
              <a:t>TF</a:t>
            </a:r>
            <a:r>
              <a:rPr lang="ko-KR" altLang="en-US" sz="3200" dirty="0"/>
              <a:t>중심 접근 데이터 수집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수치형 차트분석</a:t>
            </a:r>
            <a:r>
              <a:rPr lang="en-US" altLang="ko-KR" sz="3200" dirty="0"/>
              <a:t>(</a:t>
            </a:r>
            <a:r>
              <a:rPr lang="ko-KR" altLang="en-US" sz="3200" dirty="0"/>
              <a:t>주가추이</a:t>
            </a:r>
            <a:r>
              <a:rPr lang="en-US" altLang="ko-KR" sz="3200" dirty="0"/>
              <a:t>/</a:t>
            </a:r>
            <a:r>
              <a:rPr lang="ko-KR" altLang="en-US" sz="3200" dirty="0"/>
              <a:t>주요 영향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67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B37D3F-64B1-4CAF-B9B6-8E919E55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주요 영향 인자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C90CE-7D0F-4521-817B-0BD66103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026" y="1671568"/>
            <a:ext cx="4152774" cy="430346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세계 모바일 게임 흥행 주가 영향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주가 상승에 키포인트 역할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게임회사 매출액 대부분을 차지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그로인해</a:t>
            </a:r>
            <a:r>
              <a:rPr lang="ko-KR" altLang="en-US" sz="2000" dirty="0"/>
              <a:t> </a:t>
            </a:r>
            <a:r>
              <a:rPr lang="en-US" altLang="ko-KR" sz="2000" dirty="0"/>
              <a:t>IT</a:t>
            </a:r>
            <a:r>
              <a:rPr lang="ko-KR" altLang="en-US" sz="2000" dirty="0"/>
              <a:t> 기업의 주가와 </a:t>
            </a:r>
            <a:r>
              <a:rPr lang="ko-KR" altLang="en-US" sz="2000" dirty="0" err="1"/>
              <a:t>비스한</a:t>
            </a:r>
            <a:r>
              <a:rPr lang="ko-KR" altLang="en-US" sz="2000" dirty="0"/>
              <a:t> 추세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D75899-676F-4510-AC5D-98A801231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 b="-1"/>
          <a:stretch/>
        </p:blipFill>
        <p:spPr>
          <a:xfrm>
            <a:off x="515363" y="1531609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3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B37D3F-64B1-4CAF-B9B6-8E919E55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IT</a:t>
            </a:r>
            <a:r>
              <a:rPr lang="ko-KR" altLang="en-US" sz="2800" dirty="0"/>
              <a:t> 기업 차트 비교 분석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C7C72B79-89F1-4110-BE85-2A49C9215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6" r="12306"/>
          <a:stretch/>
        </p:blipFill>
        <p:spPr>
          <a:xfrm>
            <a:off x="271870" y="2080942"/>
            <a:ext cx="6867714" cy="41743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C90CE-7D0F-4521-817B-0BD66103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192694"/>
            <a:ext cx="3872243" cy="39795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1500" dirty="0"/>
          </a:p>
          <a:p>
            <a:pPr>
              <a:buFontTx/>
              <a:buChar char="-"/>
            </a:pPr>
            <a:endParaRPr lang="en-US" altLang="ko-KR" sz="1500" dirty="0"/>
          </a:p>
          <a:p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1D64-21C2-4A16-8E5F-A6B72438AA1E}"/>
              </a:ext>
            </a:extLst>
          </p:cNvPr>
          <p:cNvSpPr txBox="1"/>
          <p:nvPr/>
        </p:nvSpPr>
        <p:spPr>
          <a:xfrm>
            <a:off x="278036" y="2908918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7030A0"/>
                </a:solidFill>
              </a:rPr>
              <a:t>애플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ko-KR" altLang="en-US" sz="800" dirty="0">
                <a:solidFill>
                  <a:srgbClr val="6970FE"/>
                </a:solidFill>
              </a:rPr>
              <a:t>삼성전자</a:t>
            </a:r>
            <a:endParaRPr lang="en-US" altLang="ko-KR" sz="800" dirty="0">
              <a:solidFill>
                <a:srgbClr val="6970FE"/>
              </a:solidFill>
            </a:endParaRPr>
          </a:p>
          <a:p>
            <a:r>
              <a:rPr lang="ko-KR" altLang="en-US" sz="800" dirty="0">
                <a:solidFill>
                  <a:srgbClr val="AACFF3"/>
                </a:solidFill>
              </a:rPr>
              <a:t>넥슨</a:t>
            </a:r>
            <a:endParaRPr lang="en-US" altLang="ko-KR" sz="800" dirty="0">
              <a:solidFill>
                <a:srgbClr val="AACFF3"/>
              </a:solidFill>
            </a:endParaRPr>
          </a:p>
          <a:p>
            <a:r>
              <a:rPr lang="ko-KR" altLang="en-US" sz="800" dirty="0" err="1">
                <a:solidFill>
                  <a:srgbClr val="FF0000"/>
                </a:solidFill>
              </a:rPr>
              <a:t>엔시소프트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D3C6D-726F-4C0F-BC19-3B7B15CB353B}"/>
              </a:ext>
            </a:extLst>
          </p:cNvPr>
          <p:cNvSpPr txBox="1"/>
          <p:nvPr/>
        </p:nvSpPr>
        <p:spPr>
          <a:xfrm>
            <a:off x="7411453" y="2375654"/>
            <a:ext cx="4311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게임종목과 </a:t>
            </a:r>
            <a:r>
              <a:rPr lang="en-US" altLang="ko-KR" dirty="0"/>
              <a:t>IT</a:t>
            </a:r>
            <a:r>
              <a:rPr lang="ko-KR" altLang="en-US" dirty="0"/>
              <a:t>기업 연간 차트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상대적으로 비슷하게 흘러감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코로나 쇼크</a:t>
            </a:r>
            <a:r>
              <a:rPr lang="en-US" altLang="ko-KR" dirty="0"/>
              <a:t>(3/19) </a:t>
            </a:r>
            <a:r>
              <a:rPr lang="ko-KR" altLang="en-US" dirty="0"/>
              <a:t>이후로 함께 성장하는 추세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1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7F3A1-3705-41F2-A578-AEDBE6C6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코로나 </a:t>
            </a:r>
            <a:r>
              <a:rPr lang="ko-KR" altLang="en-US" sz="2800" dirty="0" err="1"/>
              <a:t>확진자수</a:t>
            </a:r>
            <a:r>
              <a:rPr lang="ko-KR" altLang="en-US" sz="2800" dirty="0"/>
              <a:t> 차트 비교 분석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DE38733-9375-4E06-AABE-6918B6B9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0" y="1914623"/>
            <a:ext cx="7221371" cy="3826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8AAFE-976D-4CFF-9FE0-AE10388E5937}"/>
              </a:ext>
            </a:extLst>
          </p:cNvPr>
          <p:cNvSpPr txBox="1"/>
          <p:nvPr/>
        </p:nvSpPr>
        <p:spPr>
          <a:xfrm>
            <a:off x="7987004" y="2043404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 이후 코로나 차트와 </a:t>
            </a:r>
            <a:r>
              <a:rPr lang="en-US" altLang="ko-KR" dirty="0"/>
              <a:t>IT</a:t>
            </a:r>
            <a:r>
              <a:rPr lang="ko-KR" altLang="en-US" dirty="0"/>
              <a:t> 기업</a:t>
            </a:r>
            <a:endParaRPr lang="en-US" altLang="ko-KR" dirty="0"/>
          </a:p>
          <a:p>
            <a:r>
              <a:rPr lang="ko-KR" altLang="en-US" dirty="0"/>
              <a:t>주가 그래프가 상승세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언텍트</a:t>
            </a:r>
            <a:r>
              <a:rPr lang="ko-KR" altLang="en-US" dirty="0"/>
              <a:t> 시대로 인해 주가 상승예상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77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5041-0813-4533-B9F7-4144022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자연어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A7E2-9E92-4044-8E85-6CA36741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네이버 뉴스 </a:t>
            </a:r>
            <a:r>
              <a:rPr lang="en-US" altLang="ko-KR" dirty="0"/>
              <a:t>‘</a:t>
            </a:r>
            <a:r>
              <a:rPr lang="ko-KR" altLang="en-US" dirty="0"/>
              <a:t>넥슨</a:t>
            </a:r>
            <a:r>
              <a:rPr lang="en-US" altLang="ko-KR" dirty="0"/>
              <a:t>‘ </a:t>
            </a:r>
            <a:r>
              <a:rPr lang="ko-KR" altLang="en-US" dirty="0"/>
              <a:t>검색</a:t>
            </a:r>
            <a:r>
              <a:rPr lang="en-US" altLang="ko-KR" dirty="0"/>
              <a:t> </a:t>
            </a:r>
          </a:p>
          <a:p>
            <a:pPr marL="514350" indent="-514350">
              <a:buAutoNum type="arabicParenR"/>
            </a:pPr>
            <a:r>
              <a:rPr lang="ko-KR" altLang="en-US" dirty="0"/>
              <a:t>파이썬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(7</a:t>
            </a:r>
            <a:r>
              <a:rPr lang="ko-KR" altLang="en-US" dirty="0"/>
              <a:t>월</a:t>
            </a:r>
            <a:r>
              <a:rPr lang="en-US" altLang="ko-KR" dirty="0"/>
              <a:t>- 8</a:t>
            </a:r>
            <a:r>
              <a:rPr lang="ko-KR" altLang="en-US" dirty="0"/>
              <a:t>월 뉴스 제목</a:t>
            </a:r>
            <a:r>
              <a:rPr lang="en-US" altLang="ko-KR" dirty="0"/>
              <a:t>)</a:t>
            </a:r>
          </a:p>
          <a:p>
            <a:pPr marL="514350" indent="-514350">
              <a:buAutoNum type="arabicParenR"/>
            </a:pPr>
            <a:r>
              <a:rPr lang="en-US" altLang="ko-KR" dirty="0" err="1"/>
              <a:t>Konlpy</a:t>
            </a:r>
            <a:r>
              <a:rPr lang="ko-KR" altLang="en-US" dirty="0"/>
              <a:t>로 단어 빈도수를 </a:t>
            </a:r>
            <a:r>
              <a:rPr lang="en-US" altLang="ko-KR" dirty="0"/>
              <a:t>dictionary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ko-KR" altLang="en-US" dirty="0"/>
              <a:t>정리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xlsx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주가 영향 키워드 분석 후 도출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키워드 빈도</a:t>
            </a:r>
            <a:r>
              <a:rPr lang="en-US" altLang="ko-KR" dirty="0"/>
              <a:t>/ </a:t>
            </a:r>
            <a:r>
              <a:rPr lang="ko-KR" altLang="en-US" dirty="0"/>
              <a:t>주식차트 비교 분석 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271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3F3E3-5C66-46D5-AB60-6DD67FA6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네이버뉴스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</a:t>
            </a:r>
            <a:r>
              <a:rPr lang="en-US" altLang="ko-KR" sz="2400" dirty="0"/>
              <a:t>/ 7</a:t>
            </a:r>
            <a:r>
              <a:rPr lang="ko-KR" altLang="en-US" sz="2400" dirty="0"/>
              <a:t>월 </a:t>
            </a:r>
            <a:r>
              <a:rPr lang="en-US" altLang="ko-KR" sz="2400" dirty="0"/>
              <a:t>8</a:t>
            </a:r>
            <a:r>
              <a:rPr lang="ko-KR" altLang="en-US" sz="2400" dirty="0"/>
              <a:t>월 뉴스 주차별로 정리 </a:t>
            </a:r>
          </a:p>
        </p:txBody>
      </p:sp>
      <p:pic>
        <p:nvPicPr>
          <p:cNvPr id="5" name="내용 개체 틀 4" descr="스크린샷, 앉아있는, 테이블이(가) 표시된 사진&#10;&#10;자동 생성된 설명">
            <a:extLst>
              <a:ext uri="{FF2B5EF4-FFF2-40B4-BE49-F238E27FC236}">
                <a16:creationId xmlns:a16="http://schemas.microsoft.com/office/drawing/2014/main" id="{EF58F244-07BC-4854-B7CD-C92F42FA2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2" y="1768116"/>
            <a:ext cx="5707598" cy="4351338"/>
          </a:xfrm>
        </p:spPr>
      </p:pic>
      <p:pic>
        <p:nvPicPr>
          <p:cNvPr id="8" name="그림 7" descr="컴퓨터, 노트북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FD9D334-B02D-4F87-B909-7290069FF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5" y="1740626"/>
            <a:ext cx="4858413" cy="43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867FB-181C-47BD-BE86-1CA4C59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Konlpy</a:t>
            </a:r>
            <a:r>
              <a:rPr lang="en-US" altLang="ko-KR" sz="2400" dirty="0"/>
              <a:t> </a:t>
            </a:r>
            <a:r>
              <a:rPr lang="ko-KR" altLang="en-US" sz="2400" dirty="0"/>
              <a:t>단어 빈도수 </a:t>
            </a:r>
            <a:r>
              <a:rPr lang="en-US" altLang="ko-KR" sz="2400" dirty="0"/>
              <a:t>dictionary </a:t>
            </a:r>
            <a:r>
              <a:rPr lang="ko-KR" altLang="en-US" sz="2400" dirty="0"/>
              <a:t>정리 후 저장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5" name="그림 4" descr="스크린샷, 모니터, 화면, 테이블이(가) 표시된 사진&#10;&#10;자동 생성된 설명">
            <a:extLst>
              <a:ext uri="{FF2B5EF4-FFF2-40B4-BE49-F238E27FC236}">
                <a16:creationId xmlns:a16="http://schemas.microsoft.com/office/drawing/2014/main" id="{52AAA73B-38E5-4534-9186-7612717D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7" y="1809649"/>
            <a:ext cx="5581542" cy="4203318"/>
          </a:xfrm>
          <a:prstGeom prst="rect">
            <a:avLst/>
          </a:prstGeom>
        </p:spPr>
      </p:pic>
      <p:pic>
        <p:nvPicPr>
          <p:cNvPr id="7" name="그림 6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85317C27-3F1F-4647-902A-EBB2541F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9649"/>
            <a:ext cx="5689725" cy="42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67EF1-A22F-48EE-A113-DFAB8671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Xlsx </a:t>
            </a:r>
            <a:r>
              <a:rPr lang="ko-KR" altLang="en-US" dirty="0"/>
              <a:t>저장 후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pic>
        <p:nvPicPr>
          <p:cNvPr id="5" name="그림 4" descr="건물이(가) 표시된 사진&#10;&#10;자동 생성된 설명">
            <a:extLst>
              <a:ext uri="{FF2B5EF4-FFF2-40B4-BE49-F238E27FC236}">
                <a16:creationId xmlns:a16="http://schemas.microsoft.com/office/drawing/2014/main" id="{7EC0E62F-B68B-45A1-B9CF-6CD5241C6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6" y="1778820"/>
            <a:ext cx="7974563" cy="3718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B0779-394C-4C86-805A-3565840F49C1}"/>
              </a:ext>
            </a:extLst>
          </p:cNvPr>
          <p:cNvSpPr txBox="1"/>
          <p:nvPr/>
        </p:nvSpPr>
        <p:spPr>
          <a:xfrm>
            <a:off x="8360229" y="1903445"/>
            <a:ext cx="3598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예측이 불가능 하거나 불필요한 단어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키워드 도출  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＇</a:t>
            </a:r>
            <a:r>
              <a:rPr lang="ko-KR" altLang="en-US" dirty="0" err="1"/>
              <a:t>게임출시</a:t>
            </a:r>
            <a:r>
              <a:rPr lang="en-US" altLang="ko-KR" dirty="0"/>
              <a:t>’ (</a:t>
            </a:r>
            <a:r>
              <a:rPr lang="ko-KR" altLang="en-US" dirty="0" err="1"/>
              <a:t>게임명</a:t>
            </a:r>
            <a:r>
              <a:rPr lang="en-US" altLang="ko-KR" dirty="0"/>
              <a:t>) </a:t>
            </a:r>
            <a:r>
              <a:rPr lang="ko-KR" altLang="en-US" dirty="0"/>
              <a:t>빈도수가 높음으로 주가영향을 줄 수 있다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F9E0E4-E0E4-4540-848F-2D6E2C179561}"/>
              </a:ext>
            </a:extLst>
          </p:cNvPr>
          <p:cNvSpPr/>
          <p:nvPr/>
        </p:nvSpPr>
        <p:spPr>
          <a:xfrm>
            <a:off x="656125" y="2460567"/>
            <a:ext cx="731520" cy="149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DEEEF4-8FB4-44E8-8847-A4BAC2803F79}"/>
              </a:ext>
            </a:extLst>
          </p:cNvPr>
          <p:cNvSpPr/>
          <p:nvPr/>
        </p:nvSpPr>
        <p:spPr>
          <a:xfrm>
            <a:off x="1886988" y="2385753"/>
            <a:ext cx="731519" cy="149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3546B2-3597-4D16-B78B-3B63BE2CB8DC}"/>
              </a:ext>
            </a:extLst>
          </p:cNvPr>
          <p:cNvSpPr/>
          <p:nvPr/>
        </p:nvSpPr>
        <p:spPr>
          <a:xfrm>
            <a:off x="3117850" y="2452255"/>
            <a:ext cx="654050" cy="149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CCF95-D094-4C46-9017-9D0788C6122F}"/>
              </a:ext>
            </a:extLst>
          </p:cNvPr>
          <p:cNvSpPr/>
          <p:nvPr/>
        </p:nvSpPr>
        <p:spPr>
          <a:xfrm>
            <a:off x="4222750" y="2385753"/>
            <a:ext cx="654050" cy="149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322E42-9155-4B14-B002-81FE228DDD28}"/>
              </a:ext>
            </a:extLst>
          </p:cNvPr>
          <p:cNvSpPr/>
          <p:nvPr/>
        </p:nvSpPr>
        <p:spPr>
          <a:xfrm>
            <a:off x="5441950" y="2982792"/>
            <a:ext cx="654050" cy="149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AAA608-A830-4A93-9A2E-26AB1D3742B1}"/>
              </a:ext>
            </a:extLst>
          </p:cNvPr>
          <p:cNvSpPr/>
          <p:nvPr/>
        </p:nvSpPr>
        <p:spPr>
          <a:xfrm>
            <a:off x="6559550" y="3973253"/>
            <a:ext cx="654050" cy="1496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8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249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주요 영향 인자 도출</vt:lpstr>
      <vt:lpstr>IT 기업 차트 비교 분석</vt:lpstr>
      <vt:lpstr>코로나 확진자수 차트 비교 분석</vt:lpstr>
      <vt:lpstr>자연어 처리 </vt:lpstr>
      <vt:lpstr>네이버뉴스 크롤링 / 7월 8월 뉴스 주차별로 정리 </vt:lpstr>
      <vt:lpstr>Konlpy 단어 빈도수 dictionary 정리 후 저장  </vt:lpstr>
      <vt:lpstr>Xlsx 저장 후 결측치 처리</vt:lpstr>
      <vt:lpstr>단어 빈도수 주가 차트 상관관계 </vt:lpstr>
      <vt:lpstr>넥슨 게임 출시/주가 차트 분석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병진</dc:creator>
  <cp:lastModifiedBy>병진</cp:lastModifiedBy>
  <cp:revision>16</cp:revision>
  <dcterms:created xsi:type="dcterms:W3CDTF">2020-08-26T04:03:28Z</dcterms:created>
  <dcterms:modified xsi:type="dcterms:W3CDTF">2020-08-27T04:45:48Z</dcterms:modified>
</cp:coreProperties>
</file>