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17" r:id="rId3"/>
    <p:sldId id="273" r:id="rId4"/>
    <p:sldId id="302" r:id="rId5"/>
    <p:sldId id="279" r:id="rId6"/>
    <p:sldId id="284" r:id="rId7"/>
    <p:sldId id="286" r:id="rId8"/>
    <p:sldId id="285" r:id="rId9"/>
    <p:sldId id="257" r:id="rId10"/>
    <p:sldId id="301" r:id="rId11"/>
    <p:sldId id="259" r:id="rId12"/>
    <p:sldId id="295" r:id="rId13"/>
    <p:sldId id="300" r:id="rId14"/>
    <p:sldId id="312" r:id="rId15"/>
    <p:sldId id="274" r:id="rId16"/>
    <p:sldId id="293" r:id="rId17"/>
    <p:sldId id="292" r:id="rId18"/>
    <p:sldId id="294" r:id="rId19"/>
    <p:sldId id="291" r:id="rId20"/>
    <p:sldId id="303" r:id="rId21"/>
    <p:sldId id="318" r:id="rId22"/>
    <p:sldId id="264" r:id="rId23"/>
    <p:sldId id="306" r:id="rId24"/>
    <p:sldId id="282" r:id="rId25"/>
    <p:sldId id="307" r:id="rId26"/>
    <p:sldId id="308" r:id="rId27"/>
    <p:sldId id="309" r:id="rId28"/>
    <p:sldId id="304" r:id="rId29"/>
    <p:sldId id="314" r:id="rId30"/>
    <p:sldId id="315" r:id="rId31"/>
    <p:sldId id="299" r:id="rId32"/>
    <p:sldId id="311" r:id="rId33"/>
    <p:sldId id="320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0FA0"/>
    <a:srgbClr val="F79748"/>
    <a:srgbClr val="E194A8"/>
    <a:srgbClr val="07CF62"/>
    <a:srgbClr val="06EF7C"/>
    <a:srgbClr val="19CC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060" autoAdjust="0"/>
  </p:normalViewPr>
  <p:slideViewPr>
    <p:cSldViewPr snapToGrid="0">
      <p:cViewPr varScale="1">
        <p:scale>
          <a:sx n="80" d="100"/>
          <a:sy n="80" d="100"/>
        </p:scale>
        <p:origin x="7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9A319-B36E-4A03-8321-8138A48BFD9F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1BF6A-6972-40DC-AEC1-FD89C613C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804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1boon.kakao.com/gilbut/5e900fd51fde152dc3c440ec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from7o&amp;logNo=221594349805&amp;proxyReferer=https:%2F%2Fwww.google.com%2F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namu.wiki/w/OEM" TargetMode="External"/><Relationship Id="rId3" Type="http://schemas.openxmlformats.org/officeDocument/2006/relationships/hyperlink" Target="https://namu.wiki/w/%EC%A3%BC%ED%95%9C%EB%AF%B8%EA%B5%B0%20THAAD%20%EB%B0%B0%EC%B9%98%20%EB%85%BC%EB%9E%80" TargetMode="External"/><Relationship Id="rId7" Type="http://schemas.openxmlformats.org/officeDocument/2006/relationships/hyperlink" Target="https://namu.wiki/w/%ED%95%9C%EB%A5%98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namu.wiki/w/%EB%8C%80%ED%95%9C%EB%AF%BC%EA%B5%AD" TargetMode="External"/><Relationship Id="rId5" Type="http://schemas.openxmlformats.org/officeDocument/2006/relationships/hyperlink" Target="https://namu.wiki/w/%EC%A4%91%EA%B5%AD%EC%9D%B8" TargetMode="External"/><Relationship Id="rId4" Type="http://schemas.openxmlformats.org/officeDocument/2006/relationships/hyperlink" Target="https://namu.wiki/w/%EC%A4%91%EA%B5%AD" TargetMode="External"/><Relationship Id="rId9" Type="http://schemas.openxmlformats.org/officeDocument/2006/relationships/hyperlink" Target="https://namu.wiki/w/%ED%95%9C%ED%95%9C%EB%A0%B9#fn-6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oday.co.kr/news/view/1828403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nickykim156423/221773139118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1boon.kakao.com/gilbut/5e900fd51fde152dc3c440ec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loveorganic.co.kr/news/articleView.html?idxno=221315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loveorganic.co.kr/news/articleView.html?idxno=221315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sajournal-e.com/news/articleView.html?idxno=203309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from7o&amp;logNo=221594349805&amp;proxyReferer=https:%2F%2Fwww.google.com%2F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/>
              </a:rPr>
              <a:t>https://1boon.kakao.com/gilbut/5e900fd51fde152dc3c440ec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1BF6A-6972-40DC-AEC1-FD89C613C36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623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https://m.blog.naver.com/PostView.nhn?blogId=from7o&amp;logNo=221594349805&amp;proxyReferer=https:%2F%2Fwww.google.com%2F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1BF6A-6972-40DC-AEC1-FD89C613C36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886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2016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년 이후 </a:t>
            </a:r>
            <a:r>
              <a:rPr lang="ko-KR" altLang="en-US" b="0" i="0" u="none" strike="noStrike" dirty="0">
                <a:solidFill>
                  <a:srgbClr val="0275D8"/>
                </a:solidFill>
                <a:effectLst/>
                <a:latin typeface="Open Sans"/>
                <a:hlinkClick r:id="rId3" tooltip="주한미군 THAAD 배치 논란"/>
              </a:rPr>
              <a:t>주한미군 </a:t>
            </a:r>
            <a:r>
              <a:rPr lang="en-US" altLang="ko-KR" b="0" i="0" u="none" strike="noStrike" dirty="0">
                <a:solidFill>
                  <a:srgbClr val="0275D8"/>
                </a:solidFill>
                <a:effectLst/>
                <a:latin typeface="Open Sans"/>
                <a:hlinkClick r:id="rId3" tooltip="주한미군 THAAD 배치 논란"/>
              </a:rPr>
              <a:t>THAAD </a:t>
            </a:r>
            <a:r>
              <a:rPr lang="ko-KR" altLang="en-US" b="0" i="0" u="none" strike="noStrike" dirty="0">
                <a:solidFill>
                  <a:srgbClr val="0275D8"/>
                </a:solidFill>
                <a:effectLst/>
                <a:latin typeface="Open Sans"/>
                <a:hlinkClick r:id="rId3" tooltip="주한미군 THAAD 배치 논란"/>
              </a:rPr>
              <a:t>배치 논란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으로 </a:t>
            </a:r>
            <a:r>
              <a:rPr lang="ko-KR" altLang="en-US" b="0" i="0" u="none" strike="noStrike" dirty="0">
                <a:solidFill>
                  <a:srgbClr val="0275D8"/>
                </a:solidFill>
                <a:effectLst/>
                <a:latin typeface="Open Sans"/>
                <a:hlinkClick r:id="rId4" tooltip="중국"/>
              </a:rPr>
              <a:t>중국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 정부가 자국 내 </a:t>
            </a:r>
            <a:r>
              <a:rPr lang="ko-KR" altLang="en-US" b="0" i="0" u="none" strike="noStrike" dirty="0">
                <a:solidFill>
                  <a:srgbClr val="0275D8"/>
                </a:solidFill>
                <a:effectLst/>
                <a:latin typeface="Open Sans"/>
                <a:hlinkClick r:id="rId5" tooltip="중국인"/>
              </a:rPr>
              <a:t>중국인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들에게 </a:t>
            </a:r>
            <a:r>
              <a:rPr lang="ko-KR" altLang="en-US" b="0" i="0" u="none" strike="noStrike" dirty="0">
                <a:solidFill>
                  <a:srgbClr val="0275D8"/>
                </a:solidFill>
                <a:effectLst/>
                <a:latin typeface="Open Sans"/>
                <a:hlinkClick r:id="rId6" tooltip="대한민국"/>
              </a:rPr>
              <a:t>대한민국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에서 제작한 콘텐츠 또는 한국 연예인이 출연하는 광고 등의 송출을 금지하도록 명한 </a:t>
            </a:r>
            <a:r>
              <a:rPr lang="ko-KR" altLang="en-US" b="0" i="0" u="none" strike="noStrike" dirty="0">
                <a:solidFill>
                  <a:srgbClr val="0275D8"/>
                </a:solidFill>
                <a:effectLst/>
                <a:latin typeface="Open Sans"/>
                <a:hlinkClick r:id="rId7" tooltip="한류"/>
              </a:rPr>
              <a:t>한류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 금지령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 </a:t>
            </a:r>
            <a:r>
              <a:rPr lang="ko-KR" altLang="en-US" b="0" i="0" dirty="0" err="1">
                <a:solidFill>
                  <a:srgbClr val="373A3C"/>
                </a:solidFill>
                <a:effectLst/>
                <a:latin typeface="Open Sans"/>
              </a:rPr>
              <a:t>금한령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(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禁韓令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)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이라고도 한다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이와 함께</a:t>
            </a:r>
            <a:endParaRPr lang="en-US" altLang="ko-KR" b="0" i="0" dirty="0">
              <a:solidFill>
                <a:srgbClr val="373A3C"/>
              </a:solidFill>
              <a:effectLst/>
              <a:latin typeface="Open Sans"/>
            </a:endParaRPr>
          </a:p>
          <a:p>
            <a:endParaRPr lang="en-US" altLang="ko-KR" b="0" i="0" dirty="0">
              <a:solidFill>
                <a:srgbClr val="373A3C"/>
              </a:solidFill>
              <a:effectLst/>
              <a:latin typeface="Open San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 err="1">
                <a:solidFill>
                  <a:srgbClr val="373A3C"/>
                </a:solidFill>
                <a:effectLst/>
                <a:latin typeface="Open Sans"/>
              </a:rPr>
              <a:t>아이돌계의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 피해가 꽤 컸다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중국 공연이 어려워진 것도 있지만 더 </a:t>
            </a:r>
            <a:r>
              <a:rPr lang="ko-KR" altLang="en-US" b="0" i="0" dirty="0" err="1">
                <a:solidFill>
                  <a:srgbClr val="373A3C"/>
                </a:solidFill>
                <a:effectLst/>
                <a:latin typeface="Open Sans"/>
              </a:rPr>
              <a:t>큰것은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 투자가 끊긴 것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 K-POP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이 유명세를 타기 시작하자 중국 자본들이 한국 기획사 등에 대거 투자하기 시작했는데 아이돌 매니지먼트 경험이 부족하고 연습생 풀도 없지만 돈은 있고 자국내에서 공연을 주관할 연줄이 되는 곳에서 거금을 투자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,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아이돌 그룹을 마치 </a:t>
            </a:r>
            <a:r>
              <a:rPr lang="en-US" altLang="ko-KR" b="0" i="0" u="none" strike="noStrike" dirty="0">
                <a:solidFill>
                  <a:srgbClr val="0275D8"/>
                </a:solidFill>
                <a:effectLst/>
                <a:latin typeface="Open Sans"/>
                <a:hlinkClick r:id="rId8" tooltip="OEM"/>
              </a:rPr>
              <a:t>OEM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 제품을 만들 듯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중국 활동용 </a:t>
            </a:r>
            <a:r>
              <a:rPr lang="ko-KR" altLang="en-US" b="0" i="0" dirty="0" err="1">
                <a:solidFill>
                  <a:srgbClr val="373A3C"/>
                </a:solidFill>
                <a:effectLst/>
                <a:latin typeface="Open Sans"/>
              </a:rPr>
              <a:t>아이돌그룹을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 한국에 위탁해서 만드는 것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 2010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년대 중반 레드오션 소리를 들으면서도 수많은 그룹들이 쏟아져 나온 배경에는 이런 중국자본들의 힘이 있었다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</a:t>
            </a:r>
            <a:r>
              <a:rPr lang="en-US" altLang="ko-KR" b="0" i="0" u="none" strike="noStrike" baseline="30000" dirty="0">
                <a:solidFill>
                  <a:srgbClr val="0275D8"/>
                </a:solidFill>
                <a:effectLst/>
                <a:latin typeface="Open Sans"/>
                <a:hlinkClick r:id="rId9"/>
              </a:rPr>
              <a:t>[6]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 </a:t>
            </a:r>
            <a:r>
              <a:rPr lang="ko-KR" altLang="en-US" b="0" i="0" dirty="0" err="1">
                <a:solidFill>
                  <a:srgbClr val="373A3C"/>
                </a:solidFill>
                <a:effectLst/>
                <a:latin typeface="Open Sans"/>
              </a:rPr>
              <a:t>레드오션인데도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 투자금을 뽑을 수 있었으니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그런데 </a:t>
            </a:r>
            <a:r>
              <a:rPr lang="ko-KR" altLang="en-US" b="0" i="0" dirty="0" err="1">
                <a:solidFill>
                  <a:srgbClr val="373A3C"/>
                </a:solidFill>
                <a:effectLst/>
                <a:latin typeface="Open Sans"/>
              </a:rPr>
              <a:t>한한령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 이후 기존 </a:t>
            </a:r>
            <a:r>
              <a:rPr lang="ko-KR" altLang="en-US" b="0" i="0" dirty="0" err="1">
                <a:solidFill>
                  <a:srgbClr val="373A3C"/>
                </a:solidFill>
                <a:effectLst/>
                <a:latin typeface="Open Sans"/>
              </a:rPr>
              <a:t>아이돌그룹의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 중국 진출만 </a:t>
            </a:r>
            <a:r>
              <a:rPr lang="ko-KR" altLang="en-US" b="0" i="0" dirty="0" err="1">
                <a:solidFill>
                  <a:srgbClr val="373A3C"/>
                </a:solidFill>
                <a:effectLst/>
                <a:latin typeface="Open Sans"/>
              </a:rPr>
              <a:t>막힌게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 아니라 더 이상 이런 식의 투자가 이루어지지 않게 되었으니 중국자본만 믿고 연습생을 뽑아 데뷔조를 만들었던 기획사는 하루 아침에 데뷔가 무산될 수밖에 없었고 기존에 데뷔한 그룹들도 기획사의 운용자금 부족으로 인해 컴백시기가 늦어지고 사실상 해체나 다름 없는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,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심지어 장래가 촉망되었지만 공식적으로 해체한 경우도 생겨났다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특히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'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행사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'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를 기반으로 하는 걸그룹계의 피해가 컸다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이렇게 되자 중국과 사이가 나쁜 동남아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,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북미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,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일본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,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유럽으로 주 무대를 옮기는 일이 많아졌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1BF6A-6972-40DC-AEC1-FD89C613C3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573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초 일본의 수출규제를 시작으로 </a:t>
            </a:r>
            <a:r>
              <a:rPr lang="ko-KR" altLang="en-US" dirty="0" err="1"/>
              <a:t>반일반한감정고조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https://www.etoday.co.kr/news/view/1828403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1BF6A-6972-40DC-AEC1-FD89C613C36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870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1BF6A-6972-40DC-AEC1-FD89C613C36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231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플랫폼 확대 효과로 이미 유튜브 아티스트별 구독자수도 많이 늘었고, 음원 실적도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좋았고, 다 좋은데… 얼마나 지속될 수 있을까? 즉, 스트리밍 확대는 언제, 어디까지 가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능할까? 미국 내 입지가 점차 굳혀질 수 있을까?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1BF6A-6972-40DC-AEC1-FD89C613C36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216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24</a:t>
            </a:r>
            <a:r>
              <a:rPr lang="ko-KR" altLang="en-US" dirty="0"/>
              <a:t>일 기준</a:t>
            </a:r>
            <a:r>
              <a:rPr lang="en-US" altLang="ko-KR" dirty="0"/>
              <a:t>, </a:t>
            </a:r>
            <a:r>
              <a:rPr lang="ko-KR" altLang="en-US" dirty="0"/>
              <a:t>블랙핑크 공식 </a:t>
            </a:r>
            <a:r>
              <a:rPr lang="ko-KR" altLang="en-US" dirty="0" err="1"/>
              <a:t>유튜브채널</a:t>
            </a:r>
            <a:r>
              <a:rPr lang="ko-KR" altLang="en-US" dirty="0"/>
              <a:t> 구독자수 </a:t>
            </a:r>
            <a:r>
              <a:rPr lang="en-US" altLang="ko-KR" dirty="0"/>
              <a:t>4230</a:t>
            </a:r>
            <a:r>
              <a:rPr lang="ko-KR" altLang="en-US" dirty="0"/>
              <a:t>만명 돌파</a:t>
            </a:r>
          </a:p>
          <a:p>
            <a:r>
              <a:rPr lang="en-US" altLang="ko-KR" dirty="0"/>
              <a:t>How you like that </a:t>
            </a:r>
            <a:r>
              <a:rPr lang="ko-KR" altLang="en-US" dirty="0" err="1"/>
              <a:t>뮤비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첫날 </a:t>
            </a:r>
            <a:r>
              <a:rPr lang="en-US" altLang="ko-KR" dirty="0"/>
              <a:t>8630</a:t>
            </a:r>
            <a:r>
              <a:rPr lang="ko-KR" altLang="en-US" dirty="0" err="1"/>
              <a:t>만뷰</a:t>
            </a:r>
            <a:r>
              <a:rPr lang="en-US" altLang="ko-KR" dirty="0"/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ppleSDGothicNeo-Regular"/>
              </a:rPr>
              <a:t>공개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SDGothicNeo-Regular"/>
              </a:rPr>
              <a:t>24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ppleSDGothicNeo-Regular"/>
              </a:rPr>
              <a:t>시간 내 유튜브 동영상 최다 조회수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AppleSDGothicNeo-Regular"/>
              </a:rPr>
              <a:t>기네스</a:t>
            </a:r>
            <a:endParaRPr lang="en-US" altLang="ko-KR" b="0" i="0" dirty="0">
              <a:solidFill>
                <a:srgbClr val="222222"/>
              </a:solidFill>
              <a:effectLst/>
              <a:latin typeface="AppleSDGothicNeo-Regular"/>
            </a:endParaRPr>
          </a:p>
          <a:p>
            <a:r>
              <a:rPr lang="en-US" altLang="ko-KR" dirty="0">
                <a:solidFill>
                  <a:srgbClr val="222222"/>
                </a:solidFill>
                <a:latin typeface="AppleSDGothicNeo-Regular"/>
              </a:rPr>
              <a:t>                                                   32</a:t>
            </a:r>
            <a:r>
              <a:rPr lang="ko-KR" altLang="en-US" dirty="0">
                <a:solidFill>
                  <a:srgbClr val="222222"/>
                </a:solidFill>
                <a:latin typeface="AppleSDGothicNeo-Regular"/>
              </a:rPr>
              <a:t>시간만에 </a:t>
            </a:r>
            <a:r>
              <a:rPr lang="en-US" altLang="ko-KR" dirty="0">
                <a:solidFill>
                  <a:srgbClr val="222222"/>
                </a:solidFill>
                <a:latin typeface="AppleSDGothicNeo-Regular"/>
              </a:rPr>
              <a:t>1</a:t>
            </a:r>
            <a:r>
              <a:rPr lang="ko-KR" altLang="en-US" dirty="0" err="1">
                <a:solidFill>
                  <a:srgbClr val="222222"/>
                </a:solidFill>
                <a:latin typeface="AppleSDGothicNeo-Regular"/>
              </a:rPr>
              <a:t>억뷰</a:t>
            </a:r>
            <a:r>
              <a:rPr lang="en-US" altLang="ko-KR" dirty="0">
                <a:solidFill>
                  <a:srgbClr val="222222"/>
                </a:solidFill>
                <a:latin typeface="AppleSDGothicNeo-Regular"/>
              </a:rPr>
              <a:t>,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1BF6A-6972-40DC-AEC1-FD89C613C36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377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/>
              </a:rPr>
              <a:t>https://m.blog.naver.com/nickykim156423/221773139118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1BF6A-6972-40DC-AEC1-FD89C613C36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945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글로벌 최대 </a:t>
            </a:r>
            <a:r>
              <a:rPr lang="ko-KR" altLang="en-US" dirty="0" err="1"/>
              <a:t>음원플랫폼인</a:t>
            </a:r>
            <a:r>
              <a:rPr lang="ko-KR" altLang="en-US" dirty="0"/>
              <a:t> 스포티파이의 전체 고객 중 남미 고객 비중은 20%(유럽</a:t>
            </a:r>
          </a:p>
          <a:p>
            <a:r>
              <a:rPr lang="ko-KR" altLang="en-US" dirty="0"/>
              <a:t>36%, 북미 32%, 기타 11%)지만, 가장 많은 트래픽이 발생하는 세 도시가 모두 남미에</a:t>
            </a:r>
          </a:p>
          <a:p>
            <a:r>
              <a:rPr lang="ko-KR" altLang="en-US" dirty="0" err="1"/>
              <a:t>위치해있으며</a:t>
            </a:r>
            <a:r>
              <a:rPr lang="ko-KR" altLang="en-US" dirty="0"/>
              <a:t> 유튜브 주간 조회수에서도 인도, 동남아시아와 남미 지역의 압도적인 </a:t>
            </a:r>
            <a:r>
              <a:rPr lang="ko-KR" altLang="en-US" dirty="0" err="1"/>
              <a:t>트</a:t>
            </a:r>
            <a:endParaRPr lang="ko-KR" altLang="en-US" dirty="0"/>
          </a:p>
          <a:p>
            <a:r>
              <a:rPr lang="ko-KR" altLang="en-US" dirty="0" err="1"/>
              <a:t>래픽</a:t>
            </a:r>
            <a:r>
              <a:rPr lang="ko-KR" altLang="en-US" dirty="0"/>
              <a:t> 규모를 확인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1BF6A-6972-40DC-AEC1-FD89C613C36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836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세계 음악 시장에서 가장 주목할 만한 성장이 나타나고 있는 지역은 과거에는 주</a:t>
            </a:r>
          </a:p>
          <a:p>
            <a:r>
              <a:rPr lang="ko-KR" altLang="en-US" dirty="0"/>
              <a:t>목 받지 </a:t>
            </a:r>
            <a:r>
              <a:rPr lang="ko-KR" altLang="en-US" dirty="0" err="1"/>
              <a:t>못했던ㅁ</a:t>
            </a:r>
            <a:r>
              <a:rPr lang="ko-KR" altLang="en-US" dirty="0"/>
              <a:t> 신흥국이다.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se-nanumgothic"/>
              </a:rPr>
              <a:t>첫째 현재 음악시장 규모의 절반은 공연이 차지하고 있고 아티스트의 급이 높아질 수록 수입에서 공연이 차지하는 비중이 앞도적이라는 점이다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e-nanumgothic"/>
              </a:rPr>
              <a:t>. BTS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se-nanumgothic"/>
              </a:rPr>
              <a:t>의 압도적인 수익성도 이에 기인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IFPI는</a:t>
            </a:r>
            <a:r>
              <a:rPr lang="ko-KR" altLang="en-US" dirty="0"/>
              <a:t> '(디지털 음원 플랫폼을 기반으로 한) 기회의 확대가</a:t>
            </a:r>
          </a:p>
          <a:p>
            <a:r>
              <a:rPr lang="ko-KR" altLang="en-US" dirty="0"/>
              <a:t>로컬 히어로(</a:t>
            </a:r>
            <a:r>
              <a:rPr lang="ko-KR" altLang="en-US" dirty="0" err="1"/>
              <a:t>Local</a:t>
            </a:r>
            <a:r>
              <a:rPr lang="ko-KR" altLang="en-US" dirty="0"/>
              <a:t> </a:t>
            </a:r>
            <a:r>
              <a:rPr lang="ko-KR" altLang="en-US" dirty="0" err="1"/>
              <a:t>Heroes</a:t>
            </a:r>
            <a:r>
              <a:rPr lang="ko-KR" altLang="en-US" dirty="0"/>
              <a:t>)의 탄생을 </a:t>
            </a:r>
            <a:r>
              <a:rPr lang="ko-KR" altLang="en-US" dirty="0" err="1"/>
              <a:t>이끌었다'고</a:t>
            </a:r>
            <a:r>
              <a:rPr lang="ko-KR" altLang="en-US" dirty="0"/>
              <a:t> 분석했다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1BF6A-6972-40DC-AEC1-FD89C613C36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91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세계 음악 시장에서 가장 주목할 만한 성장이 나타나고 있는 지역은 과거에는 주</a:t>
            </a:r>
          </a:p>
          <a:p>
            <a:r>
              <a:rPr lang="ko-KR" altLang="en-US" dirty="0"/>
              <a:t>목 받지 </a:t>
            </a:r>
            <a:r>
              <a:rPr lang="ko-KR" altLang="en-US" dirty="0" err="1"/>
              <a:t>못했던ㅁ</a:t>
            </a:r>
            <a:r>
              <a:rPr lang="ko-KR" altLang="en-US" dirty="0"/>
              <a:t> 신흥국이다.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se-nanumgothic"/>
              </a:rPr>
              <a:t>첫째 현재 음악시장 규모의 절반은 공연이 차지하고 있고 아티스트의 급이 높아질 수록 수입에서 공연이 차지하는 비중이 앞도적이라는 점이다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e-nanumgothic"/>
              </a:rPr>
              <a:t>. BTS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se-nanumgothic"/>
              </a:rPr>
              <a:t>의 압도적인 수익성도 이에 기인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IFPI는</a:t>
            </a:r>
            <a:r>
              <a:rPr lang="ko-KR" altLang="en-US" dirty="0"/>
              <a:t> '(디지털 음원 플랫폼을 기반으로 한) 기회의 확대가</a:t>
            </a:r>
          </a:p>
          <a:p>
            <a:r>
              <a:rPr lang="ko-KR" altLang="en-US" dirty="0"/>
              <a:t>로컬 히어로(</a:t>
            </a:r>
            <a:r>
              <a:rPr lang="ko-KR" altLang="en-US" dirty="0" err="1"/>
              <a:t>Local</a:t>
            </a:r>
            <a:r>
              <a:rPr lang="ko-KR" altLang="en-US" dirty="0"/>
              <a:t> </a:t>
            </a:r>
            <a:r>
              <a:rPr lang="ko-KR" altLang="en-US" dirty="0" err="1"/>
              <a:t>Heroes</a:t>
            </a:r>
            <a:r>
              <a:rPr lang="ko-KR" altLang="en-US" dirty="0"/>
              <a:t>)의 탄생을 </a:t>
            </a:r>
            <a:r>
              <a:rPr lang="ko-KR" altLang="en-US" dirty="0" err="1"/>
              <a:t>이끌었다'고</a:t>
            </a:r>
            <a:r>
              <a:rPr lang="ko-KR" altLang="en-US" dirty="0"/>
              <a:t> 분석했다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1BF6A-6972-40DC-AEC1-FD89C613C36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435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/>
              </a:rPr>
              <a:t>https://1boon.kakao.com/gilbut/5e900fd51fde152dc3c440ec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1BF6A-6972-40DC-AEC1-FD89C613C3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869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아티스트에 대한 브랜드 사용권 </a:t>
            </a:r>
            <a:r>
              <a:rPr lang="en-US" altLang="ko-KR" dirty="0"/>
              <a:t>: </a:t>
            </a:r>
            <a:r>
              <a:rPr lang="ko-KR" altLang="en-US" dirty="0"/>
              <a:t>로열티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로열티 수익구조 상 별도의 투자 없이 대부분 영업이익으로 이어진다는 장점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1BF6A-6972-40DC-AEC1-FD89C613C36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6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최근 활동한 아티스트 성과가 매출액에 아직 나오지 않아 아쉽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1BF6A-6972-40DC-AEC1-FD89C613C36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00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1BF6A-6972-40DC-AEC1-FD89C613C36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657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/>
              </a:rPr>
              <a:t>http://www.iloveorganic.co.kr/news/articleView.html?idxno=221315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1BF6A-6972-40DC-AEC1-FD89C613C36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629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/>
              </a:rPr>
              <a:t>http://www.iloveorganic.co.kr/news/articleView.html?idxno=221315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1BF6A-6972-40DC-AEC1-FD89C613C36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133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/>
              </a:rPr>
              <a:t>http://www.sisajournal-e.com/news/articleView.html?idxno=203309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1BF6A-6972-40DC-AEC1-FD89C613C36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267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https://m.blog.naver.com/PostView.nhn?blogId=from7o&amp;logNo=221594349805&amp;proxyReferer=https:%2F%2Fwww.google.com%2F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1BF6A-6972-40DC-AEC1-FD89C613C36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435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371EF-18C8-4D47-8A67-8B316EC04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6F95A7-E3C4-4F7E-AEFE-A26A24DEF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BBDCA-6BF2-41D1-A822-E0715FAB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9F46-AD4F-4208-88DD-869A9B8C8554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D761CC-E3C7-4966-96AB-E15239BC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9C133-368A-452C-9786-10D2B090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CBB1-F780-490A-92FD-B60436EC0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90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A8B04-94CC-4E86-A1E0-86C479DE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682994-D300-4B3B-8657-061C705BA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621871-7399-4A2F-8215-E1306120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9F46-AD4F-4208-88DD-869A9B8C8554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B964A3-68CF-43B8-9A3E-FB296B0C9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2BF5E-F3F5-4B4E-BAE7-0E309743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CBB1-F780-490A-92FD-B60436EC0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1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AF1C9C-6BFB-4143-8AAA-9EBB1E05A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683AC9-4569-4D0D-B59E-D0FFA3C71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8E28B-5021-4AE1-9BDD-F2F6D0BC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9F46-AD4F-4208-88DD-869A9B8C8554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62F0DE-BE23-4426-A8F8-FDEFD47A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DFB692-0194-493D-8642-5FA84955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CBB1-F780-490A-92FD-B60436EC0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45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03424-2166-4A9E-9506-CC432F01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572AA-F9E8-47F3-8BDE-EE07C5A90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9CE0D-4B0D-4CE0-9E89-2D377A35C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9F46-AD4F-4208-88DD-869A9B8C8554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2AD83-7A5F-403E-8E44-860F2925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F4A5E-A731-4FBE-A9EF-639A8153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CBB1-F780-490A-92FD-B60436EC0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64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2335D-5E8A-4448-B257-417F4E39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025491-D3F5-4B45-A692-5599BA5EA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4C05FB-BE45-4DDA-B502-A37568D2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9F46-AD4F-4208-88DD-869A9B8C8554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884AD-FF31-4C19-9DFF-64BFC4B8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0BE31E-6F7F-48E8-AC6E-97D89A8B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CBB1-F780-490A-92FD-B60436EC0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A05D6-6ED3-4E84-ADF6-BCC219A9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7F82B-3074-484D-BD42-E1ABA4F11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56805C-2649-4F74-9215-42A696835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08D246-98BA-4CB2-A712-89984DEC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9F46-AD4F-4208-88DD-869A9B8C8554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3D9FB4-A467-4DB1-BB0A-ADBF0B926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FADCDC-A2C5-4AB9-A5A6-FDCF2B0B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CBB1-F780-490A-92FD-B60436EC0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31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263EF-9AF7-42AF-AEF2-837E785B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96A7AB-61FC-47AC-A668-E02190FC7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57BD8D-2D95-4F5A-A86B-E397D279E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AA6568-4CE2-407B-848E-C1745E801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9A0307-2925-4C5E-B80A-FE1173BA2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29037E-FED2-456F-AE73-4C42F413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9F46-AD4F-4208-88DD-869A9B8C8554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7AFD31-7031-445B-9300-35821BEF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5C42DA-4BA2-4F09-8D82-71ABE570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CBB1-F780-490A-92FD-B60436EC0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00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2FD3F-CB07-4A71-8BFF-73C169C9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91CFCF-F1E9-48C4-8640-83FBA5A14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9F46-AD4F-4208-88DD-869A9B8C8554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43BF1C-DF9B-4EA3-818E-52B5F063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7C0E0A-50B7-4B7C-AB02-CC2DF6AF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CBB1-F780-490A-92FD-B60436EC0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93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912D0D-5153-42EC-A43E-7A2017F96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9F46-AD4F-4208-88DD-869A9B8C8554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BAB0D6-4433-4D2C-B59B-6480EE34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9D49DE-797C-4FC9-8279-7B28F1F4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CBB1-F780-490A-92FD-B60436EC0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33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BEF3A-DBBA-4218-B8AD-CC16B493F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B69AAE-345B-4F6E-AD26-D6FA90CD2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ED2DC6-7E20-417A-8951-FD2ED911E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F64BA3-BAE1-4CAC-9FE7-D0609677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9F46-AD4F-4208-88DD-869A9B8C8554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53B7A7-C0D9-45C2-B932-083DF564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0A8308-0A66-48A1-83C5-66660940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CBB1-F780-490A-92FD-B60436EC0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0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8AACE-BF95-42F6-9770-C141FFCEF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71F52F-C084-4858-8FFA-7AA6711D0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4EA4A-3B4A-4AD5-8856-AEB0A1C56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545A8A-E175-48F0-A7FC-6970F104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9F46-AD4F-4208-88DD-869A9B8C8554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7DBFFD-3CC0-4824-924F-A5DC6EF6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17955-7B10-4BB0-AB9E-EAB9A4F0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CBB1-F780-490A-92FD-B60436EC0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35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EC98F3-1200-4995-A84C-B623910D0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0DCA1A-89E5-4F09-A97C-1EE7E22E0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F45604-2CFB-476D-9BB5-6AB746F8C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89F46-AD4F-4208-88DD-869A9B8C8554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5CE21A-B4ED-4FD0-932D-194DFB665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E6920B-8CCE-4C8A-A42A-BE17C7DAC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2CBB1-F780-490A-92FD-B60436EC0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61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C95D1-2C4D-4947-BEB9-D1B123CC7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YG </a:t>
            </a:r>
            <a:r>
              <a:rPr lang="ko-KR" altLang="en-US" dirty="0" err="1"/>
              <a:t>엔터주</a:t>
            </a:r>
            <a:r>
              <a:rPr lang="ko-KR" altLang="en-US" dirty="0"/>
              <a:t> 투자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2BDB52-52BA-473F-8252-1DEF6088F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8240" y="4140518"/>
            <a:ext cx="9144000" cy="431482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씨에스리</a:t>
            </a:r>
            <a:r>
              <a:rPr lang="ko-KR" altLang="en-US" sz="2000" dirty="0"/>
              <a:t> 김서정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18156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>
            <a:extLst>
              <a:ext uri="{FF2B5EF4-FFF2-40B4-BE49-F238E27FC236}">
                <a16:creationId xmlns:a16="http://schemas.microsoft.com/office/drawing/2014/main" id="{84E4A0D3-0C3B-46E1-8A49-E5AAED1DA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2" y="1669366"/>
            <a:ext cx="7496175" cy="518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4F567D-946E-4929-9F90-D611B4AAD827}"/>
              </a:ext>
            </a:extLst>
          </p:cNvPr>
          <p:cNvSpPr txBox="1"/>
          <p:nvPr/>
        </p:nvSpPr>
        <p:spPr>
          <a:xfrm>
            <a:off x="952499" y="652463"/>
            <a:ext cx="594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 err="1"/>
              <a:t>월이후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버닝썬게이트</a:t>
            </a:r>
            <a:r>
              <a:rPr lang="ko-KR" altLang="en-US" dirty="0"/>
              <a:t> 사건이후</a:t>
            </a:r>
            <a:r>
              <a:rPr lang="en-US" altLang="ko-KR" dirty="0"/>
              <a:t>), YG </a:t>
            </a:r>
            <a:r>
              <a:rPr lang="ko-KR" altLang="en-US" dirty="0"/>
              <a:t>주가 추이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DB4C34D-6C55-46B4-B6DB-3073B330127A}"/>
              </a:ext>
            </a:extLst>
          </p:cNvPr>
          <p:cNvGrpSpPr/>
          <p:nvPr/>
        </p:nvGrpSpPr>
        <p:grpSpPr>
          <a:xfrm>
            <a:off x="179185" y="166740"/>
            <a:ext cx="2068715" cy="379068"/>
            <a:chOff x="570139" y="6296182"/>
            <a:chExt cx="2068715" cy="37906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0AAD3AE-34CC-4C9B-9146-F1B83F9E2B9F}"/>
                </a:ext>
              </a:extLst>
            </p:cNvPr>
            <p:cNvSpPr/>
            <p:nvPr/>
          </p:nvSpPr>
          <p:spPr>
            <a:xfrm>
              <a:off x="570139" y="6296182"/>
              <a:ext cx="424286" cy="369332"/>
            </a:xfrm>
            <a:prstGeom prst="ellipse">
              <a:avLst/>
            </a:prstGeom>
            <a:noFill/>
            <a:ln w="34925">
              <a:solidFill>
                <a:srgbClr val="F10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ㅊ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FBF965-C592-4794-A51F-5C0815BBF7B3}"/>
                </a:ext>
              </a:extLst>
            </p:cNvPr>
            <p:cNvSpPr txBox="1"/>
            <p:nvPr/>
          </p:nvSpPr>
          <p:spPr>
            <a:xfrm>
              <a:off x="1085224" y="6305918"/>
              <a:ext cx="1553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: </a:t>
              </a:r>
              <a:r>
                <a:rPr lang="ko-KR" altLang="en-US" dirty="0"/>
                <a:t>하락 포인트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D88AEF-9A20-418E-A05C-AA225753F384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EBDD8-2B85-4909-894D-8AF253A61E2A}"/>
              </a:ext>
            </a:extLst>
          </p:cNvPr>
          <p:cNvSpPr txBox="1"/>
          <p:nvPr/>
        </p:nvSpPr>
        <p:spPr>
          <a:xfrm>
            <a:off x="5831498" y="24919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9F722AB-03B3-4A28-BE8D-E2967C620995}"/>
              </a:ext>
            </a:extLst>
          </p:cNvPr>
          <p:cNvGrpSpPr/>
          <p:nvPr/>
        </p:nvGrpSpPr>
        <p:grpSpPr>
          <a:xfrm>
            <a:off x="1230923" y="949569"/>
            <a:ext cx="10754600" cy="4315849"/>
            <a:chOff x="1230923" y="949569"/>
            <a:chExt cx="10399102" cy="431584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987954C-1562-43BC-917D-53BC5C039F8C}"/>
                </a:ext>
              </a:extLst>
            </p:cNvPr>
            <p:cNvSpPr txBox="1"/>
            <p:nvPr/>
          </p:nvSpPr>
          <p:spPr>
            <a:xfrm>
              <a:off x="1230923" y="949569"/>
              <a:ext cx="5934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2019</a:t>
              </a:r>
              <a:r>
                <a:rPr lang="ko-KR" altLang="en-US" sz="2000" b="1" dirty="0"/>
                <a:t>년 </a:t>
              </a:r>
              <a:r>
                <a:rPr lang="en-US" altLang="ko-KR" sz="2000" b="1" dirty="0"/>
                <a:t>1</a:t>
              </a:r>
              <a:r>
                <a:rPr lang="ko-KR" altLang="en-US" sz="2000" b="1" dirty="0"/>
                <a:t>월초 </a:t>
              </a:r>
              <a:r>
                <a:rPr lang="ko-KR" altLang="en-US" sz="2000" b="1" dirty="0" err="1"/>
                <a:t>버닝썬</a:t>
              </a:r>
              <a:r>
                <a:rPr lang="ko-KR" altLang="en-US" sz="2000" b="1" dirty="0"/>
                <a:t> 게이트 이후</a:t>
              </a:r>
              <a:r>
                <a:rPr lang="en-US" altLang="ko-KR" sz="2000" b="1" dirty="0"/>
                <a:t>, </a:t>
              </a:r>
              <a:r>
                <a:rPr lang="ko-KR" altLang="en-US" sz="2000" b="1" dirty="0"/>
                <a:t>꾸준한 하락세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9524C7-39BA-4184-A83A-B71B36D18527}"/>
                </a:ext>
              </a:extLst>
            </p:cNvPr>
            <p:cNvSpPr txBox="1"/>
            <p:nvPr/>
          </p:nvSpPr>
          <p:spPr>
            <a:xfrm>
              <a:off x="1230923" y="1522444"/>
              <a:ext cx="10399102" cy="31700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b="1" dirty="0"/>
                <a:t>2019년 2월 25일 8638억 원이었던 </a:t>
              </a:r>
              <a:r>
                <a:rPr lang="ko-KR" altLang="en-US" sz="2000" b="1" dirty="0" err="1"/>
                <a:t>YG의</a:t>
              </a:r>
              <a:r>
                <a:rPr lang="ko-KR" altLang="en-US" sz="2000" b="1" dirty="0"/>
                <a:t> </a:t>
              </a:r>
              <a:r>
                <a:rPr lang="ko-KR" altLang="en-US" sz="2000" b="1" dirty="0" err="1"/>
                <a:t>시총이</a:t>
              </a:r>
              <a:r>
                <a:rPr lang="ko-KR" altLang="en-US" sz="2000" b="1" dirty="0"/>
                <a:t> 한 달 만에 6438억 원으로 25.47% 급감 </a:t>
              </a:r>
              <a:endParaRPr lang="en-US" altLang="ko-KR" sz="2000" b="1" dirty="0"/>
            </a:p>
            <a:p>
              <a:r>
                <a:rPr lang="ko-KR" altLang="en-US" sz="2000" b="1" dirty="0"/>
                <a:t>                         (2200억 원이 단기간에 증발)</a:t>
              </a:r>
            </a:p>
            <a:p>
              <a:endParaRPr lang="en-US" altLang="ko-KR" sz="2000" b="1" dirty="0"/>
            </a:p>
            <a:p>
              <a:r>
                <a:rPr lang="ko-KR" altLang="en-US" sz="2000" b="1" dirty="0"/>
                <a:t>2019년 3월 - 52주 신저가</a:t>
              </a:r>
              <a:r>
                <a:rPr lang="en-US" altLang="ko-KR" sz="2000" b="1" dirty="0"/>
                <a:t>(</a:t>
              </a:r>
              <a:r>
                <a:rPr lang="ko-KR" altLang="en-US" sz="2000" b="1" dirty="0"/>
                <a:t>18950원</a:t>
              </a:r>
              <a:r>
                <a:rPr lang="en-US" altLang="ko-KR" sz="2000" b="1" dirty="0"/>
                <a:t>)</a:t>
              </a:r>
              <a:r>
                <a:rPr lang="ko-KR" altLang="en-US" sz="2000" b="1" dirty="0"/>
                <a:t> 기록</a:t>
              </a:r>
            </a:p>
            <a:p>
              <a:endParaRPr lang="ko-KR" altLang="en-US" sz="2000" b="1" dirty="0"/>
            </a:p>
            <a:p>
              <a:r>
                <a:rPr lang="ko-KR" altLang="en-US" sz="2000" b="1" dirty="0"/>
                <a:t>2019년 3월 10일 승리의 성매매 알선혐의로 입건</a:t>
              </a:r>
              <a:endParaRPr lang="en-US" altLang="ko-KR" sz="2000" b="1" dirty="0"/>
            </a:p>
            <a:p>
              <a:endParaRPr lang="en-US" altLang="ko-KR" sz="2000" b="1" dirty="0"/>
            </a:p>
            <a:p>
              <a:r>
                <a:rPr lang="ko-KR" altLang="en-US" sz="2000" b="1" dirty="0"/>
                <a:t>2019년 3월 11일 </a:t>
              </a:r>
              <a:r>
                <a:rPr lang="ko-KR" altLang="en-US" sz="2000" b="1" dirty="0" err="1"/>
                <a:t>yg주가가</a:t>
              </a:r>
              <a:r>
                <a:rPr lang="ko-KR" altLang="en-US" sz="2000" b="1" dirty="0"/>
                <a:t> 14%하향 </a:t>
              </a:r>
              <a:endParaRPr lang="en-US" altLang="ko-KR" sz="2000" b="1" dirty="0"/>
            </a:p>
            <a:p>
              <a:endParaRPr lang="en-US" altLang="ko-KR" sz="2000" b="1" dirty="0"/>
            </a:p>
            <a:p>
              <a:r>
                <a:rPr lang="en-US" altLang="ko-KR" sz="2000" b="1" dirty="0"/>
                <a:t>2019</a:t>
              </a:r>
              <a:r>
                <a:rPr lang="ko-KR" altLang="en-US" sz="2000" b="1" dirty="0"/>
                <a:t>년 3월 12일에는 공매도 과열종목으로 지정되기도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1286BA-3471-46D3-A31D-BD931E32712F}"/>
                </a:ext>
              </a:extLst>
            </p:cNvPr>
            <p:cNvSpPr txBox="1"/>
            <p:nvPr/>
          </p:nvSpPr>
          <p:spPr>
            <a:xfrm>
              <a:off x="1230923" y="4865308"/>
              <a:ext cx="97301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이후에도</a:t>
              </a:r>
              <a:r>
                <a:rPr lang="en-US" altLang="ko-KR" sz="2000" b="1" dirty="0"/>
                <a:t>, </a:t>
              </a:r>
              <a:r>
                <a:rPr lang="en-US" altLang="ko-KR" sz="2000" b="1" dirty="0" err="1"/>
                <a:t>yg</a:t>
              </a:r>
              <a:r>
                <a:rPr lang="ko-KR" altLang="en-US" sz="2000" b="1" dirty="0"/>
                <a:t> 불매운동</a:t>
              </a:r>
              <a:r>
                <a:rPr lang="en-US" altLang="ko-KR" sz="2000" b="1" dirty="0"/>
                <a:t> + </a:t>
              </a:r>
              <a:r>
                <a:rPr lang="ko-KR" altLang="en-US" sz="2000" b="1" dirty="0"/>
                <a:t>지속적인 자회사 적자로 인한 경영난으로 주가 하락</a:t>
              </a:r>
              <a:r>
                <a:rPr lang="en-US" altLang="ko-KR" sz="2000" b="1" dirty="0"/>
                <a:t> </a:t>
              </a:r>
              <a:endParaRPr lang="ko-KR" altLang="en-US" sz="2000" b="1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91AEAFB-6FC8-4EC2-A7B6-3C502144BC6B}"/>
              </a:ext>
            </a:extLst>
          </p:cNvPr>
          <p:cNvSpPr txBox="1"/>
          <p:nvPr/>
        </p:nvSpPr>
        <p:spPr>
          <a:xfrm>
            <a:off x="2347913" y="5799929"/>
            <a:ext cx="7496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2">
                    <a:lumMod val="75000"/>
                  </a:schemeClr>
                </a:solidFill>
              </a:rPr>
              <a:t>연예계에 대한 신뢰도 하락</a:t>
            </a:r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</a:rPr>
              <a:t> -&gt; </a:t>
            </a:r>
            <a:r>
              <a:rPr lang="ko-KR" altLang="en-US" sz="2800" b="1" dirty="0">
                <a:solidFill>
                  <a:schemeClr val="accent2">
                    <a:lumMod val="75000"/>
                  </a:schemeClr>
                </a:solidFill>
              </a:rPr>
              <a:t>투자심리 위축</a:t>
            </a:r>
            <a:endParaRPr lang="en-US" altLang="ko-KR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913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FA6AE72-0957-4C2A-AA40-3079C9D39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077" y="837129"/>
            <a:ext cx="9089845" cy="502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731F2214-2C60-41E1-8B2D-5581687AEE4D}"/>
              </a:ext>
            </a:extLst>
          </p:cNvPr>
          <p:cNvGrpSpPr/>
          <p:nvPr/>
        </p:nvGrpSpPr>
        <p:grpSpPr>
          <a:xfrm>
            <a:off x="179185" y="166740"/>
            <a:ext cx="2068715" cy="379068"/>
            <a:chOff x="570139" y="6296182"/>
            <a:chExt cx="2068715" cy="379068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615E0B8-93A2-49E4-9B32-A0760175089D}"/>
                </a:ext>
              </a:extLst>
            </p:cNvPr>
            <p:cNvSpPr/>
            <p:nvPr/>
          </p:nvSpPr>
          <p:spPr>
            <a:xfrm>
              <a:off x="570139" y="6296182"/>
              <a:ext cx="424286" cy="369332"/>
            </a:xfrm>
            <a:prstGeom prst="ellipse">
              <a:avLst/>
            </a:prstGeom>
            <a:noFill/>
            <a:ln w="34925">
              <a:solidFill>
                <a:srgbClr val="F10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ㅊ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EA4D27-C424-4410-BF9A-879E499371BA}"/>
                </a:ext>
              </a:extLst>
            </p:cNvPr>
            <p:cNvSpPr txBox="1"/>
            <p:nvPr/>
          </p:nvSpPr>
          <p:spPr>
            <a:xfrm>
              <a:off x="1085224" y="6305918"/>
              <a:ext cx="1553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: </a:t>
              </a:r>
              <a:r>
                <a:rPr lang="ko-KR" altLang="en-US" dirty="0"/>
                <a:t>하락 포인트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FB0FDE-CD9C-4A6A-832D-8173C262EBBF}"/>
              </a:ext>
            </a:extLst>
          </p:cNvPr>
          <p:cNvSpPr txBox="1"/>
          <p:nvPr/>
        </p:nvSpPr>
        <p:spPr>
          <a:xfrm>
            <a:off x="3051884" y="949569"/>
            <a:ext cx="60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YG</a:t>
            </a:r>
            <a:r>
              <a:rPr lang="ko-KR" altLang="en-US" dirty="0" err="1"/>
              <a:t>뿐만아니라</a:t>
            </a:r>
            <a:r>
              <a:rPr lang="en-US" altLang="ko-KR" dirty="0"/>
              <a:t>, </a:t>
            </a:r>
            <a:r>
              <a:rPr lang="ko-KR" altLang="en-US" dirty="0"/>
              <a:t>대표 </a:t>
            </a:r>
            <a:r>
              <a:rPr lang="ko-KR" altLang="en-US" dirty="0" err="1"/>
              <a:t>엔터주</a:t>
            </a:r>
            <a:r>
              <a:rPr lang="en-US" altLang="ko-KR" dirty="0"/>
              <a:t>3</a:t>
            </a:r>
            <a:r>
              <a:rPr lang="ko-KR" altLang="en-US" dirty="0"/>
              <a:t>사 </a:t>
            </a:r>
            <a:r>
              <a:rPr lang="en-US" altLang="ko-KR" dirty="0"/>
              <a:t>19</a:t>
            </a:r>
            <a:r>
              <a:rPr lang="ko-KR" altLang="en-US" dirty="0"/>
              <a:t>년도 </a:t>
            </a:r>
            <a:r>
              <a:rPr lang="en-US" altLang="ko-KR" dirty="0"/>
              <a:t>1,2</a:t>
            </a:r>
            <a:r>
              <a:rPr lang="ko-KR" altLang="en-US" dirty="0"/>
              <a:t>분기 모두 </a:t>
            </a:r>
            <a:r>
              <a:rPr lang="ko-KR" altLang="en-US" dirty="0">
                <a:solidFill>
                  <a:srgbClr val="FF0000"/>
                </a:solidFill>
              </a:rPr>
              <a:t>하락세</a:t>
            </a:r>
          </a:p>
        </p:txBody>
      </p:sp>
    </p:spTree>
    <p:extLst>
      <p:ext uri="{BB962C8B-B14F-4D97-AF65-F5344CB8AC3E}">
        <p14:creationId xmlns:p14="http://schemas.microsoft.com/office/powerpoint/2010/main" val="3946181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B343C0-3EBA-413C-A4A6-33883EBF7E60}"/>
              </a:ext>
            </a:extLst>
          </p:cNvPr>
          <p:cNvSpPr txBox="1"/>
          <p:nvPr/>
        </p:nvSpPr>
        <p:spPr>
          <a:xfrm>
            <a:off x="1806087" y="949569"/>
            <a:ext cx="857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버닝썬</a:t>
            </a:r>
            <a:r>
              <a:rPr lang="ko-KR" altLang="en-US" dirty="0"/>
              <a:t> 게이트 이후</a:t>
            </a:r>
            <a:r>
              <a:rPr lang="en-US" altLang="ko-KR" dirty="0"/>
              <a:t>, YG</a:t>
            </a:r>
            <a:r>
              <a:rPr lang="ko-KR" altLang="en-US" dirty="0" err="1"/>
              <a:t>뿐만아니라</a:t>
            </a:r>
            <a:r>
              <a:rPr lang="en-US" altLang="ko-KR" dirty="0"/>
              <a:t>, </a:t>
            </a:r>
            <a:r>
              <a:rPr lang="ko-KR" altLang="en-US" dirty="0"/>
              <a:t>대표 </a:t>
            </a:r>
            <a:r>
              <a:rPr lang="ko-KR" altLang="en-US" dirty="0" err="1"/>
              <a:t>엔터주</a:t>
            </a:r>
            <a:r>
              <a:rPr lang="en-US" altLang="ko-KR" dirty="0"/>
              <a:t>3</a:t>
            </a:r>
            <a:r>
              <a:rPr lang="ko-KR" altLang="en-US" dirty="0"/>
              <a:t>사 </a:t>
            </a:r>
            <a:r>
              <a:rPr lang="en-US" altLang="ko-KR" dirty="0"/>
              <a:t>19</a:t>
            </a:r>
            <a:r>
              <a:rPr lang="ko-KR" altLang="en-US" dirty="0"/>
              <a:t>년도 </a:t>
            </a:r>
            <a:r>
              <a:rPr lang="en-US" altLang="ko-KR" dirty="0"/>
              <a:t>1,2</a:t>
            </a:r>
            <a:r>
              <a:rPr lang="ko-KR" altLang="en-US" dirty="0"/>
              <a:t>분기 모두 </a:t>
            </a:r>
            <a:r>
              <a:rPr lang="ko-KR" altLang="en-US" dirty="0">
                <a:solidFill>
                  <a:srgbClr val="FF0000"/>
                </a:solidFill>
              </a:rPr>
              <a:t>하락세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DDED40-E7C5-4871-97FE-8F0BF5AA0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005" y="4008105"/>
            <a:ext cx="6156600" cy="26930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F0A6E5E-7BDC-4237-9CD0-F87E4EE21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10681"/>
            <a:ext cx="5511469" cy="23974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7883A9-F3BE-471E-81C7-F2DAF568D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36" y="1658548"/>
            <a:ext cx="5334469" cy="2339791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31A7220-8E0B-468E-A716-749016CED2AA}"/>
              </a:ext>
            </a:extLst>
          </p:cNvPr>
          <p:cNvCxnSpPr/>
          <p:nvPr/>
        </p:nvCxnSpPr>
        <p:spPr>
          <a:xfrm>
            <a:off x="679127" y="2457450"/>
            <a:ext cx="1806898" cy="74295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08E14C4-28A5-4F60-A869-D4429A7AA144}"/>
              </a:ext>
            </a:extLst>
          </p:cNvPr>
          <p:cNvCxnSpPr/>
          <p:nvPr/>
        </p:nvCxnSpPr>
        <p:spPr>
          <a:xfrm>
            <a:off x="6419196" y="2457450"/>
            <a:ext cx="1806898" cy="74295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D253617-43AB-4CC7-94AE-6B3749B43D64}"/>
              </a:ext>
            </a:extLst>
          </p:cNvPr>
          <p:cNvCxnSpPr/>
          <p:nvPr/>
        </p:nvCxnSpPr>
        <p:spPr>
          <a:xfrm>
            <a:off x="2900768" y="5064992"/>
            <a:ext cx="1806898" cy="74295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1A572E2-FFB5-4524-B43D-7DE127BBDDB0}"/>
              </a:ext>
            </a:extLst>
          </p:cNvPr>
          <p:cNvSpPr txBox="1"/>
          <p:nvPr/>
        </p:nvSpPr>
        <p:spPr>
          <a:xfrm>
            <a:off x="686723" y="3291592"/>
            <a:ext cx="5687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SM </a:t>
            </a:r>
            <a:r>
              <a:rPr lang="ko-KR" altLang="en-US" sz="1400" dirty="0"/>
              <a:t>잠깐 급등시기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레드벨벳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유노윤호</a:t>
            </a:r>
            <a:r>
              <a:rPr lang="ko-KR" altLang="en-US" sz="1400" dirty="0"/>
              <a:t> 앨범 </a:t>
            </a:r>
            <a:r>
              <a:rPr lang="ko-KR" altLang="en-US" sz="1400" dirty="0" err="1"/>
              <a:t>발매전</a:t>
            </a:r>
            <a:r>
              <a:rPr lang="ko-KR" altLang="en-US" sz="1400" dirty="0"/>
              <a:t>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50FF70F-E0CB-4005-98F2-A2F3519A4C34}"/>
              </a:ext>
            </a:extLst>
          </p:cNvPr>
          <p:cNvGrpSpPr/>
          <p:nvPr/>
        </p:nvGrpSpPr>
        <p:grpSpPr>
          <a:xfrm>
            <a:off x="179185" y="166740"/>
            <a:ext cx="2068715" cy="379068"/>
            <a:chOff x="570139" y="6296182"/>
            <a:chExt cx="2068715" cy="379068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8F87B85-FDC8-4441-831F-8A0F26A1B724}"/>
                </a:ext>
              </a:extLst>
            </p:cNvPr>
            <p:cNvSpPr/>
            <p:nvPr/>
          </p:nvSpPr>
          <p:spPr>
            <a:xfrm>
              <a:off x="570139" y="6296182"/>
              <a:ext cx="424286" cy="369332"/>
            </a:xfrm>
            <a:prstGeom prst="ellipse">
              <a:avLst/>
            </a:prstGeom>
            <a:noFill/>
            <a:ln w="34925">
              <a:solidFill>
                <a:srgbClr val="F10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ㅊ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FE5171B-6136-4287-BF62-D8938833928A}"/>
                </a:ext>
              </a:extLst>
            </p:cNvPr>
            <p:cNvSpPr txBox="1"/>
            <p:nvPr/>
          </p:nvSpPr>
          <p:spPr>
            <a:xfrm>
              <a:off x="1085224" y="6305918"/>
              <a:ext cx="1553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: </a:t>
              </a:r>
              <a:r>
                <a:rPr lang="ko-KR" altLang="en-US" dirty="0"/>
                <a:t>하락 포인트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2236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BE5C4E-1042-4E1D-81A2-EC2847EB16F5}"/>
              </a:ext>
            </a:extLst>
          </p:cNvPr>
          <p:cNvSpPr txBox="1"/>
          <p:nvPr/>
        </p:nvSpPr>
        <p:spPr>
          <a:xfrm>
            <a:off x="949568" y="868240"/>
            <a:ext cx="606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YG </a:t>
            </a:r>
            <a:r>
              <a:rPr lang="ko-KR" altLang="en-US" dirty="0"/>
              <a:t>자회사 실적부진 및 </a:t>
            </a:r>
            <a:r>
              <a:rPr lang="ko-KR" altLang="en-US" dirty="0" err="1"/>
              <a:t>계약사</a:t>
            </a:r>
            <a:r>
              <a:rPr lang="ko-KR" altLang="en-US" dirty="0"/>
              <a:t> 투자금 상환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1CFC010-39EF-4F2E-820B-FF40E9886222}"/>
              </a:ext>
            </a:extLst>
          </p:cNvPr>
          <p:cNvGrpSpPr/>
          <p:nvPr/>
        </p:nvGrpSpPr>
        <p:grpSpPr>
          <a:xfrm>
            <a:off x="179185" y="166740"/>
            <a:ext cx="2068715" cy="379068"/>
            <a:chOff x="570139" y="6296182"/>
            <a:chExt cx="2068715" cy="379068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9540306-225C-4CC2-A017-B6328954E828}"/>
                </a:ext>
              </a:extLst>
            </p:cNvPr>
            <p:cNvSpPr/>
            <p:nvPr/>
          </p:nvSpPr>
          <p:spPr>
            <a:xfrm>
              <a:off x="570139" y="6296182"/>
              <a:ext cx="424286" cy="369332"/>
            </a:xfrm>
            <a:prstGeom prst="ellipse">
              <a:avLst/>
            </a:prstGeom>
            <a:noFill/>
            <a:ln w="34925">
              <a:solidFill>
                <a:srgbClr val="F10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ㅊ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935781-9612-49DB-A753-E84F2AFCA7AD}"/>
                </a:ext>
              </a:extLst>
            </p:cNvPr>
            <p:cNvSpPr txBox="1"/>
            <p:nvPr/>
          </p:nvSpPr>
          <p:spPr>
            <a:xfrm>
              <a:off x="1085224" y="6305918"/>
              <a:ext cx="1553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: </a:t>
              </a:r>
              <a:r>
                <a:rPr lang="ko-KR" altLang="en-US" dirty="0"/>
                <a:t>하락 포인트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AD1D074-9BD7-4F73-AF0E-40A3F084FA2C}"/>
              </a:ext>
            </a:extLst>
          </p:cNvPr>
          <p:cNvSpPr txBox="1"/>
          <p:nvPr/>
        </p:nvSpPr>
        <p:spPr>
          <a:xfrm>
            <a:off x="10400341" y="3587339"/>
            <a:ext cx="366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AF797-4189-42CA-9999-BE6CD9E3A282}"/>
              </a:ext>
            </a:extLst>
          </p:cNvPr>
          <p:cNvSpPr txBox="1"/>
          <p:nvPr/>
        </p:nvSpPr>
        <p:spPr>
          <a:xfrm>
            <a:off x="949568" y="1835025"/>
            <a:ext cx="1068363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명품 브랜드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루이비통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을 소유한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루이비통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모엣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헤네시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(LVMH)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2014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상환전환우선주 방식으로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YG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50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만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3588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주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투자</a:t>
            </a:r>
            <a:endParaRPr lang="en-US" altLang="ko-KR" b="0" i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5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년 뒤인 상환 시점에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YG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의 주가가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3,574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원을 넘어서면 투자금을 유지하고</a:t>
            </a:r>
            <a:endParaRPr lang="en-US" altLang="ko-KR" b="0" i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그렇지 않을 경우 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2%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의 이자를 더해 약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670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억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원가량을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상환 받는다는 조건</a:t>
            </a:r>
            <a:endParaRPr lang="en-US" altLang="ko-KR" b="0" i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YG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LVMH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로부터 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610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억원을 </a:t>
            </a:r>
            <a:r>
              <a:rPr lang="ko-KR" altLang="en-US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투자받아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화장품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∙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요식업 등으로 사업영역을 확장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YG </a:t>
            </a:r>
            <a:r>
              <a:rPr lang="ko-KR" altLang="en-US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플러스의 코드코스메</a:t>
            </a:r>
            <a:r>
              <a:rPr lang="en-US" altLang="ko-KR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화장품</a:t>
            </a:r>
            <a:r>
              <a:rPr lang="en-US" altLang="ko-KR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 YG</a:t>
            </a:r>
            <a:r>
              <a:rPr lang="ko-KR" altLang="en-US" b="1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푸즈</a:t>
            </a:r>
            <a:r>
              <a:rPr lang="en-US" altLang="ko-KR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요식업</a:t>
            </a:r>
            <a:r>
              <a:rPr lang="en-US" altLang="ko-KR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39C1C2-DA98-443F-831A-5CFF3D73F0FA}"/>
              </a:ext>
            </a:extLst>
          </p:cNvPr>
          <p:cNvSpPr txBox="1"/>
          <p:nvPr/>
        </p:nvSpPr>
        <p:spPr>
          <a:xfrm>
            <a:off x="391328" y="5919281"/>
            <a:ext cx="7914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상환전환우선주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endParaRPr lang="en-US" altLang="ko-KR" sz="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채권처럼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</a:rPr>
              <a:t>만기때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투자금 상환을 요청할 수 있는 상환권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우선주를 보통주로 전환할 수 있는 전환권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회사 청산이나 인수합병시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잔여재산이나 매각대금 분배를 보통주보다 유리한 권리를 가진 우선권을 가지고 있는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종류주식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1F4C3-7117-4784-81C8-506B7970592B}"/>
              </a:ext>
            </a:extLst>
          </p:cNvPr>
          <p:cNvSpPr txBox="1"/>
          <p:nvPr/>
        </p:nvSpPr>
        <p:spPr>
          <a:xfrm>
            <a:off x="4319588" y="4952495"/>
            <a:ext cx="3552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11111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당시 매입 단가는 주당 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만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410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614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1CFC010-39EF-4F2E-820B-FF40E9886222}"/>
              </a:ext>
            </a:extLst>
          </p:cNvPr>
          <p:cNvGrpSpPr/>
          <p:nvPr/>
        </p:nvGrpSpPr>
        <p:grpSpPr>
          <a:xfrm>
            <a:off x="179185" y="166740"/>
            <a:ext cx="2068715" cy="379068"/>
            <a:chOff x="570139" y="6296182"/>
            <a:chExt cx="2068715" cy="379068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9540306-225C-4CC2-A017-B6328954E828}"/>
                </a:ext>
              </a:extLst>
            </p:cNvPr>
            <p:cNvSpPr/>
            <p:nvPr/>
          </p:nvSpPr>
          <p:spPr>
            <a:xfrm>
              <a:off x="570139" y="6296182"/>
              <a:ext cx="424286" cy="369332"/>
            </a:xfrm>
            <a:prstGeom prst="ellipse">
              <a:avLst/>
            </a:prstGeom>
            <a:noFill/>
            <a:ln w="34925">
              <a:solidFill>
                <a:srgbClr val="F10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ㅊ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935781-9612-49DB-A753-E84F2AFCA7AD}"/>
                </a:ext>
              </a:extLst>
            </p:cNvPr>
            <p:cNvSpPr txBox="1"/>
            <p:nvPr/>
          </p:nvSpPr>
          <p:spPr>
            <a:xfrm>
              <a:off x="1085224" y="6305918"/>
              <a:ext cx="1553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: </a:t>
              </a:r>
              <a:r>
                <a:rPr lang="ko-KR" altLang="en-US" dirty="0"/>
                <a:t>하락 포인트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76973C5-E880-4125-8A33-103EB88D51CC}"/>
              </a:ext>
            </a:extLst>
          </p:cNvPr>
          <p:cNvSpPr txBox="1"/>
          <p:nvPr/>
        </p:nvSpPr>
        <p:spPr>
          <a:xfrm>
            <a:off x="988784" y="3927608"/>
            <a:ext cx="3660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</a:t>
            </a:r>
            <a:r>
              <a:rPr lang="ko-KR" altLang="en-US" dirty="0"/>
              <a:t>년 연결기준 </a:t>
            </a:r>
            <a:r>
              <a:rPr lang="ko-KR" altLang="en-US" dirty="0" err="1"/>
              <a:t>순손실</a:t>
            </a:r>
            <a:r>
              <a:rPr lang="ko-KR" altLang="en-US" dirty="0"/>
              <a:t> </a:t>
            </a:r>
            <a:r>
              <a:rPr lang="en-US" altLang="ko-KR" dirty="0"/>
              <a:t>250</a:t>
            </a:r>
            <a:r>
              <a:rPr lang="ko-KR" altLang="en-US" dirty="0"/>
              <a:t>억원</a:t>
            </a:r>
            <a:endParaRPr lang="en-US" altLang="ko-KR" dirty="0"/>
          </a:p>
          <a:p>
            <a:r>
              <a:rPr lang="ko-KR" altLang="en-US" dirty="0"/>
              <a:t>별도기준 </a:t>
            </a:r>
            <a:r>
              <a:rPr lang="ko-KR" altLang="en-US" dirty="0" err="1"/>
              <a:t>순손실</a:t>
            </a:r>
            <a:r>
              <a:rPr lang="ko-KR" altLang="en-US" dirty="0"/>
              <a:t> 규모 </a:t>
            </a:r>
            <a:r>
              <a:rPr lang="en-US" altLang="ko-KR" dirty="0"/>
              <a:t>133</a:t>
            </a:r>
            <a:r>
              <a:rPr lang="ko-KR" altLang="en-US" dirty="0"/>
              <a:t>억원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F002EA-337A-48AE-82A0-E0157F1B161C}"/>
              </a:ext>
            </a:extLst>
          </p:cNvPr>
          <p:cNvSpPr txBox="1"/>
          <p:nvPr/>
        </p:nvSpPr>
        <p:spPr>
          <a:xfrm>
            <a:off x="545794" y="2760110"/>
            <a:ext cx="583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YG </a:t>
            </a:r>
            <a:r>
              <a:rPr lang="ko-KR" altLang="en-US" dirty="0" err="1"/>
              <a:t>푸즈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손실액 </a:t>
            </a:r>
            <a:r>
              <a:rPr lang="en-US" altLang="ko-KR" dirty="0"/>
              <a:t>21</a:t>
            </a:r>
            <a:r>
              <a:rPr lang="ko-KR" altLang="en-US" dirty="0"/>
              <a:t>억원 </a:t>
            </a:r>
            <a:r>
              <a:rPr lang="en-US" altLang="ko-KR" dirty="0"/>
              <a:t>(</a:t>
            </a:r>
            <a:r>
              <a:rPr lang="ko-KR" altLang="en-US" dirty="0"/>
              <a:t>전년 동기대비 </a:t>
            </a:r>
            <a:r>
              <a:rPr lang="en-US" altLang="ko-KR" dirty="0"/>
              <a:t>55.41%</a:t>
            </a:r>
            <a:r>
              <a:rPr lang="ko-KR" altLang="en-US" dirty="0"/>
              <a:t>증가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D1D074-9BD7-4F73-AF0E-40A3F084FA2C}"/>
              </a:ext>
            </a:extLst>
          </p:cNvPr>
          <p:cNvSpPr txBox="1"/>
          <p:nvPr/>
        </p:nvSpPr>
        <p:spPr>
          <a:xfrm>
            <a:off x="9467208" y="2743893"/>
            <a:ext cx="366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AF797-4189-42CA-9999-BE6CD9E3A282}"/>
              </a:ext>
            </a:extLst>
          </p:cNvPr>
          <p:cNvSpPr txBox="1"/>
          <p:nvPr/>
        </p:nvSpPr>
        <p:spPr>
          <a:xfrm>
            <a:off x="470750" y="2259762"/>
            <a:ext cx="4601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YG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플러스의 코드코스메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화장품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 YG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푸즈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971DF8-411A-4311-810B-A36EBEB32525}"/>
              </a:ext>
            </a:extLst>
          </p:cNvPr>
          <p:cNvSpPr txBox="1"/>
          <p:nvPr/>
        </p:nvSpPr>
        <p:spPr>
          <a:xfrm>
            <a:off x="6299964" y="2740207"/>
            <a:ext cx="555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LVMH</a:t>
            </a:r>
            <a:r>
              <a:rPr lang="ko-KR" altLang="en-US" dirty="0"/>
              <a:t>에 </a:t>
            </a:r>
            <a:r>
              <a:rPr lang="en-US" altLang="ko-KR" dirty="0">
                <a:solidFill>
                  <a:srgbClr val="FF0000"/>
                </a:solidFill>
              </a:rPr>
              <a:t>674</a:t>
            </a:r>
            <a:r>
              <a:rPr lang="ko-KR" altLang="en-US" dirty="0">
                <a:solidFill>
                  <a:srgbClr val="FF0000"/>
                </a:solidFill>
              </a:rPr>
              <a:t>억원 상환 </a:t>
            </a:r>
            <a:r>
              <a:rPr lang="en-US" altLang="ko-KR" dirty="0">
                <a:solidFill>
                  <a:srgbClr val="FF0000"/>
                </a:solidFill>
              </a:rPr>
              <a:t>(YG </a:t>
            </a:r>
            <a:r>
              <a:rPr lang="ko-KR" altLang="en-US" dirty="0">
                <a:solidFill>
                  <a:srgbClr val="FF0000"/>
                </a:solidFill>
              </a:rPr>
              <a:t>분기 매출액과 비슷한 정도 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5373ED-9653-4E22-A652-2B937C1F3468}"/>
              </a:ext>
            </a:extLst>
          </p:cNvPr>
          <p:cNvSpPr txBox="1"/>
          <p:nvPr/>
        </p:nvSpPr>
        <p:spPr>
          <a:xfrm>
            <a:off x="6229558" y="3255502"/>
            <a:ext cx="5962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11111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(LVMH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투자액 상환후에도 </a:t>
            </a:r>
            <a:r>
              <a:rPr lang="ko-KR" altLang="en-US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총 </a:t>
            </a:r>
            <a:r>
              <a:rPr lang="en-US" altLang="ko-KR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74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억원 이상 평가손실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4F094D-3B9F-4459-8F6A-ABDE4F1B1B16}"/>
              </a:ext>
            </a:extLst>
          </p:cNvPr>
          <p:cNvSpPr txBox="1"/>
          <p:nvPr/>
        </p:nvSpPr>
        <p:spPr>
          <a:xfrm>
            <a:off x="6200110" y="2240189"/>
            <a:ext cx="5892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상환시점인 </a:t>
            </a:r>
            <a:r>
              <a:rPr lang="en-US" altLang="ko-KR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2019</a:t>
            </a:r>
            <a:r>
              <a:rPr lang="ko-KR" altLang="en-US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년 </a:t>
            </a:r>
            <a:r>
              <a:rPr lang="en-US" altLang="ko-KR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10</a:t>
            </a:r>
            <a:r>
              <a:rPr lang="ko-KR" altLang="en-US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월 당시 주가는 </a:t>
            </a:r>
            <a:r>
              <a:rPr lang="en-US" altLang="ko-KR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25000</a:t>
            </a:r>
            <a:r>
              <a:rPr lang="ko-KR" altLang="en-US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원대</a:t>
            </a:r>
            <a:endParaRPr lang="en-US" altLang="ko-KR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AC132C-D93C-4EE3-885D-5CFCB2E4B962}"/>
              </a:ext>
            </a:extLst>
          </p:cNvPr>
          <p:cNvSpPr txBox="1"/>
          <p:nvPr/>
        </p:nvSpPr>
        <p:spPr>
          <a:xfrm>
            <a:off x="545794" y="3260458"/>
            <a:ext cx="555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코드코스메 </a:t>
            </a:r>
            <a:r>
              <a:rPr lang="en-US" altLang="ko-KR" dirty="0"/>
              <a:t>: 2019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분기까지 당기 손실액 </a:t>
            </a:r>
            <a:r>
              <a:rPr lang="en-US" altLang="ko-KR" dirty="0"/>
              <a:t>26</a:t>
            </a:r>
            <a:r>
              <a:rPr lang="ko-KR" altLang="en-US" dirty="0"/>
              <a:t>억원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FB4C1D-048D-45CB-B377-7B026DC38FBF}"/>
              </a:ext>
            </a:extLst>
          </p:cNvPr>
          <p:cNvSpPr txBox="1"/>
          <p:nvPr/>
        </p:nvSpPr>
        <p:spPr>
          <a:xfrm>
            <a:off x="7542686" y="3927607"/>
            <a:ext cx="2555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당기순이익에도 영향을 </a:t>
            </a:r>
            <a:r>
              <a:rPr lang="ko-KR" altLang="en-US" dirty="0" err="1"/>
              <a:t>미친것으로</a:t>
            </a:r>
            <a:r>
              <a:rPr lang="ko-KR" altLang="en-US" dirty="0"/>
              <a:t> 판단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CE510E-A3B1-4DFA-8E81-3B31ABF1476F}"/>
              </a:ext>
            </a:extLst>
          </p:cNvPr>
          <p:cNvSpPr txBox="1"/>
          <p:nvPr/>
        </p:nvSpPr>
        <p:spPr>
          <a:xfrm>
            <a:off x="949568" y="868240"/>
            <a:ext cx="606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YG </a:t>
            </a:r>
            <a:r>
              <a:rPr lang="ko-KR" altLang="en-US" dirty="0"/>
              <a:t>자회사 실적부진 및 </a:t>
            </a:r>
            <a:r>
              <a:rPr lang="ko-KR" altLang="en-US" dirty="0" err="1"/>
              <a:t>계약사</a:t>
            </a:r>
            <a:r>
              <a:rPr lang="ko-KR" altLang="en-US" dirty="0"/>
              <a:t> 투자금 상환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B54494-FE53-4B22-A4A0-D220043F55B0}"/>
              </a:ext>
            </a:extLst>
          </p:cNvPr>
          <p:cNvSpPr/>
          <p:nvPr/>
        </p:nvSpPr>
        <p:spPr>
          <a:xfrm>
            <a:off x="335280" y="2021840"/>
            <a:ext cx="5550205" cy="1667846"/>
          </a:xfrm>
          <a:prstGeom prst="rect">
            <a:avLst/>
          </a:prstGeom>
          <a:noFill/>
          <a:ln w="38100">
            <a:solidFill>
              <a:srgbClr val="F10F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8344B1-748A-4FC8-A8E0-91DCEC4838C4}"/>
              </a:ext>
            </a:extLst>
          </p:cNvPr>
          <p:cNvSpPr/>
          <p:nvPr/>
        </p:nvSpPr>
        <p:spPr>
          <a:xfrm>
            <a:off x="6129705" y="2021840"/>
            <a:ext cx="5892036" cy="1667846"/>
          </a:xfrm>
          <a:prstGeom prst="rect">
            <a:avLst/>
          </a:prstGeom>
          <a:noFill/>
          <a:ln w="38100">
            <a:solidFill>
              <a:srgbClr val="F10F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5EF7B48-DE54-48FF-8069-2ADB8BE06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318" y="4473954"/>
            <a:ext cx="2490006" cy="238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92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76BCCF-DEDB-4D4F-8930-F5B4E06B549C}"/>
              </a:ext>
            </a:extLst>
          </p:cNvPr>
          <p:cNvSpPr txBox="1"/>
          <p:nvPr/>
        </p:nvSpPr>
        <p:spPr>
          <a:xfrm>
            <a:off x="1054352" y="650144"/>
            <a:ext cx="10284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중국의 </a:t>
            </a:r>
            <a:r>
              <a:rPr lang="ko-KR" altLang="en-US" dirty="0" err="1"/>
              <a:t>한한령</a:t>
            </a:r>
            <a:r>
              <a:rPr lang="ko-KR" altLang="en-US" dirty="0"/>
              <a:t> </a:t>
            </a:r>
            <a:r>
              <a:rPr lang="en-US" altLang="ko-KR" dirty="0"/>
              <a:t>: 2017</a:t>
            </a:r>
            <a:r>
              <a:rPr lang="ko-KR" altLang="en-US" dirty="0"/>
              <a:t>년에 발행된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비공식적인</a:t>
            </a:r>
            <a:r>
              <a:rPr lang="en-US" altLang="ko-KR" b="0" i="0" baseline="30000" dirty="0">
                <a:solidFill>
                  <a:srgbClr val="0275D8"/>
                </a:solidFill>
                <a:effectLst/>
                <a:latin typeface="Open Sans"/>
              </a:rPr>
              <a:t>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행정명령으로 한국 상품에 대한 불매운동을 유</a:t>
            </a:r>
            <a:endParaRPr lang="en-US" altLang="ko-KR" b="0" i="0" dirty="0">
              <a:solidFill>
                <a:srgbClr val="373A3C"/>
              </a:solidFill>
              <a:effectLst/>
              <a:latin typeface="Open Sans"/>
            </a:endParaRPr>
          </a:p>
          <a:p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                          </a:t>
            </a:r>
            <a:r>
              <a:rPr lang="ko-KR" altLang="en-US" b="0" i="0" dirty="0" err="1">
                <a:solidFill>
                  <a:srgbClr val="373A3C"/>
                </a:solidFill>
                <a:effectLst/>
                <a:latin typeface="Open Sans"/>
              </a:rPr>
              <a:t>도한다거나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혹은 중국에 진출한 한국업체에 대해 불이익을 주는 행위</a:t>
            </a:r>
            <a:r>
              <a:rPr lang="ko-KR" altLang="en-US" dirty="0"/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1C7CDBF-1F54-4012-B58A-70E689D5C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085" y="1668724"/>
            <a:ext cx="5915788" cy="47749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0EA972-9E0C-4C1E-8D82-4FB2A17EE219}"/>
              </a:ext>
            </a:extLst>
          </p:cNvPr>
          <p:cNvSpPr txBox="1"/>
          <p:nvPr/>
        </p:nvSpPr>
        <p:spPr>
          <a:xfrm>
            <a:off x="7911097" y="3592233"/>
            <a:ext cx="320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공연</a:t>
            </a:r>
            <a:r>
              <a:rPr lang="en-US" altLang="ko-KR" dirty="0"/>
              <a:t>, </a:t>
            </a:r>
            <a:r>
              <a:rPr lang="ko-KR" altLang="en-US" dirty="0"/>
              <a:t>광고</a:t>
            </a:r>
            <a:r>
              <a:rPr lang="en-US" altLang="ko-KR" dirty="0"/>
              <a:t>, </a:t>
            </a:r>
            <a:r>
              <a:rPr lang="ko-KR" altLang="en-US" dirty="0"/>
              <a:t>로열티 매출 급감</a:t>
            </a: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1B103DA-4B45-427B-B686-DCF3EF42B80B}"/>
              </a:ext>
            </a:extLst>
          </p:cNvPr>
          <p:cNvGrpSpPr/>
          <p:nvPr/>
        </p:nvGrpSpPr>
        <p:grpSpPr>
          <a:xfrm>
            <a:off x="179185" y="166740"/>
            <a:ext cx="2068715" cy="379068"/>
            <a:chOff x="570139" y="6296182"/>
            <a:chExt cx="2068715" cy="37906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7FDD1C1-4B40-40EA-884E-C40F4AAAA747}"/>
                </a:ext>
              </a:extLst>
            </p:cNvPr>
            <p:cNvSpPr/>
            <p:nvPr/>
          </p:nvSpPr>
          <p:spPr>
            <a:xfrm>
              <a:off x="570139" y="6296182"/>
              <a:ext cx="424286" cy="369332"/>
            </a:xfrm>
            <a:prstGeom prst="ellipse">
              <a:avLst/>
            </a:prstGeom>
            <a:noFill/>
            <a:ln w="34925">
              <a:solidFill>
                <a:srgbClr val="F10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ㅊ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AB5136-6D0C-459C-A479-41258160AA83}"/>
                </a:ext>
              </a:extLst>
            </p:cNvPr>
            <p:cNvSpPr txBox="1"/>
            <p:nvPr/>
          </p:nvSpPr>
          <p:spPr>
            <a:xfrm>
              <a:off x="1085224" y="6305918"/>
              <a:ext cx="1553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: </a:t>
              </a:r>
              <a:r>
                <a:rPr lang="ko-KR" altLang="en-US" dirty="0"/>
                <a:t>하락 포인트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3956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365976-6EE7-4712-B246-33AA814F8731}"/>
              </a:ext>
            </a:extLst>
          </p:cNvPr>
          <p:cNvSpPr txBox="1"/>
          <p:nvPr/>
        </p:nvSpPr>
        <p:spPr>
          <a:xfrm>
            <a:off x="879230" y="638908"/>
            <a:ext cx="534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한일 수출규제갈등으로 인한 반일</a:t>
            </a:r>
            <a:r>
              <a:rPr lang="en-US" altLang="ko-KR" dirty="0"/>
              <a:t>, </a:t>
            </a:r>
            <a:r>
              <a:rPr lang="ko-KR" altLang="en-US" dirty="0"/>
              <a:t>반한 감정 고조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09426A-C225-4C2F-829E-A996355315FF}"/>
              </a:ext>
            </a:extLst>
          </p:cNvPr>
          <p:cNvSpPr txBox="1"/>
          <p:nvPr/>
        </p:nvSpPr>
        <p:spPr>
          <a:xfrm>
            <a:off x="2865120" y="2030212"/>
            <a:ext cx="6461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JYP, SM, YG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 Gothic"/>
              </a:rPr>
              <a:t>엔터주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 모두 일본 반도체 소재에 대한 수출 규제가 </a:t>
            </a:r>
            <a:endParaRPr lang="en-US" altLang="ko-KR" b="0" i="0" dirty="0">
              <a:solidFill>
                <a:srgbClr val="333333"/>
              </a:solidFill>
              <a:effectLst/>
              <a:latin typeface="Nanum Gothic"/>
            </a:endParaRPr>
          </a:p>
          <a:p>
            <a:pPr algn="ctr"/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발표된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7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월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1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일 이후</a:t>
            </a:r>
            <a:endParaRPr lang="en-US" altLang="ko-KR" dirty="0">
              <a:solidFill>
                <a:srgbClr val="333333"/>
              </a:solidFill>
              <a:latin typeface="Nanum Gothic"/>
            </a:endParaRPr>
          </a:p>
          <a:p>
            <a:pPr algn="ctr"/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각각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10%,15%, 10% </a:t>
            </a:r>
            <a:r>
              <a:rPr lang="ko-KR" altLang="en-US" dirty="0">
                <a:solidFill>
                  <a:srgbClr val="333333"/>
                </a:solidFill>
                <a:latin typeface="Nanum Gothic"/>
              </a:rPr>
              <a:t>하락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31D851B-4441-4AA3-8757-F5185D6B09F6}"/>
              </a:ext>
            </a:extLst>
          </p:cNvPr>
          <p:cNvGrpSpPr/>
          <p:nvPr/>
        </p:nvGrpSpPr>
        <p:grpSpPr>
          <a:xfrm>
            <a:off x="179185" y="166740"/>
            <a:ext cx="2068715" cy="379068"/>
            <a:chOff x="570139" y="6296182"/>
            <a:chExt cx="2068715" cy="37906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0D932C8-2B3E-4EDB-BB37-A50C90E7EB6A}"/>
                </a:ext>
              </a:extLst>
            </p:cNvPr>
            <p:cNvSpPr/>
            <p:nvPr/>
          </p:nvSpPr>
          <p:spPr>
            <a:xfrm>
              <a:off x="570139" y="6296182"/>
              <a:ext cx="424286" cy="369332"/>
            </a:xfrm>
            <a:prstGeom prst="ellipse">
              <a:avLst/>
            </a:prstGeom>
            <a:noFill/>
            <a:ln w="34925">
              <a:solidFill>
                <a:srgbClr val="F10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ㅊ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8E5034-059A-4F0C-BE3A-65DBA0D34024}"/>
                </a:ext>
              </a:extLst>
            </p:cNvPr>
            <p:cNvSpPr txBox="1"/>
            <p:nvPr/>
          </p:nvSpPr>
          <p:spPr>
            <a:xfrm>
              <a:off x="1085224" y="6305918"/>
              <a:ext cx="1553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: </a:t>
              </a:r>
              <a:r>
                <a:rPr lang="ko-KR" altLang="en-US" dirty="0"/>
                <a:t>하락 포인트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66158D3-B7E3-4460-91DA-CEA572297737}"/>
              </a:ext>
            </a:extLst>
          </p:cNvPr>
          <p:cNvSpPr txBox="1"/>
          <p:nvPr/>
        </p:nvSpPr>
        <p:spPr>
          <a:xfrm>
            <a:off x="2206940" y="3203095"/>
            <a:ext cx="77781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원인 </a:t>
            </a:r>
            <a:r>
              <a:rPr lang="en-US" altLang="ko-KR" dirty="0"/>
              <a:t>: </a:t>
            </a:r>
            <a:r>
              <a:rPr lang="ko-KR" altLang="en-US" dirty="0" err="1"/>
              <a:t>버닝썬으로</a:t>
            </a:r>
            <a:r>
              <a:rPr lang="ko-KR" altLang="en-US" dirty="0"/>
              <a:t> 인해서 전체적인 가치하락세</a:t>
            </a:r>
            <a:endParaRPr lang="en-US" altLang="ko-KR" dirty="0"/>
          </a:p>
          <a:p>
            <a:pPr algn="ctr"/>
            <a:r>
              <a:rPr lang="en-US" altLang="ko-KR" dirty="0"/>
              <a:t>                    	                  +</a:t>
            </a:r>
          </a:p>
          <a:p>
            <a:pPr algn="ctr"/>
            <a:r>
              <a:rPr lang="ko-KR" altLang="en-US" dirty="0" err="1"/>
              <a:t>엔터사의</a:t>
            </a:r>
            <a:r>
              <a:rPr lang="ko-KR" altLang="en-US" dirty="0"/>
              <a:t> 주요 </a:t>
            </a:r>
            <a:r>
              <a:rPr lang="ko-KR" altLang="en-US" dirty="0" err="1"/>
              <a:t>수익원중</a:t>
            </a:r>
            <a:r>
              <a:rPr lang="ko-KR" altLang="en-US" dirty="0"/>
              <a:t> 하나인 일본활동에 대한 위축우려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sz="240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892A3E-459D-4754-A568-67FA91865E4C}"/>
              </a:ext>
            </a:extLst>
          </p:cNvPr>
          <p:cNvSpPr txBox="1"/>
          <p:nvPr/>
        </p:nvSpPr>
        <p:spPr>
          <a:xfrm>
            <a:off x="7440058" y="5702148"/>
            <a:ext cx="4159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YG entertainment japan (YG </a:t>
            </a:r>
            <a:r>
              <a:rPr lang="ko-KR" altLang="en-US" sz="2000" dirty="0"/>
              <a:t>일본법인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dirty="0"/>
              <a:t>2019</a:t>
            </a:r>
            <a:r>
              <a:rPr lang="ko-KR" altLang="en-US" sz="2000" dirty="0"/>
              <a:t>년 </a:t>
            </a:r>
            <a:r>
              <a:rPr lang="en-US" altLang="ko-KR" sz="2000" dirty="0"/>
              <a:t>3</a:t>
            </a:r>
            <a:r>
              <a:rPr lang="ko-KR" altLang="en-US" sz="2000" dirty="0"/>
              <a:t>분기까지</a:t>
            </a:r>
            <a:r>
              <a:rPr lang="en-US" altLang="ko-KR" sz="2000" dirty="0"/>
              <a:t>, </a:t>
            </a:r>
            <a:r>
              <a:rPr lang="ko-KR" altLang="en-US" sz="2000" dirty="0"/>
              <a:t>약 </a:t>
            </a:r>
            <a:r>
              <a:rPr lang="en-US" altLang="ko-KR" sz="2000" dirty="0"/>
              <a:t>17</a:t>
            </a:r>
            <a:r>
              <a:rPr lang="ko-KR" altLang="en-US" sz="2000" dirty="0"/>
              <a:t>억원 손실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18" name="더하기 기호 17">
            <a:extLst>
              <a:ext uri="{FF2B5EF4-FFF2-40B4-BE49-F238E27FC236}">
                <a16:creationId xmlns:a16="http://schemas.microsoft.com/office/drawing/2014/main" id="{CC7E513C-5B78-4AB7-AAEC-C1C3A80C36BD}"/>
              </a:ext>
            </a:extLst>
          </p:cNvPr>
          <p:cNvSpPr/>
          <p:nvPr/>
        </p:nvSpPr>
        <p:spPr>
          <a:xfrm>
            <a:off x="5673658" y="5600506"/>
            <a:ext cx="914400" cy="914400"/>
          </a:xfrm>
          <a:prstGeom prst="mathPlus">
            <a:avLst/>
          </a:prstGeom>
          <a:solidFill>
            <a:srgbClr val="F10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935690-58D8-4E7F-BC27-E31FBB8A3C63}"/>
              </a:ext>
            </a:extLst>
          </p:cNvPr>
          <p:cNvSpPr/>
          <p:nvPr/>
        </p:nvSpPr>
        <p:spPr>
          <a:xfrm>
            <a:off x="0" y="5220720"/>
            <a:ext cx="12192000" cy="1637279"/>
          </a:xfrm>
          <a:prstGeom prst="rect">
            <a:avLst/>
          </a:prstGeom>
          <a:noFill/>
          <a:ln w="25400">
            <a:solidFill>
              <a:srgbClr val="F10F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AF161D-9507-4B1C-9A11-B6CD4872A6AB}"/>
              </a:ext>
            </a:extLst>
          </p:cNvPr>
          <p:cNvSpPr txBox="1"/>
          <p:nvPr/>
        </p:nvSpPr>
        <p:spPr>
          <a:xfrm>
            <a:off x="-6558" y="5825258"/>
            <a:ext cx="63449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/>
              <a:t>투자심리 위축</a:t>
            </a:r>
          </a:p>
        </p:txBody>
      </p:sp>
    </p:spTree>
    <p:extLst>
      <p:ext uri="{BB962C8B-B14F-4D97-AF65-F5344CB8AC3E}">
        <p14:creationId xmlns:p14="http://schemas.microsoft.com/office/powerpoint/2010/main" val="2525218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B343C0-3EBA-413C-A4A6-33883EBF7E60}"/>
              </a:ext>
            </a:extLst>
          </p:cNvPr>
          <p:cNvSpPr txBox="1"/>
          <p:nvPr/>
        </p:nvSpPr>
        <p:spPr>
          <a:xfrm>
            <a:off x="3308403" y="1870454"/>
            <a:ext cx="523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19</a:t>
            </a:r>
            <a:r>
              <a:rPr lang="ko-KR" altLang="en-US" dirty="0" err="1"/>
              <a:t>일날</a:t>
            </a:r>
            <a:r>
              <a:rPr lang="en-US" altLang="ko-KR" dirty="0"/>
              <a:t>, 52</a:t>
            </a:r>
            <a:r>
              <a:rPr lang="ko-KR" altLang="en-US" dirty="0"/>
              <a:t>주 최저가 </a:t>
            </a:r>
            <a:r>
              <a:rPr lang="en-US" altLang="ko-KR" dirty="0"/>
              <a:t>(18,950</a:t>
            </a:r>
            <a:r>
              <a:rPr lang="ko-KR" altLang="en-US" dirty="0"/>
              <a:t>원</a:t>
            </a:r>
            <a:r>
              <a:rPr lang="en-US" altLang="ko-KR" dirty="0"/>
              <a:t>)</a:t>
            </a:r>
            <a:r>
              <a:rPr lang="ko-KR" altLang="en-US" dirty="0"/>
              <a:t> 기록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2C675-9679-408E-9167-9B059B1B7E8D}"/>
              </a:ext>
            </a:extLst>
          </p:cNvPr>
          <p:cNvSpPr txBox="1"/>
          <p:nvPr/>
        </p:nvSpPr>
        <p:spPr>
          <a:xfrm>
            <a:off x="1693902" y="9563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코로나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EA3A58-7D26-4930-9E4D-5F1E1EF36E8C}"/>
              </a:ext>
            </a:extLst>
          </p:cNvPr>
          <p:cNvSpPr txBox="1"/>
          <p:nvPr/>
        </p:nvSpPr>
        <p:spPr>
          <a:xfrm>
            <a:off x="5831498" y="24919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4657A81-C87B-4F98-9F41-B5FBD948BC0C}"/>
              </a:ext>
            </a:extLst>
          </p:cNvPr>
          <p:cNvGrpSpPr/>
          <p:nvPr/>
        </p:nvGrpSpPr>
        <p:grpSpPr>
          <a:xfrm>
            <a:off x="179185" y="166740"/>
            <a:ext cx="2068715" cy="379068"/>
            <a:chOff x="570139" y="6296182"/>
            <a:chExt cx="2068715" cy="379068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1E9A044-0D68-4385-859F-FA3A8C8DF01C}"/>
                </a:ext>
              </a:extLst>
            </p:cNvPr>
            <p:cNvSpPr/>
            <p:nvPr/>
          </p:nvSpPr>
          <p:spPr>
            <a:xfrm>
              <a:off x="570139" y="6296182"/>
              <a:ext cx="424286" cy="369332"/>
            </a:xfrm>
            <a:prstGeom prst="ellipse">
              <a:avLst/>
            </a:prstGeom>
            <a:noFill/>
            <a:ln w="34925">
              <a:solidFill>
                <a:srgbClr val="F10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ㅊ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E4FDC0-4430-4B49-B7AB-CFEE87D99FAA}"/>
                </a:ext>
              </a:extLst>
            </p:cNvPr>
            <p:cNvSpPr txBox="1"/>
            <p:nvPr/>
          </p:nvSpPr>
          <p:spPr>
            <a:xfrm>
              <a:off x="1085224" y="6305918"/>
              <a:ext cx="1553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: </a:t>
              </a:r>
              <a:r>
                <a:rPr lang="ko-KR" altLang="en-US" dirty="0"/>
                <a:t>하락 포인트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501D71E-AD2F-458A-99CE-A94BB2BF8255}"/>
              </a:ext>
            </a:extLst>
          </p:cNvPr>
          <p:cNvGrpSpPr/>
          <p:nvPr/>
        </p:nvGrpSpPr>
        <p:grpSpPr>
          <a:xfrm>
            <a:off x="1481138" y="2323837"/>
            <a:ext cx="9229725" cy="4357687"/>
            <a:chOff x="1247775" y="3081337"/>
            <a:chExt cx="7981950" cy="34766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D4621E1-884F-47AD-A029-75F4BBE92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775" y="3081337"/>
              <a:ext cx="7981950" cy="3476625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259AABA-011E-414E-95E0-A841CEED2687}"/>
                </a:ext>
              </a:extLst>
            </p:cNvPr>
            <p:cNvSpPr/>
            <p:nvPr/>
          </p:nvSpPr>
          <p:spPr>
            <a:xfrm>
              <a:off x="4038600" y="4514850"/>
              <a:ext cx="2886075" cy="571500"/>
            </a:xfrm>
            <a:prstGeom prst="rect">
              <a:avLst/>
            </a:prstGeom>
            <a:noFill/>
            <a:ln w="476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3DA19F2-1763-4497-BAD4-D87920154D42}"/>
              </a:ext>
            </a:extLst>
          </p:cNvPr>
          <p:cNvSpPr txBox="1"/>
          <p:nvPr/>
        </p:nvSpPr>
        <p:spPr>
          <a:xfrm>
            <a:off x="4149922" y="1022589"/>
            <a:ext cx="6691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해외 출입국 및  콘서트</a:t>
            </a:r>
            <a:r>
              <a:rPr lang="en-US" altLang="ko-KR" sz="2000" dirty="0"/>
              <a:t>, </a:t>
            </a:r>
            <a:r>
              <a:rPr lang="ko-KR" altLang="en-US" sz="2000" dirty="0"/>
              <a:t>팬사인회 등 오프라인 활동 제한</a:t>
            </a:r>
            <a:endParaRPr lang="en-US" altLang="ko-KR" sz="2000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801C685F-A7D1-4418-8C4A-14B8C25C65D2}"/>
              </a:ext>
            </a:extLst>
          </p:cNvPr>
          <p:cNvSpPr/>
          <p:nvPr/>
        </p:nvSpPr>
        <p:spPr>
          <a:xfrm>
            <a:off x="3070700" y="1133853"/>
            <a:ext cx="741680" cy="1066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118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F69346-2443-4FCC-B76B-DF607AB041C5}"/>
              </a:ext>
            </a:extLst>
          </p:cNvPr>
          <p:cNvSpPr txBox="1"/>
          <p:nvPr/>
        </p:nvSpPr>
        <p:spPr>
          <a:xfrm>
            <a:off x="2117113" y="4366165"/>
            <a:ext cx="476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  <a:r>
              <a:rPr lang="en-US" altLang="ko-KR" dirty="0"/>
              <a:t>~19</a:t>
            </a:r>
            <a:r>
              <a:rPr lang="ko-KR" altLang="en-US" dirty="0"/>
              <a:t>일까지 평균 거래량 </a:t>
            </a:r>
            <a:r>
              <a:rPr lang="en-US" altLang="ko-KR" dirty="0"/>
              <a:t>:</a:t>
            </a:r>
            <a:r>
              <a:rPr lang="ko-KR" altLang="en-US" dirty="0"/>
              <a:t> 136594.75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785E17-4D82-4183-9B84-3EA09CCF69DB}"/>
              </a:ext>
            </a:extLst>
          </p:cNvPr>
          <p:cNvSpPr txBox="1"/>
          <p:nvPr/>
        </p:nvSpPr>
        <p:spPr>
          <a:xfrm>
            <a:off x="2117113" y="4855217"/>
            <a:ext cx="7568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 거래량이 이전 </a:t>
            </a:r>
            <a:r>
              <a:rPr lang="en-US" altLang="ko-KR" dirty="0"/>
              <a:t>2</a:t>
            </a:r>
            <a:r>
              <a:rPr lang="ko-KR" altLang="en-US" dirty="0" err="1"/>
              <a:t>주평균</a:t>
            </a:r>
            <a:r>
              <a:rPr lang="ko-KR" altLang="en-US" dirty="0"/>
              <a:t> 보다 </a:t>
            </a:r>
            <a:r>
              <a:rPr lang="en-US" altLang="ko-KR" dirty="0">
                <a:solidFill>
                  <a:srgbClr val="FF0000"/>
                </a:solidFill>
              </a:rPr>
              <a:t>14</a:t>
            </a:r>
            <a:r>
              <a:rPr lang="ko-KR" altLang="en-US" dirty="0">
                <a:solidFill>
                  <a:srgbClr val="FF0000"/>
                </a:solidFill>
              </a:rPr>
              <a:t>배 </a:t>
            </a:r>
            <a:r>
              <a:rPr lang="ko-KR" altLang="en-US" dirty="0"/>
              <a:t>폭증하며 주가가 </a:t>
            </a:r>
            <a:r>
              <a:rPr lang="en-US" altLang="ko-KR" dirty="0">
                <a:solidFill>
                  <a:srgbClr val="FF0000"/>
                </a:solidFill>
              </a:rPr>
              <a:t>7.3%</a:t>
            </a:r>
            <a:r>
              <a:rPr lang="en-US" altLang="ko-KR" dirty="0"/>
              <a:t> </a:t>
            </a:r>
            <a:r>
              <a:rPr lang="ko-KR" altLang="en-US" dirty="0"/>
              <a:t>급등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F580B9-C0A9-4D4E-AB5F-6B959C0F938A}"/>
              </a:ext>
            </a:extLst>
          </p:cNvPr>
          <p:cNvSpPr txBox="1"/>
          <p:nvPr/>
        </p:nvSpPr>
        <p:spPr>
          <a:xfrm>
            <a:off x="1308102" y="5482507"/>
            <a:ext cx="111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Why? </a:t>
            </a:r>
            <a:endParaRPr lang="ko-KR" alt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64D469-9636-4793-B73E-F0C29E16320C}"/>
              </a:ext>
            </a:extLst>
          </p:cNvPr>
          <p:cNvSpPr txBox="1"/>
          <p:nvPr/>
        </p:nvSpPr>
        <p:spPr>
          <a:xfrm>
            <a:off x="3548428" y="3104746"/>
            <a:ext cx="5090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latin typeface="Noto Sans KR"/>
              </a:rPr>
              <a:t>양현석의 성매매알선 혐의에 대한 </a:t>
            </a:r>
            <a:r>
              <a:rPr lang="ko-KR" altLang="en-US" b="0" i="0">
                <a:effectLst/>
                <a:latin typeface="Noto Sans KR"/>
              </a:rPr>
              <a:t>무혐의 판결일</a:t>
            </a:r>
            <a:endParaRPr lang="en-US" altLang="ko-KR" b="0" i="0" dirty="0">
              <a:effectLst/>
              <a:latin typeface="Noto Sans KR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5F6A9E-3339-4F29-88C8-9E207B39C933}"/>
              </a:ext>
            </a:extLst>
          </p:cNvPr>
          <p:cNvSpPr txBox="1"/>
          <p:nvPr/>
        </p:nvSpPr>
        <p:spPr>
          <a:xfrm flipH="1">
            <a:off x="2426250" y="5482507"/>
            <a:ext cx="7804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버닝썬</a:t>
            </a:r>
            <a:r>
              <a:rPr lang="ko-KR" altLang="en-US" dirty="0"/>
              <a:t> 이후</a:t>
            </a:r>
            <a:r>
              <a:rPr lang="en-US" altLang="ko-KR" dirty="0"/>
              <a:t>, YG</a:t>
            </a:r>
            <a:r>
              <a:rPr lang="ko-KR" altLang="en-US" dirty="0"/>
              <a:t>의 최대 주주이자 전 대표였던 양현석의 </a:t>
            </a:r>
            <a:endParaRPr lang="en-US" altLang="ko-KR" dirty="0"/>
          </a:p>
          <a:p>
            <a:pPr algn="ctr"/>
            <a:r>
              <a:rPr lang="ko-KR" altLang="en-US" dirty="0"/>
              <a:t>성매매 알선 등 범죄에 대해 </a:t>
            </a:r>
            <a:r>
              <a:rPr lang="en-US" altLang="ko-KR" dirty="0"/>
              <a:t>‘</a:t>
            </a:r>
            <a:r>
              <a:rPr lang="ko-KR" altLang="en-US" dirty="0" err="1"/>
              <a:t>혐의없음</a:t>
            </a:r>
            <a:r>
              <a:rPr lang="en-US" altLang="ko-KR" dirty="0"/>
              <a:t>’</a:t>
            </a:r>
            <a:r>
              <a:rPr lang="ko-KR" altLang="en-US" dirty="0"/>
              <a:t> </a:t>
            </a:r>
            <a:r>
              <a:rPr lang="ko-KR" altLang="en-US" dirty="0" err="1"/>
              <a:t>판결당일날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ko-KR" altLang="en-US" dirty="0"/>
              <a:t>투자자들에게 </a:t>
            </a:r>
            <a:r>
              <a:rPr lang="ko-KR" altLang="en-US" dirty="0">
                <a:solidFill>
                  <a:srgbClr val="FF0000"/>
                </a:solidFill>
              </a:rPr>
              <a:t>일시적인 매수영향</a:t>
            </a:r>
            <a:r>
              <a:rPr lang="ko-KR" altLang="en-US" dirty="0"/>
              <a:t>을 </a:t>
            </a:r>
            <a:r>
              <a:rPr lang="ko-KR" altLang="en-US" dirty="0" err="1"/>
              <a:t>미친것으로</a:t>
            </a:r>
            <a:r>
              <a:rPr lang="ko-KR" altLang="en-US" dirty="0"/>
              <a:t> 판단됨  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0CEC5F0-76C4-4D1D-BBC7-E36A7951F966}"/>
              </a:ext>
            </a:extLst>
          </p:cNvPr>
          <p:cNvSpPr/>
          <p:nvPr/>
        </p:nvSpPr>
        <p:spPr>
          <a:xfrm>
            <a:off x="179185" y="166740"/>
            <a:ext cx="424286" cy="369332"/>
          </a:xfrm>
          <a:prstGeom prst="ellipse">
            <a:avLst/>
          </a:prstGeom>
          <a:noFill/>
          <a:ln w="34925">
            <a:solidFill>
              <a:srgbClr val="07CF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ㅊ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C6B95-91AB-44D7-9B1F-8961BCFDFE91}"/>
              </a:ext>
            </a:extLst>
          </p:cNvPr>
          <p:cNvSpPr txBox="1"/>
          <p:nvPr/>
        </p:nvSpPr>
        <p:spPr>
          <a:xfrm>
            <a:off x="694270" y="176476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상승 포인트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0E42F0-85DD-4F29-90F0-013A012BA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159" y="649922"/>
            <a:ext cx="79533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16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1EA3A58-7D26-4930-9E4D-5F1E1EF36E8C}"/>
              </a:ext>
            </a:extLst>
          </p:cNvPr>
          <p:cNvSpPr txBox="1"/>
          <p:nvPr/>
        </p:nvSpPr>
        <p:spPr>
          <a:xfrm>
            <a:off x="5831498" y="24919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4DAFBD-D826-4B3A-8EF6-E2B7C9D1F9DD}"/>
              </a:ext>
            </a:extLst>
          </p:cNvPr>
          <p:cNvSpPr txBox="1"/>
          <p:nvPr/>
        </p:nvSpPr>
        <p:spPr>
          <a:xfrm>
            <a:off x="6016229" y="20302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블랙핑크 </a:t>
            </a:r>
            <a:r>
              <a:rPr lang="ko-KR" altLang="en-US" b="1" dirty="0" err="1"/>
              <a:t>선공개곡</a:t>
            </a:r>
            <a:r>
              <a:rPr lang="ko-KR" altLang="en-US" b="1" dirty="0"/>
              <a:t> </a:t>
            </a:r>
            <a:r>
              <a:rPr lang="ko-KR" altLang="en-US" b="1" dirty="0" err="1"/>
              <a:t>how</a:t>
            </a:r>
            <a:r>
              <a:rPr lang="ko-KR" altLang="en-US" b="1" dirty="0"/>
              <a:t> </a:t>
            </a:r>
            <a:r>
              <a:rPr lang="ko-KR" altLang="en-US" b="1" dirty="0" err="1"/>
              <a:t>you</a:t>
            </a:r>
            <a:r>
              <a:rPr lang="ko-KR" altLang="en-US" b="1" dirty="0"/>
              <a:t> </a:t>
            </a:r>
            <a:r>
              <a:rPr lang="ko-KR" altLang="en-US" b="1" dirty="0" err="1"/>
              <a:t>like</a:t>
            </a:r>
            <a:r>
              <a:rPr lang="ko-KR" altLang="en-US" b="1" dirty="0"/>
              <a:t> </a:t>
            </a:r>
            <a:r>
              <a:rPr lang="ko-KR" altLang="en-US" b="1" dirty="0" err="1"/>
              <a:t>that</a:t>
            </a:r>
            <a:r>
              <a:rPr lang="ko-KR" altLang="en-US" b="1" dirty="0"/>
              <a:t> 음원 출시 </a:t>
            </a: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A3D97-328B-403B-B738-43637899526F}"/>
              </a:ext>
            </a:extLst>
          </p:cNvPr>
          <p:cNvSpPr txBox="1"/>
          <p:nvPr/>
        </p:nvSpPr>
        <p:spPr>
          <a:xfrm>
            <a:off x="6016229" y="3420704"/>
            <a:ext cx="58021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26</a:t>
            </a:r>
            <a:r>
              <a:rPr lang="ko-KR" altLang="en-US" dirty="0"/>
              <a:t>일 </a:t>
            </a:r>
            <a:r>
              <a:rPr lang="en-US" altLang="ko-KR" dirty="0"/>
              <a:t>How you like that </a:t>
            </a:r>
            <a:r>
              <a:rPr lang="ko-KR" altLang="en-US" dirty="0"/>
              <a:t>발매일날 33850원 장마감</a:t>
            </a:r>
            <a:endParaRPr lang="en-US" altLang="ko-KR" dirty="0"/>
          </a:p>
          <a:p>
            <a:endParaRPr lang="en-US" altLang="ko-KR" sz="200" dirty="0"/>
          </a:p>
          <a:p>
            <a:endParaRPr lang="en-US" altLang="ko-KR" sz="200" dirty="0"/>
          </a:p>
          <a:p>
            <a:endParaRPr lang="ko-KR" altLang="en-US" sz="200" dirty="0"/>
          </a:p>
          <a:p>
            <a:r>
              <a:rPr lang="ko-KR" altLang="en-US" dirty="0"/>
              <a:t>6월 29일 41000원 장마감 (52주 신고가)</a:t>
            </a:r>
            <a:endParaRPr lang="en-US" altLang="ko-KR" dirty="0"/>
          </a:p>
          <a:p>
            <a:endParaRPr lang="en-US" altLang="ko-KR" sz="200" dirty="0"/>
          </a:p>
          <a:p>
            <a:endParaRPr lang="en-US" altLang="ko-KR" sz="200" dirty="0"/>
          </a:p>
          <a:p>
            <a:endParaRPr lang="ko-KR" altLang="en-US" sz="200" dirty="0"/>
          </a:p>
          <a:p>
            <a:r>
              <a:rPr lang="ko-KR" altLang="en-US" dirty="0"/>
              <a:t>6월 30일 42750원 종전기록 </a:t>
            </a:r>
            <a:endParaRPr lang="en-US" altLang="ko-KR" dirty="0"/>
          </a:p>
          <a:p>
            <a:endParaRPr lang="en-US" altLang="ko-KR" sz="200" dirty="0"/>
          </a:p>
          <a:p>
            <a:endParaRPr lang="en-US" altLang="ko-KR" sz="200" dirty="0"/>
          </a:p>
          <a:p>
            <a:endParaRPr lang="ko-KR" altLang="en-US" sz="200" dirty="0"/>
          </a:p>
          <a:p>
            <a:r>
              <a:rPr lang="ko-KR" altLang="en-US" dirty="0"/>
              <a:t>7월 8일 40400원, </a:t>
            </a:r>
            <a:r>
              <a:rPr lang="ko-KR" altLang="en-US" dirty="0">
                <a:solidFill>
                  <a:srgbClr val="FF0000"/>
                </a:solidFill>
              </a:rPr>
              <a:t>2주만에 </a:t>
            </a:r>
            <a:r>
              <a:rPr lang="ko-KR" altLang="en-US" dirty="0" err="1">
                <a:solidFill>
                  <a:srgbClr val="FF0000"/>
                </a:solidFill>
              </a:rPr>
              <a:t>시총</a:t>
            </a:r>
            <a:r>
              <a:rPr lang="ko-KR" altLang="en-US" dirty="0">
                <a:solidFill>
                  <a:srgbClr val="FF0000"/>
                </a:solidFill>
              </a:rPr>
              <a:t> 1100억원 이상 상승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900BF-060C-46FA-9A13-F7A1B44D1EDA}"/>
              </a:ext>
            </a:extLst>
          </p:cNvPr>
          <p:cNvSpPr txBox="1"/>
          <p:nvPr/>
        </p:nvSpPr>
        <p:spPr>
          <a:xfrm>
            <a:off x="1771650" y="3609975"/>
            <a:ext cx="290512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블핑파워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AFFBE6E-8DA9-485B-8017-DFF80A7E3855}"/>
              </a:ext>
            </a:extLst>
          </p:cNvPr>
          <p:cNvGrpSpPr/>
          <p:nvPr/>
        </p:nvGrpSpPr>
        <p:grpSpPr>
          <a:xfrm>
            <a:off x="179185" y="166740"/>
            <a:ext cx="2068715" cy="379068"/>
            <a:chOff x="179185" y="166740"/>
            <a:chExt cx="2068715" cy="37906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2561D19-A54F-4412-9014-14A3BEE43D97}"/>
                </a:ext>
              </a:extLst>
            </p:cNvPr>
            <p:cNvSpPr/>
            <p:nvPr/>
          </p:nvSpPr>
          <p:spPr>
            <a:xfrm>
              <a:off x="179185" y="166740"/>
              <a:ext cx="424286" cy="369332"/>
            </a:xfrm>
            <a:prstGeom prst="ellipse">
              <a:avLst/>
            </a:prstGeom>
            <a:noFill/>
            <a:ln w="34925">
              <a:solidFill>
                <a:srgbClr val="07CF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ㅊ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6ABE40-4693-4FA4-8A0F-15A6B63B0C19}"/>
                </a:ext>
              </a:extLst>
            </p:cNvPr>
            <p:cNvSpPr txBox="1"/>
            <p:nvPr/>
          </p:nvSpPr>
          <p:spPr>
            <a:xfrm>
              <a:off x="694270" y="176476"/>
              <a:ext cx="1553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: </a:t>
              </a:r>
              <a:r>
                <a:rPr lang="ko-KR" altLang="en-US" dirty="0"/>
                <a:t>상승 포인트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A734DBC-953C-4579-8E5A-F0EC90AE2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34" y="557556"/>
            <a:ext cx="4718467" cy="61239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392C18-4F30-4772-A5BD-B62348FF825E}"/>
              </a:ext>
            </a:extLst>
          </p:cNvPr>
          <p:cNvSpPr txBox="1"/>
          <p:nvPr/>
        </p:nvSpPr>
        <p:spPr>
          <a:xfrm>
            <a:off x="6016229" y="5279984"/>
            <a:ext cx="58021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버닝썬</a:t>
            </a:r>
            <a:r>
              <a:rPr lang="ko-KR" altLang="en-US" dirty="0"/>
              <a:t> 사태 당시</a:t>
            </a:r>
            <a:r>
              <a:rPr lang="en-US" altLang="ko-KR" dirty="0"/>
              <a:t>, </a:t>
            </a:r>
            <a:r>
              <a:rPr lang="ko-KR" altLang="en-US" dirty="0"/>
              <a:t>한달만에 </a:t>
            </a:r>
            <a:r>
              <a:rPr lang="en-US" altLang="ko-KR" dirty="0"/>
              <a:t>2000</a:t>
            </a:r>
            <a:r>
              <a:rPr lang="ko-KR" altLang="en-US" dirty="0"/>
              <a:t>억원 이상 하락했던 </a:t>
            </a:r>
            <a:endParaRPr lang="en-US" altLang="ko-KR" dirty="0"/>
          </a:p>
          <a:p>
            <a:r>
              <a:rPr lang="ko-KR" altLang="en-US" dirty="0" err="1"/>
              <a:t>시총을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 err="1"/>
              <a:t>주만에</a:t>
            </a:r>
            <a:r>
              <a:rPr lang="ko-KR" altLang="en-US" dirty="0"/>
              <a:t> 절반이상 회복시킴</a:t>
            </a:r>
          </a:p>
        </p:txBody>
      </p:sp>
    </p:spTree>
    <p:extLst>
      <p:ext uri="{BB962C8B-B14F-4D97-AF65-F5344CB8AC3E}">
        <p14:creationId xmlns:p14="http://schemas.microsoft.com/office/powerpoint/2010/main" val="378740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BE7A20-FA87-432C-9DB7-8CBD50D0ABBB}"/>
              </a:ext>
            </a:extLst>
          </p:cNvPr>
          <p:cNvSpPr txBox="1"/>
          <p:nvPr/>
        </p:nvSpPr>
        <p:spPr>
          <a:xfrm>
            <a:off x="5542002" y="100584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6B911-3E7F-4367-BE51-7402A9A93E70}"/>
              </a:ext>
            </a:extLst>
          </p:cNvPr>
          <p:cNvSpPr txBox="1"/>
          <p:nvPr/>
        </p:nvSpPr>
        <p:spPr>
          <a:xfrm>
            <a:off x="4636530" y="2021840"/>
            <a:ext cx="2918941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/>
              <a:t>분석 개요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YG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엔터</a:t>
            </a:r>
            <a:r>
              <a:rPr lang="ko-KR" altLang="en-US" sz="2400" dirty="0"/>
              <a:t> 내부 상황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YG</a:t>
            </a:r>
            <a:r>
              <a:rPr lang="ko-KR" altLang="en-US" sz="2400" dirty="0"/>
              <a:t> 차트 분석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Post-BTS</a:t>
            </a:r>
            <a:r>
              <a:rPr lang="ko-KR" altLang="en-US" sz="2400" dirty="0"/>
              <a:t>의 가능성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84528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1EA3A58-7D26-4930-9E4D-5F1E1EF36E8C}"/>
              </a:ext>
            </a:extLst>
          </p:cNvPr>
          <p:cNvSpPr txBox="1"/>
          <p:nvPr/>
        </p:nvSpPr>
        <p:spPr>
          <a:xfrm>
            <a:off x="6237898" y="3798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4DAFBD-D826-4B3A-8EF6-E2B7C9D1F9DD}"/>
              </a:ext>
            </a:extLst>
          </p:cNvPr>
          <p:cNvSpPr txBox="1"/>
          <p:nvPr/>
        </p:nvSpPr>
        <p:spPr>
          <a:xfrm>
            <a:off x="1541145" y="2473657"/>
            <a:ext cx="85375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/>
              <a:t>그렇다면</a:t>
            </a:r>
            <a:r>
              <a:rPr lang="en-US" altLang="ko-KR" sz="2400" dirty="0"/>
              <a:t>, </a:t>
            </a:r>
            <a:r>
              <a:rPr lang="ko-KR" altLang="en-US" sz="2400" dirty="0"/>
              <a:t>블랙핑크가 해외시장까지 선점하는</a:t>
            </a:r>
            <a:r>
              <a:rPr lang="en-US" altLang="ko-KR" sz="2400" dirty="0"/>
              <a:t> POST-BTS</a:t>
            </a:r>
            <a:r>
              <a:rPr lang="ko-KR" altLang="en-US" sz="2400" dirty="0"/>
              <a:t>로서 성장할 가능성이 있을까</a:t>
            </a:r>
            <a:r>
              <a:rPr lang="en-US" altLang="ko-KR" sz="2400" dirty="0"/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A22B77-4589-4DD3-8094-7A786649F7B3}"/>
              </a:ext>
            </a:extLst>
          </p:cNvPr>
          <p:cNvSpPr txBox="1"/>
          <p:nvPr/>
        </p:nvSpPr>
        <p:spPr>
          <a:xfrm>
            <a:off x="4008120" y="3798332"/>
            <a:ext cx="4175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블랙핑크의 현 상태 및 인기 요인은</a:t>
            </a:r>
            <a:r>
              <a:rPr lang="en-US" altLang="ko-KR" dirty="0"/>
              <a:t>? </a:t>
            </a:r>
          </a:p>
          <a:p>
            <a:endParaRPr lang="en-US" altLang="ko-KR" sz="200" dirty="0"/>
          </a:p>
          <a:p>
            <a:endParaRPr lang="en-US" altLang="ko-KR" sz="200" dirty="0"/>
          </a:p>
          <a:p>
            <a:endParaRPr lang="en-US" altLang="ko-KR" sz="200" dirty="0"/>
          </a:p>
          <a:p>
            <a:r>
              <a:rPr lang="en-US" altLang="ko-KR" dirty="0"/>
              <a:t>- BTS</a:t>
            </a:r>
            <a:r>
              <a:rPr lang="ko-KR" altLang="en-US" dirty="0"/>
              <a:t>의 성공요인</a:t>
            </a:r>
            <a:r>
              <a:rPr lang="en-US" altLang="ko-KR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ED046D-AAB0-40E0-8E0F-8802641A749D}"/>
              </a:ext>
            </a:extLst>
          </p:cNvPr>
          <p:cNvSpPr txBox="1"/>
          <p:nvPr/>
        </p:nvSpPr>
        <p:spPr>
          <a:xfrm>
            <a:off x="5063816" y="216714"/>
            <a:ext cx="2064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4. POST-BTS </a:t>
            </a:r>
            <a:r>
              <a:rPr lang="ko-KR" altLang="en-US" dirty="0"/>
              <a:t>가능성</a:t>
            </a:r>
          </a:p>
        </p:txBody>
      </p:sp>
    </p:spTree>
    <p:extLst>
      <p:ext uri="{BB962C8B-B14F-4D97-AF65-F5344CB8AC3E}">
        <p14:creationId xmlns:p14="http://schemas.microsoft.com/office/powerpoint/2010/main" val="737431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8F1FB10-58E2-416F-B4F7-7A6D4FE28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14" y="1280160"/>
            <a:ext cx="4145113" cy="35661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57034E-3875-427F-BB2F-34B6E19C73F2}"/>
              </a:ext>
            </a:extLst>
          </p:cNvPr>
          <p:cNvSpPr txBox="1"/>
          <p:nvPr/>
        </p:nvSpPr>
        <p:spPr>
          <a:xfrm>
            <a:off x="5019040" y="2560320"/>
            <a:ext cx="7367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빅뱅의 공백이 시작된 </a:t>
            </a:r>
            <a:r>
              <a:rPr lang="en-US" altLang="ko-KR" dirty="0"/>
              <a:t>2018</a:t>
            </a:r>
            <a:r>
              <a:rPr lang="ko-KR" altLang="en-US" dirty="0"/>
              <a:t>년도부터는 적자를 기록하기도 했으나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블랙핑크의 </a:t>
            </a: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분기이후 콘서트 </a:t>
            </a:r>
            <a:r>
              <a:rPr lang="en-US" altLang="ko-KR" dirty="0"/>
              <a:t>GPM</a:t>
            </a:r>
            <a:r>
              <a:rPr lang="ko-KR" altLang="en-US" dirty="0"/>
              <a:t>은 빅뱅 수준까지 올라옴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4AF9AD-5DC6-4238-81D5-E70921D3CD6B}"/>
              </a:ext>
            </a:extLst>
          </p:cNvPr>
          <p:cNvSpPr txBox="1"/>
          <p:nvPr/>
        </p:nvSpPr>
        <p:spPr>
          <a:xfrm>
            <a:off x="2715107" y="5682734"/>
            <a:ext cx="6761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벌어들이는 매출대비 비용이 낮아</a:t>
            </a:r>
            <a:r>
              <a:rPr lang="en-US" altLang="ko-KR" sz="2400" dirty="0"/>
              <a:t>, </a:t>
            </a:r>
            <a:r>
              <a:rPr lang="ko-KR" altLang="en-US" sz="2400" dirty="0"/>
              <a:t>수익성이 높다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2AF35-73F4-4ABA-830F-1035250F3A43}"/>
              </a:ext>
            </a:extLst>
          </p:cNvPr>
          <p:cNvSpPr txBox="1"/>
          <p:nvPr/>
        </p:nvSpPr>
        <p:spPr>
          <a:xfrm>
            <a:off x="111760" y="6461760"/>
            <a:ext cx="1653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*GPM : </a:t>
            </a:r>
            <a:r>
              <a:rPr lang="ko-KR" altLang="en-US" sz="1200" dirty="0" err="1"/>
              <a:t>매출총이익률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76810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B525CEA-2D43-4F14-8F37-6C545E529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66" y="918985"/>
            <a:ext cx="5754028" cy="32897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8F2C44-093C-48B3-B383-6D7D22DBECF7}"/>
              </a:ext>
            </a:extLst>
          </p:cNvPr>
          <p:cNvSpPr txBox="1"/>
          <p:nvPr/>
        </p:nvSpPr>
        <p:spPr>
          <a:xfrm>
            <a:off x="245866" y="556344"/>
            <a:ext cx="491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블랙핑크의 지표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7CE00C9-CC5C-4FB9-A666-3A5520A6A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66" y="4537793"/>
            <a:ext cx="6680270" cy="192628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7E9BD2D-81A3-4420-AD3E-F49E8C9A5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970" y="965150"/>
            <a:ext cx="5706891" cy="3289752"/>
          </a:xfrm>
          <a:prstGeom prst="rect">
            <a:avLst/>
          </a:prstGeom>
        </p:spPr>
      </p:pic>
      <p:pic>
        <p:nvPicPr>
          <p:cNvPr id="4098" name="Picture 2" descr="BLACKPINK - How You Like That (LYRICS) Color Coded - YouTube">
            <a:extLst>
              <a:ext uri="{FF2B5EF4-FFF2-40B4-BE49-F238E27FC236}">
                <a16:creationId xmlns:a16="http://schemas.microsoft.com/office/drawing/2014/main" id="{9EB91308-16C6-42FD-973D-34A8A5359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4487844"/>
            <a:ext cx="4213611" cy="237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96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B4993A2-1F6B-41A3-A442-3EA07F7BD8EA}"/>
              </a:ext>
            </a:extLst>
          </p:cNvPr>
          <p:cNvSpPr txBox="1"/>
          <p:nvPr/>
        </p:nvSpPr>
        <p:spPr>
          <a:xfrm>
            <a:off x="330292" y="3314731"/>
            <a:ext cx="57330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잃어버린 사랑을 한탄하거나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ko-KR" altLang="en-US" sz="16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상상 속의 완벽한 남자를 갈망하는 가사와는 동떨어짐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45C7E7-7249-4122-9470-84EC896910ED}"/>
              </a:ext>
            </a:extLst>
          </p:cNvPr>
          <p:cNvSpPr txBox="1"/>
          <p:nvPr/>
        </p:nvSpPr>
        <p:spPr>
          <a:xfrm>
            <a:off x="330293" y="2861490"/>
            <a:ext cx="51275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>
                <a:solidFill>
                  <a:srgbClr val="222222"/>
                </a:solidFill>
                <a:latin typeface="Apple SD Gothic Neo"/>
              </a:defRPr>
            </a:lvl1pPr>
          </a:lstStyle>
          <a:p>
            <a:r>
              <a:rPr lang="en-US" altLang="ko-KR" sz="1600" dirty="0"/>
              <a:t>YG</a:t>
            </a:r>
            <a:r>
              <a:rPr lang="ko-KR" altLang="en-US" sz="1600" dirty="0"/>
              <a:t> 대표 프로듀서</a:t>
            </a:r>
            <a:r>
              <a:rPr lang="en-US" altLang="ko-KR" sz="1600" dirty="0"/>
              <a:t> Teddy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프로듀싱</a:t>
            </a:r>
            <a:r>
              <a:rPr lang="ko-KR" altLang="en-US" sz="1600" dirty="0"/>
              <a:t> </a:t>
            </a:r>
            <a:r>
              <a:rPr lang="en-US" altLang="ko-KR" sz="1600" dirty="0"/>
              <a:t>– 2NE1 </a:t>
            </a:r>
            <a:r>
              <a:rPr lang="ko-KR" altLang="en-US" sz="1600" dirty="0"/>
              <a:t>제작</a:t>
            </a:r>
          </a:p>
        </p:txBody>
      </p:sp>
      <p:pic>
        <p:nvPicPr>
          <p:cNvPr id="2050" name="Picture 2" descr="제니 'SOLO' 韓여성솔로 최초 전세계 차트 1위..YG 양현석 &quot;블링크 ...">
            <a:extLst>
              <a:ext uri="{FF2B5EF4-FFF2-40B4-BE49-F238E27FC236}">
                <a16:creationId xmlns:a16="http://schemas.microsoft.com/office/drawing/2014/main" id="{67726EE7-284B-4DE1-8927-CAECDC5AC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6482396-B74B-41D1-BDA0-F8209AF8901F}"/>
              </a:ext>
            </a:extLst>
          </p:cNvPr>
          <p:cNvSpPr txBox="1"/>
          <p:nvPr/>
        </p:nvSpPr>
        <p:spPr>
          <a:xfrm>
            <a:off x="330292" y="2205465"/>
            <a:ext cx="44144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/>
            </a:lvl1pPr>
          </a:lstStyle>
          <a:p>
            <a:r>
              <a:rPr lang="ko-KR" altLang="en-US" sz="1800" dirty="0"/>
              <a:t>충성도가 높은 </a:t>
            </a:r>
            <a:r>
              <a:rPr lang="en-US" altLang="ko-KR" sz="1800" dirty="0"/>
              <a:t>10</a:t>
            </a:r>
            <a:r>
              <a:rPr lang="ko-KR" altLang="en-US" sz="1800" dirty="0"/>
              <a:t>대</a:t>
            </a:r>
            <a:r>
              <a:rPr lang="en-US" altLang="ko-KR" sz="1800" dirty="0"/>
              <a:t>,20</a:t>
            </a:r>
            <a:r>
              <a:rPr lang="ko-KR" altLang="en-US" sz="1800" dirty="0"/>
              <a:t>대 여성들을 타겟</a:t>
            </a:r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B3F82-315E-46B6-86C0-E0659D48C366}"/>
              </a:ext>
            </a:extLst>
          </p:cNvPr>
          <p:cNvSpPr txBox="1"/>
          <p:nvPr/>
        </p:nvSpPr>
        <p:spPr>
          <a:xfrm>
            <a:off x="255391" y="699276"/>
            <a:ext cx="491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블랙핑크 앨범 특징</a:t>
            </a:r>
          </a:p>
        </p:txBody>
      </p:sp>
    </p:spTree>
    <p:extLst>
      <p:ext uri="{BB962C8B-B14F-4D97-AF65-F5344CB8AC3E}">
        <p14:creationId xmlns:p14="http://schemas.microsoft.com/office/powerpoint/2010/main" val="2643710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1C154BE-2A0A-41E3-897C-0646D8E44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43" y="405911"/>
            <a:ext cx="6200775" cy="6362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FCA25C-BCC2-48FD-89B2-85CB2CA7565E}"/>
              </a:ext>
            </a:extLst>
          </p:cNvPr>
          <p:cNvSpPr txBox="1"/>
          <p:nvPr/>
        </p:nvSpPr>
        <p:spPr>
          <a:xfrm>
            <a:off x="7180314" y="1966759"/>
            <a:ext cx="412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Kpop</a:t>
            </a:r>
            <a:r>
              <a:rPr lang="en-US" altLang="ko-KR" b="1" dirty="0"/>
              <a:t> </a:t>
            </a:r>
            <a:r>
              <a:rPr lang="ko-KR" altLang="en-US" b="1" dirty="0"/>
              <a:t>아티스트의 유튜브 조회수 순위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522FB-FD98-4B09-BFD7-1A46F7977895}"/>
              </a:ext>
            </a:extLst>
          </p:cNvPr>
          <p:cNvSpPr txBox="1"/>
          <p:nvPr/>
        </p:nvSpPr>
        <p:spPr>
          <a:xfrm>
            <a:off x="7180314" y="3520082"/>
            <a:ext cx="4705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방탄소년단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17</a:t>
            </a:r>
            <a:r>
              <a:rPr lang="ko-KR" altLang="en-US" dirty="0"/>
              <a:t>위</a:t>
            </a:r>
            <a:r>
              <a:rPr lang="en-US" altLang="ko-KR" dirty="0"/>
              <a:t> &gt; 2018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위</a:t>
            </a:r>
            <a:r>
              <a:rPr lang="en-US" altLang="ko-KR" dirty="0"/>
              <a:t> &gt; 2019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D1A003-AD19-46EB-9CE2-3F934115EE60}"/>
              </a:ext>
            </a:extLst>
          </p:cNvPr>
          <p:cNvSpPr txBox="1"/>
          <p:nvPr/>
        </p:nvSpPr>
        <p:spPr>
          <a:xfrm>
            <a:off x="7180314" y="2619672"/>
            <a:ext cx="4705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블랙핑크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74</a:t>
            </a:r>
            <a:r>
              <a:rPr lang="ko-KR" altLang="en-US" dirty="0"/>
              <a:t>위</a:t>
            </a:r>
            <a:r>
              <a:rPr lang="en-US" altLang="ko-KR" dirty="0"/>
              <a:t> &gt; 2018</a:t>
            </a:r>
            <a:r>
              <a:rPr lang="ko-KR" altLang="en-US" dirty="0"/>
              <a:t>년 </a:t>
            </a:r>
            <a:r>
              <a:rPr lang="en-US" altLang="ko-KR" dirty="0"/>
              <a:t>18</a:t>
            </a:r>
            <a:r>
              <a:rPr lang="ko-KR" altLang="en-US" dirty="0"/>
              <a:t>위</a:t>
            </a:r>
            <a:r>
              <a:rPr lang="en-US" altLang="ko-KR" dirty="0"/>
              <a:t> &gt; 2019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FB55AD-160F-4A82-968A-D7568F1D5681}"/>
              </a:ext>
            </a:extLst>
          </p:cNvPr>
          <p:cNvSpPr/>
          <p:nvPr/>
        </p:nvSpPr>
        <p:spPr>
          <a:xfrm>
            <a:off x="903043" y="4324350"/>
            <a:ext cx="2097332" cy="238125"/>
          </a:xfrm>
          <a:prstGeom prst="rect">
            <a:avLst/>
          </a:prstGeom>
          <a:noFill/>
          <a:ln w="476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DC8DAB-EE44-4962-BD0A-C4104CE42BDC}"/>
              </a:ext>
            </a:extLst>
          </p:cNvPr>
          <p:cNvSpPr/>
          <p:nvPr/>
        </p:nvSpPr>
        <p:spPr>
          <a:xfrm>
            <a:off x="2964815" y="4526915"/>
            <a:ext cx="2097332" cy="238125"/>
          </a:xfrm>
          <a:prstGeom prst="rect">
            <a:avLst/>
          </a:prstGeom>
          <a:noFill/>
          <a:ln w="47625">
            <a:solidFill>
              <a:srgbClr val="E194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B18C4A-BFC3-4C38-85C1-BD0DC5B3D086}"/>
              </a:ext>
            </a:extLst>
          </p:cNvPr>
          <p:cNvSpPr/>
          <p:nvPr/>
        </p:nvSpPr>
        <p:spPr>
          <a:xfrm>
            <a:off x="903042" y="5501428"/>
            <a:ext cx="2097332" cy="238125"/>
          </a:xfrm>
          <a:prstGeom prst="rect">
            <a:avLst/>
          </a:prstGeom>
          <a:noFill/>
          <a:ln w="47625">
            <a:solidFill>
              <a:srgbClr val="E194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45375E-9BAD-4527-9F5C-1A3924E04C54}"/>
              </a:ext>
            </a:extLst>
          </p:cNvPr>
          <p:cNvSpPr/>
          <p:nvPr/>
        </p:nvSpPr>
        <p:spPr>
          <a:xfrm>
            <a:off x="2954654" y="1528306"/>
            <a:ext cx="2097332" cy="238125"/>
          </a:xfrm>
          <a:prstGeom prst="rect">
            <a:avLst/>
          </a:prstGeom>
          <a:noFill/>
          <a:ln w="476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9BC4E7-9541-433B-807D-E5B981E494E7}"/>
              </a:ext>
            </a:extLst>
          </p:cNvPr>
          <p:cNvSpPr/>
          <p:nvPr/>
        </p:nvSpPr>
        <p:spPr>
          <a:xfrm>
            <a:off x="4985383" y="1112084"/>
            <a:ext cx="2003988" cy="238125"/>
          </a:xfrm>
          <a:prstGeom prst="rect">
            <a:avLst/>
          </a:prstGeom>
          <a:noFill/>
          <a:ln w="476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4E1F0B-2D9A-4229-A05B-710C744CE7EE}"/>
              </a:ext>
            </a:extLst>
          </p:cNvPr>
          <p:cNvSpPr/>
          <p:nvPr/>
        </p:nvSpPr>
        <p:spPr>
          <a:xfrm>
            <a:off x="4988559" y="1348641"/>
            <a:ext cx="2003987" cy="238125"/>
          </a:xfrm>
          <a:prstGeom prst="rect">
            <a:avLst/>
          </a:prstGeom>
          <a:noFill/>
          <a:ln w="47625">
            <a:solidFill>
              <a:srgbClr val="E194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91308EF-1C4D-4681-A428-412FDB5B2B48}"/>
              </a:ext>
            </a:extLst>
          </p:cNvPr>
          <p:cNvCxnSpPr>
            <a:cxnSpLocks/>
          </p:cNvCxnSpPr>
          <p:nvPr/>
        </p:nvCxnSpPr>
        <p:spPr>
          <a:xfrm flipV="1">
            <a:off x="2114550" y="1847850"/>
            <a:ext cx="1888770" cy="246697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85CFF97-73A5-4F96-B5E1-381B97C4FF37}"/>
              </a:ext>
            </a:extLst>
          </p:cNvPr>
          <p:cNvCxnSpPr>
            <a:cxnSpLocks/>
          </p:cNvCxnSpPr>
          <p:nvPr/>
        </p:nvCxnSpPr>
        <p:spPr>
          <a:xfrm flipV="1">
            <a:off x="4161380" y="1647368"/>
            <a:ext cx="1643473" cy="279604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898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88F2C44-093C-48B3-B383-6D7D22DBECF7}"/>
              </a:ext>
            </a:extLst>
          </p:cNvPr>
          <p:cNvSpPr txBox="1"/>
          <p:nvPr/>
        </p:nvSpPr>
        <p:spPr>
          <a:xfrm>
            <a:off x="245866" y="556344"/>
            <a:ext cx="491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블랙핑크의 지표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1271B6-AA0D-4CCE-B993-55F426C0F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576" y="1673438"/>
            <a:ext cx="6939412" cy="30649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1EF250-7733-4E39-AF56-A9FA95A40232}"/>
              </a:ext>
            </a:extLst>
          </p:cNvPr>
          <p:cNvSpPr txBox="1"/>
          <p:nvPr/>
        </p:nvSpPr>
        <p:spPr>
          <a:xfrm>
            <a:off x="8913531" y="4738344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3"/>
                </a:solidFill>
              </a:rPr>
              <a:t>출처 </a:t>
            </a:r>
            <a:r>
              <a:rPr lang="en-US" altLang="ko-KR" sz="1200" dirty="0">
                <a:solidFill>
                  <a:schemeClr val="accent3"/>
                </a:solidFill>
              </a:rPr>
              <a:t>: 19</a:t>
            </a:r>
            <a:r>
              <a:rPr lang="ko-KR" altLang="en-US" sz="1200" dirty="0">
                <a:solidFill>
                  <a:schemeClr val="accent3"/>
                </a:solidFill>
              </a:rPr>
              <a:t>년 </a:t>
            </a:r>
            <a:r>
              <a:rPr lang="en-US" altLang="ko-KR" sz="1200" dirty="0">
                <a:solidFill>
                  <a:schemeClr val="accent3"/>
                </a:solidFill>
              </a:rPr>
              <a:t>6</a:t>
            </a:r>
            <a:r>
              <a:rPr lang="ko-KR" altLang="en-US" sz="1200" dirty="0">
                <a:solidFill>
                  <a:schemeClr val="accent3"/>
                </a:solidFill>
              </a:rPr>
              <a:t>월 자료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0E5D9F-657B-4DA7-A8E6-DC7F5621A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2" y="1698235"/>
            <a:ext cx="5064095" cy="30401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A47C3D-CB23-4CB6-940B-3175CF2C3D7C}"/>
              </a:ext>
            </a:extLst>
          </p:cNvPr>
          <p:cNvSpPr txBox="1"/>
          <p:nvPr/>
        </p:nvSpPr>
        <p:spPr>
          <a:xfrm>
            <a:off x="2115427" y="5787902"/>
            <a:ext cx="7961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인도</a:t>
            </a:r>
            <a:r>
              <a:rPr lang="en-US" altLang="ko-KR" sz="2000" dirty="0"/>
              <a:t>, </a:t>
            </a:r>
            <a:r>
              <a:rPr lang="ko-KR" altLang="en-US" sz="2000" dirty="0"/>
              <a:t>동남아시아</a:t>
            </a:r>
            <a:r>
              <a:rPr lang="en-US" altLang="ko-KR" sz="2000" dirty="0"/>
              <a:t>,</a:t>
            </a:r>
            <a:r>
              <a:rPr lang="ko-KR" altLang="en-US" sz="2000" dirty="0"/>
              <a:t>남미 등 신흥국에서의 음원 플랫폼 이용 트래픽 증가</a:t>
            </a:r>
          </a:p>
        </p:txBody>
      </p:sp>
    </p:spTree>
    <p:extLst>
      <p:ext uri="{BB962C8B-B14F-4D97-AF65-F5344CB8AC3E}">
        <p14:creationId xmlns:p14="http://schemas.microsoft.com/office/powerpoint/2010/main" val="2505664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E4A0FC0-A298-498C-8E75-6555B836BD57}"/>
              </a:ext>
            </a:extLst>
          </p:cNvPr>
          <p:cNvSpPr txBox="1"/>
          <p:nvPr/>
        </p:nvSpPr>
        <p:spPr>
          <a:xfrm>
            <a:off x="1303972" y="2525876"/>
            <a:ext cx="958405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0" i="0" dirty="0">
                <a:solidFill>
                  <a:srgbClr val="1B1B1B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레이디 </a:t>
            </a:r>
            <a:r>
              <a:rPr lang="ko-KR" altLang="en-US" sz="2000" b="0" i="0" dirty="0" err="1">
                <a:solidFill>
                  <a:srgbClr val="1B1B1B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가가가</a:t>
            </a:r>
            <a:r>
              <a:rPr lang="ko-KR" altLang="en-US" sz="2000" b="0" i="0" dirty="0">
                <a:solidFill>
                  <a:srgbClr val="1B1B1B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속한 </a:t>
            </a:r>
            <a:r>
              <a:rPr lang="ko-KR" altLang="en-US" sz="2000" b="0" i="0" dirty="0" err="1">
                <a:solidFill>
                  <a:srgbClr val="1B1B1B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인터스코프</a:t>
            </a:r>
            <a:r>
              <a:rPr lang="ko-KR" altLang="en-US" sz="2000" b="0" i="0" dirty="0">
                <a:solidFill>
                  <a:srgbClr val="1B1B1B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레코드</a:t>
            </a:r>
            <a:r>
              <a:rPr lang="en-US" altLang="ko-KR" sz="2000" b="0" i="0" dirty="0">
                <a:solidFill>
                  <a:srgbClr val="1B1B1B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0" i="0" dirty="0">
                <a:solidFill>
                  <a:srgbClr val="1B1B1B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유니버설 뮤직 산하</a:t>
            </a:r>
            <a:r>
              <a:rPr lang="en-US" altLang="ko-KR" sz="2000" b="0" i="0" dirty="0">
                <a:solidFill>
                  <a:srgbClr val="1B1B1B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b="0" i="0" dirty="0">
                <a:solidFill>
                  <a:srgbClr val="1B1B1B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 계약</a:t>
            </a:r>
            <a:endParaRPr lang="en-US" altLang="ko-KR" sz="2000" b="0" i="0" dirty="0">
              <a:solidFill>
                <a:srgbClr val="1B1B1B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solidFill>
                <a:srgbClr val="1B1B1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b="0" i="0" dirty="0" err="1">
                <a:solidFill>
                  <a:srgbClr val="1B1B1B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레이디가가와</a:t>
            </a:r>
            <a:r>
              <a:rPr lang="ko-KR" altLang="en-US" sz="2000" b="0" i="0" dirty="0">
                <a:solidFill>
                  <a:srgbClr val="1B1B1B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i="0" dirty="0" err="1">
                <a:solidFill>
                  <a:srgbClr val="1B1B1B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콜라보</a:t>
            </a:r>
            <a:r>
              <a:rPr lang="ko-KR" altLang="en-US" sz="2000" b="0" i="0" dirty="0">
                <a:solidFill>
                  <a:srgbClr val="1B1B1B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앨범 발매 </a:t>
            </a:r>
            <a:r>
              <a:rPr lang="en-US" altLang="ko-KR" sz="2000" b="0" i="0" dirty="0">
                <a:solidFill>
                  <a:srgbClr val="1B1B1B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(Sour Candy)</a:t>
            </a:r>
          </a:p>
          <a:p>
            <a:endParaRPr lang="en-US" altLang="ko-KR" sz="2000" dirty="0">
              <a:solidFill>
                <a:srgbClr val="1B1B1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solidFill>
                  <a:srgbClr val="1B1B1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2000" dirty="0">
                <a:solidFill>
                  <a:srgbClr val="1B1B1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년도에</a:t>
            </a:r>
            <a:r>
              <a:rPr lang="ko-KR" altLang="en-US" sz="2000" b="0" i="0" dirty="0">
                <a:solidFill>
                  <a:srgbClr val="1B1B1B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북미 최대 대중음악 축제인 ‘</a:t>
            </a:r>
            <a:r>
              <a:rPr lang="ko-KR" altLang="en-US" sz="2000" b="0" i="0" dirty="0" err="1">
                <a:solidFill>
                  <a:srgbClr val="1B1B1B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코첼라</a:t>
            </a:r>
            <a:r>
              <a:rPr lang="ko-KR" altLang="en-US" sz="2000" b="0" i="0" dirty="0">
                <a:solidFill>
                  <a:srgbClr val="1B1B1B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밸리 뮤직 </a:t>
            </a:r>
            <a:r>
              <a:rPr lang="ko-KR" altLang="en-US" sz="2000" b="0" i="0" dirty="0" err="1">
                <a:solidFill>
                  <a:srgbClr val="1B1B1B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앤드</a:t>
            </a:r>
            <a:r>
              <a:rPr lang="ko-KR" altLang="en-US" sz="2000" b="0" i="0" dirty="0">
                <a:solidFill>
                  <a:srgbClr val="1B1B1B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i="0" dirty="0" err="1">
                <a:solidFill>
                  <a:srgbClr val="1B1B1B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아츠</a:t>
            </a:r>
            <a:r>
              <a:rPr lang="ko-KR" altLang="en-US" sz="2000" b="0" i="0" dirty="0">
                <a:solidFill>
                  <a:srgbClr val="1B1B1B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페스티벌’ 참여</a:t>
            </a:r>
            <a:endParaRPr lang="en-US" altLang="ko-KR" sz="2000" b="0" i="0" dirty="0">
              <a:solidFill>
                <a:srgbClr val="1B1B1B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solidFill>
                <a:srgbClr val="1B1B1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/>
              <a:t>19</a:t>
            </a:r>
            <a:r>
              <a:rPr lang="ko-KR" altLang="en-US" sz="2000" dirty="0"/>
              <a:t>년도 총 </a:t>
            </a:r>
            <a:r>
              <a:rPr lang="en-US" altLang="ko-KR" sz="2000" dirty="0"/>
              <a:t>8</a:t>
            </a:r>
            <a:r>
              <a:rPr lang="ko-KR" altLang="en-US" sz="2000" dirty="0"/>
              <a:t>회의 북미 투어 콘서트 진행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A783DB-EB87-4DF5-8634-4D0C8818786A}"/>
              </a:ext>
            </a:extLst>
          </p:cNvPr>
          <p:cNvSpPr txBox="1"/>
          <p:nvPr/>
        </p:nvSpPr>
        <p:spPr>
          <a:xfrm>
            <a:off x="245866" y="556344"/>
            <a:ext cx="491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블랙핑크 행보</a:t>
            </a:r>
          </a:p>
        </p:txBody>
      </p:sp>
    </p:spTree>
    <p:extLst>
      <p:ext uri="{BB962C8B-B14F-4D97-AF65-F5344CB8AC3E}">
        <p14:creationId xmlns:p14="http://schemas.microsoft.com/office/powerpoint/2010/main" val="2042028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40101A2-AB3A-4E1E-9293-F2CA5C42F4FE}"/>
              </a:ext>
            </a:extLst>
          </p:cNvPr>
          <p:cNvSpPr txBox="1"/>
          <p:nvPr/>
        </p:nvSpPr>
        <p:spPr>
          <a:xfrm>
            <a:off x="128270" y="696573"/>
            <a:ext cx="420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해외시장 트랜드 및 </a:t>
            </a:r>
            <a:r>
              <a:rPr lang="en-US" altLang="ko-KR" dirty="0"/>
              <a:t>BTS</a:t>
            </a:r>
            <a:r>
              <a:rPr lang="ko-KR" altLang="en-US" dirty="0"/>
              <a:t>성공가도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A62761-473C-4A37-ADB8-C13461811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69" y="1879184"/>
            <a:ext cx="5943600" cy="3505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9292E4-BF37-4E04-9D32-D6FE6C288902}"/>
              </a:ext>
            </a:extLst>
          </p:cNvPr>
          <p:cNvSpPr txBox="1"/>
          <p:nvPr/>
        </p:nvSpPr>
        <p:spPr>
          <a:xfrm>
            <a:off x="570654" y="1225966"/>
            <a:ext cx="287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공연(수익성) 시장의 확대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2F8280-AD15-428E-A6BC-0308B4502F24}"/>
              </a:ext>
            </a:extLst>
          </p:cNvPr>
          <p:cNvSpPr txBox="1"/>
          <p:nvPr/>
        </p:nvSpPr>
        <p:spPr>
          <a:xfrm>
            <a:off x="1084051" y="5529770"/>
            <a:ext cx="4808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음악시장의 절반은 여전히 공연시장</a:t>
            </a:r>
            <a:endParaRPr lang="en-US" altLang="ko-KR" dirty="0"/>
          </a:p>
          <a:p>
            <a:endParaRPr lang="en-US" altLang="ko-KR" sz="200" dirty="0"/>
          </a:p>
          <a:p>
            <a:endParaRPr lang="en-US" altLang="ko-KR" sz="200" dirty="0"/>
          </a:p>
          <a:p>
            <a:endParaRPr lang="en-US" altLang="ko-KR" sz="200" dirty="0"/>
          </a:p>
          <a:p>
            <a:r>
              <a:rPr lang="en-US" altLang="ko-KR" dirty="0"/>
              <a:t>(</a:t>
            </a:r>
            <a:r>
              <a:rPr lang="ko-KR" altLang="en-US" dirty="0"/>
              <a:t>미국</a:t>
            </a:r>
            <a:r>
              <a:rPr lang="en-US" altLang="ko-KR" dirty="0"/>
              <a:t>, </a:t>
            </a:r>
            <a:r>
              <a:rPr lang="ko-KR" altLang="en-US" dirty="0"/>
              <a:t>일본</a:t>
            </a:r>
            <a:r>
              <a:rPr lang="en-US" altLang="ko-KR" dirty="0"/>
              <a:t>, </a:t>
            </a:r>
            <a:r>
              <a:rPr lang="ko-KR" altLang="en-US" dirty="0"/>
              <a:t>중국의 음악시장 규모 내 </a:t>
            </a:r>
            <a:endParaRPr lang="en-US" altLang="ko-KR" dirty="0"/>
          </a:p>
          <a:p>
            <a:r>
              <a:rPr lang="ko-KR" altLang="en-US" dirty="0"/>
              <a:t>공연 비중은 각각 </a:t>
            </a:r>
            <a:r>
              <a:rPr lang="en-US" altLang="ko-KR" dirty="0"/>
              <a:t>47%, 43%, 67% </a:t>
            </a:r>
            <a:r>
              <a:rPr lang="ko-KR" altLang="en-US" dirty="0"/>
              <a:t>수준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074" name="Picture 2" descr="빌보드 홈페이지 캡처">
            <a:extLst>
              <a:ext uri="{FF2B5EF4-FFF2-40B4-BE49-F238E27FC236}">
                <a16:creationId xmlns:a16="http://schemas.microsoft.com/office/drawing/2014/main" id="{80B3759F-CE56-4130-A224-9F10EEBFA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723" y="2047876"/>
            <a:ext cx="4517685" cy="313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C8813C-F00D-4E78-AD6E-2EC05B2E2698}"/>
              </a:ext>
            </a:extLst>
          </p:cNvPr>
          <p:cNvSpPr txBox="1"/>
          <p:nvPr/>
        </p:nvSpPr>
        <p:spPr>
          <a:xfrm>
            <a:off x="6805547" y="5714435"/>
            <a:ext cx="4808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BTS</a:t>
            </a:r>
            <a:r>
              <a:rPr lang="ko-KR" altLang="en-US" dirty="0"/>
              <a:t>의 </a:t>
            </a: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 한달동안 투어 매출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5000</a:t>
            </a:r>
            <a:r>
              <a:rPr lang="ko-KR" altLang="en-US" dirty="0"/>
              <a:t>만 달러</a:t>
            </a:r>
            <a:r>
              <a:rPr lang="en-US" altLang="ko-KR" dirty="0"/>
              <a:t>(</a:t>
            </a:r>
            <a:r>
              <a:rPr lang="ko-KR" altLang="en-US" dirty="0"/>
              <a:t>한화로 약 </a:t>
            </a:r>
            <a:r>
              <a:rPr lang="en-US" altLang="ko-KR" dirty="0"/>
              <a:t>600</a:t>
            </a:r>
            <a:r>
              <a:rPr lang="ko-KR" altLang="en-US" dirty="0"/>
              <a:t>억원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F7E39C-0BCF-4846-80E6-DBF65AE91D33}"/>
              </a:ext>
            </a:extLst>
          </p:cNvPr>
          <p:cNvSpPr txBox="1"/>
          <p:nvPr/>
        </p:nvSpPr>
        <p:spPr>
          <a:xfrm>
            <a:off x="10567607" y="5186364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출처 </a:t>
            </a:r>
            <a:r>
              <a:rPr lang="en-US" altLang="ko-KR" sz="1050" dirty="0"/>
              <a:t>: </a:t>
            </a:r>
            <a:r>
              <a:rPr lang="ko-KR" altLang="en-US" sz="1050" dirty="0"/>
              <a:t>빌보드</a:t>
            </a:r>
          </a:p>
        </p:txBody>
      </p:sp>
    </p:spTree>
    <p:extLst>
      <p:ext uri="{BB962C8B-B14F-4D97-AF65-F5344CB8AC3E}">
        <p14:creationId xmlns:p14="http://schemas.microsoft.com/office/powerpoint/2010/main" val="2662713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89DB681B-1E76-4A6A-8995-B42B29983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54" y="2003009"/>
            <a:ext cx="5710238" cy="33775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3B95F21-3DEF-472C-B8DF-41E9F8929B76}"/>
              </a:ext>
            </a:extLst>
          </p:cNvPr>
          <p:cNvSpPr txBox="1"/>
          <p:nvPr/>
        </p:nvSpPr>
        <p:spPr>
          <a:xfrm>
            <a:off x="7064745" y="3337838"/>
            <a:ext cx="3706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상위 </a:t>
            </a:r>
            <a:r>
              <a:rPr lang="en-US" altLang="ko-KR" dirty="0"/>
              <a:t>5</a:t>
            </a:r>
            <a:r>
              <a:rPr lang="ko-KR" altLang="en-US" dirty="0"/>
              <a:t>개국이 시장의 </a:t>
            </a:r>
            <a:r>
              <a:rPr lang="en-US" altLang="ko-KR" dirty="0"/>
              <a:t>70%</a:t>
            </a:r>
            <a:r>
              <a:rPr lang="ko-KR" altLang="en-US" dirty="0"/>
              <a:t>를 차지</a:t>
            </a:r>
            <a:endParaRPr lang="en-US" altLang="ko-KR" dirty="0"/>
          </a:p>
          <a:p>
            <a:endParaRPr lang="en-US" altLang="ko-KR" sz="200" dirty="0"/>
          </a:p>
          <a:p>
            <a:endParaRPr lang="en-US" altLang="ko-KR" sz="200" dirty="0"/>
          </a:p>
          <a:p>
            <a:r>
              <a:rPr lang="en-US" altLang="ko-KR" dirty="0"/>
              <a:t>(</a:t>
            </a:r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미국</a:t>
            </a:r>
            <a:r>
              <a:rPr lang="en-US" altLang="ko-KR" dirty="0"/>
              <a:t>, </a:t>
            </a:r>
            <a:r>
              <a:rPr lang="ko-KR" altLang="en-US" dirty="0"/>
              <a:t>일본이 절반을 차지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FD21D3-4E09-4138-BD4C-6D437FE1EFFB}"/>
              </a:ext>
            </a:extLst>
          </p:cNvPr>
          <p:cNvSpPr txBox="1"/>
          <p:nvPr/>
        </p:nvSpPr>
        <p:spPr>
          <a:xfrm>
            <a:off x="1310476" y="5976761"/>
            <a:ext cx="957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BTS</a:t>
            </a:r>
            <a:r>
              <a:rPr lang="ko-KR" altLang="en-US" b="1" dirty="0"/>
              <a:t>의 매출 공식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>
                <a:solidFill>
                  <a:srgbClr val="FF0000"/>
                </a:solidFill>
              </a:rPr>
              <a:t>콘서트 규모와 횟수</a:t>
            </a:r>
            <a:r>
              <a:rPr lang="ko-KR" altLang="en-US" dirty="0"/>
              <a:t>로 인한 레버리지 효과 </a:t>
            </a:r>
            <a:r>
              <a:rPr lang="en-US" altLang="ko-KR" dirty="0"/>
              <a:t>+ </a:t>
            </a:r>
            <a:r>
              <a:rPr lang="ko-KR" altLang="en-US" dirty="0"/>
              <a:t>규모의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Main Stream</a:t>
            </a:r>
            <a:r>
              <a:rPr lang="ko-KR" altLang="en-US" dirty="0"/>
              <a:t>으로의 진출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1F1BE5-A604-42E0-A31E-E93B46EE9ED1}"/>
              </a:ext>
            </a:extLst>
          </p:cNvPr>
          <p:cNvSpPr txBox="1"/>
          <p:nvPr/>
        </p:nvSpPr>
        <p:spPr>
          <a:xfrm>
            <a:off x="128270" y="696573"/>
            <a:ext cx="420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해외시장 트랜드 및 </a:t>
            </a:r>
            <a:r>
              <a:rPr lang="en-US" altLang="ko-KR" dirty="0"/>
              <a:t>BTS</a:t>
            </a:r>
            <a:r>
              <a:rPr lang="ko-KR" altLang="en-US" dirty="0"/>
              <a:t>성공가도 분석</a:t>
            </a:r>
          </a:p>
        </p:txBody>
      </p:sp>
    </p:spTree>
    <p:extLst>
      <p:ext uri="{BB962C8B-B14F-4D97-AF65-F5344CB8AC3E}">
        <p14:creationId xmlns:p14="http://schemas.microsoft.com/office/powerpoint/2010/main" val="1225587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627120-AC6B-4FDB-BDF1-8AF96C11C055}"/>
              </a:ext>
            </a:extLst>
          </p:cNvPr>
          <p:cNvSpPr txBox="1"/>
          <p:nvPr/>
        </p:nvSpPr>
        <p:spPr>
          <a:xfrm>
            <a:off x="2164080" y="4972495"/>
            <a:ext cx="84124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신흥국 트래픽의 상위권은 대부분 K-</a:t>
            </a:r>
            <a:r>
              <a:rPr lang="ko-KR" altLang="en-US" dirty="0" err="1"/>
              <a:t>pop</a:t>
            </a:r>
            <a:r>
              <a:rPr lang="ko-KR" altLang="en-US" dirty="0"/>
              <a:t> 노래가 장악</a:t>
            </a:r>
            <a:endParaRPr lang="en-US" altLang="ko-KR" dirty="0"/>
          </a:p>
          <a:p>
            <a:pPr algn="ctr"/>
            <a:endParaRPr lang="en-US" altLang="ko-KR" sz="200" dirty="0"/>
          </a:p>
          <a:p>
            <a:pPr algn="ctr"/>
            <a:endParaRPr lang="en-US" altLang="ko-KR" sz="200" dirty="0"/>
          </a:p>
          <a:p>
            <a:pPr algn="ctr"/>
            <a:endParaRPr lang="en-US" altLang="ko-KR" sz="200" dirty="0"/>
          </a:p>
          <a:p>
            <a:pPr algn="ctr"/>
            <a:r>
              <a:rPr lang="ko-KR" altLang="en-US" dirty="0" err="1"/>
              <a:t>BTS와</a:t>
            </a:r>
            <a:r>
              <a:rPr lang="ko-KR" altLang="en-US" dirty="0"/>
              <a:t> 블랙핑크 모두 </a:t>
            </a:r>
            <a:r>
              <a:rPr lang="ko-KR" altLang="en-US" dirty="0">
                <a:solidFill>
                  <a:srgbClr val="FF0000"/>
                </a:solidFill>
              </a:rPr>
              <a:t>최다 스트리밍 지역</a:t>
            </a:r>
            <a:r>
              <a:rPr lang="ko-KR" altLang="en-US" dirty="0"/>
              <a:t>은 한국이 아니라 </a:t>
            </a:r>
            <a:endParaRPr lang="en-US" altLang="ko-KR" dirty="0"/>
          </a:p>
          <a:p>
            <a:pPr algn="ctr"/>
            <a:r>
              <a:rPr lang="ko-KR" altLang="en-US" dirty="0"/>
              <a:t>1위 인도네시아 자카르타, 2위 필리핀 등으로 신흥국</a:t>
            </a:r>
            <a:r>
              <a:rPr lang="en-US" altLang="ko-KR" dirty="0"/>
              <a:t> </a:t>
            </a:r>
            <a:r>
              <a:rPr lang="ko-KR" altLang="en-US" dirty="0"/>
              <a:t>위주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E71399-96A2-4AA2-AAD3-BCE36A9F4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1" y="803483"/>
            <a:ext cx="4653106" cy="27768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E74A8C-C950-4A0D-A327-29596B2BE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653" y="647215"/>
            <a:ext cx="5439093" cy="315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8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31910774-0AD3-435C-AE27-43B746B8E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99" y="681037"/>
            <a:ext cx="4629150" cy="549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7998D2-B7F2-436D-AE65-6553ABC9C17D}"/>
              </a:ext>
            </a:extLst>
          </p:cNvPr>
          <p:cNvSpPr txBox="1"/>
          <p:nvPr/>
        </p:nvSpPr>
        <p:spPr>
          <a:xfrm>
            <a:off x="5867039" y="2237911"/>
            <a:ext cx="3404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소녀시대 팬이 </a:t>
            </a:r>
            <a:r>
              <a:rPr lang="en-US" altLang="ko-KR" dirty="0"/>
              <a:t>SM</a:t>
            </a:r>
            <a:r>
              <a:rPr lang="ko-KR" altLang="en-US" dirty="0"/>
              <a:t>주식 투자로 </a:t>
            </a:r>
            <a:endParaRPr lang="en-US" altLang="ko-KR" dirty="0"/>
          </a:p>
          <a:p>
            <a:r>
              <a:rPr lang="ko-KR" altLang="en-US" dirty="0"/>
              <a:t>수익률 약 </a:t>
            </a:r>
            <a:r>
              <a:rPr lang="en-US" altLang="ko-KR" dirty="0"/>
              <a:t>2700%</a:t>
            </a:r>
            <a:r>
              <a:rPr lang="ko-KR" altLang="en-US" dirty="0"/>
              <a:t>를 달성한 일화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20A26C-A988-4E7B-8E03-78006099A7FA}"/>
              </a:ext>
            </a:extLst>
          </p:cNvPr>
          <p:cNvSpPr txBox="1"/>
          <p:nvPr/>
        </p:nvSpPr>
        <p:spPr>
          <a:xfrm>
            <a:off x="5848110" y="3602156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B2B2B"/>
                </a:solidFill>
                <a:effectLst/>
                <a:latin typeface="HelveticaNeue-Light"/>
              </a:rPr>
              <a:t>취미를 투자로 연결하는 것도 일종의 테마주로 볼 수 있다</a:t>
            </a:r>
            <a:r>
              <a:rPr lang="en-US" altLang="ko-KR" b="0" i="0" dirty="0">
                <a:solidFill>
                  <a:srgbClr val="2B2B2B"/>
                </a:solidFill>
                <a:effectLst/>
                <a:latin typeface="HelveticaNeue-Light"/>
              </a:rPr>
              <a:t>.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4F65A5-A048-4507-8D41-C06AAD5C5EBB}"/>
              </a:ext>
            </a:extLst>
          </p:cNvPr>
          <p:cNvSpPr txBox="1"/>
          <p:nvPr/>
        </p:nvSpPr>
        <p:spPr>
          <a:xfrm>
            <a:off x="5183198" y="13741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1.</a:t>
            </a:r>
            <a:r>
              <a:rPr lang="ko-KR" altLang="en-US" dirty="0">
                <a:latin typeface="+mj-ea"/>
                <a:ea typeface="+mj-ea"/>
              </a:rPr>
              <a:t> 분석개요</a:t>
            </a:r>
          </a:p>
        </p:txBody>
      </p:sp>
    </p:spTree>
    <p:extLst>
      <p:ext uri="{BB962C8B-B14F-4D97-AF65-F5344CB8AC3E}">
        <p14:creationId xmlns:p14="http://schemas.microsoft.com/office/powerpoint/2010/main" val="1550219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AE71399-96A2-4AA2-AAD3-BCE36A9F4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1" y="803483"/>
            <a:ext cx="4653106" cy="27768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E74A8C-C950-4A0D-A327-29596B2BE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080" y="511106"/>
            <a:ext cx="5439093" cy="31545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F370B4-5188-42ED-8F16-68FA219CF4C8}"/>
              </a:ext>
            </a:extLst>
          </p:cNvPr>
          <p:cNvSpPr txBox="1"/>
          <p:nvPr/>
        </p:nvSpPr>
        <p:spPr>
          <a:xfrm>
            <a:off x="741694" y="526968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신흥국에서의 높은 </a:t>
            </a:r>
            <a:endParaRPr lang="en-US" altLang="ko-KR" dirty="0"/>
          </a:p>
          <a:p>
            <a:r>
              <a:rPr lang="en-US" altLang="ko-KR" dirty="0" err="1"/>
              <a:t>Kpop</a:t>
            </a:r>
            <a:r>
              <a:rPr lang="ko-KR" altLang="en-US" dirty="0"/>
              <a:t>트래픽 집중도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24CC4E-5C4F-4070-8F24-E06AD212540B}"/>
              </a:ext>
            </a:extLst>
          </p:cNvPr>
          <p:cNvSpPr txBox="1"/>
          <p:nvPr/>
        </p:nvSpPr>
        <p:spPr>
          <a:xfrm>
            <a:off x="4036071" y="5269687"/>
            <a:ext cx="143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광고주들의 관심도 상승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169048-AAC5-4417-A1C3-C34D0F2936E6}"/>
              </a:ext>
            </a:extLst>
          </p:cNvPr>
          <p:cNvSpPr txBox="1"/>
          <p:nvPr/>
        </p:nvSpPr>
        <p:spPr>
          <a:xfrm>
            <a:off x="6624325" y="5162054"/>
            <a:ext cx="1686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대형플랫폼은</a:t>
            </a:r>
            <a:endParaRPr lang="en-US" altLang="ko-KR" dirty="0"/>
          </a:p>
          <a:p>
            <a:r>
              <a:rPr lang="en-US" altLang="ko-KR" dirty="0" err="1"/>
              <a:t>kpop</a:t>
            </a:r>
            <a:r>
              <a:rPr lang="ko-KR" altLang="en-US" dirty="0"/>
              <a:t>콘텐츠를 </a:t>
            </a:r>
            <a:endParaRPr lang="en-US" altLang="ko-KR" dirty="0"/>
          </a:p>
          <a:p>
            <a:r>
              <a:rPr lang="ko-KR" altLang="en-US" dirty="0"/>
              <a:t>활용도 증가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38E932-81AC-4C99-82E3-C8BEE26FFBA5}"/>
              </a:ext>
            </a:extLst>
          </p:cNvPr>
          <p:cNvSpPr txBox="1"/>
          <p:nvPr/>
        </p:nvSpPr>
        <p:spPr>
          <a:xfrm>
            <a:off x="9423401" y="5131187"/>
            <a:ext cx="2011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아시아와</a:t>
            </a:r>
            <a:r>
              <a:rPr lang="en-US" altLang="ko-KR" dirty="0"/>
              <a:t> </a:t>
            </a:r>
            <a:r>
              <a:rPr lang="ko-KR" altLang="en-US" dirty="0"/>
              <a:t>북미 등 </a:t>
            </a:r>
            <a:r>
              <a:rPr lang="en-US" altLang="ko-KR" dirty="0"/>
              <a:t>main stream</a:t>
            </a:r>
            <a:r>
              <a:rPr lang="ko-KR" altLang="en-US" dirty="0"/>
              <a:t>시장으로의 연결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1433A726-7670-4FBD-9ACC-5BFFE06C0216}"/>
              </a:ext>
            </a:extLst>
          </p:cNvPr>
          <p:cNvSpPr/>
          <p:nvPr/>
        </p:nvSpPr>
        <p:spPr>
          <a:xfrm>
            <a:off x="3228353" y="5367547"/>
            <a:ext cx="40640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FFED69A-4392-40E7-BE6C-DF3EE13969B9}"/>
              </a:ext>
            </a:extLst>
          </p:cNvPr>
          <p:cNvSpPr/>
          <p:nvPr/>
        </p:nvSpPr>
        <p:spPr>
          <a:xfrm>
            <a:off x="5864867" y="5367547"/>
            <a:ext cx="40640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434C0E2-6FDE-4DD0-B2BF-051C11603575}"/>
              </a:ext>
            </a:extLst>
          </p:cNvPr>
          <p:cNvSpPr/>
          <p:nvPr/>
        </p:nvSpPr>
        <p:spPr>
          <a:xfrm>
            <a:off x="8663943" y="5367547"/>
            <a:ext cx="40640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910A8A-2EB6-4692-9E1F-CEEBA035C71E}"/>
              </a:ext>
            </a:extLst>
          </p:cNvPr>
          <p:cNvSpPr/>
          <p:nvPr/>
        </p:nvSpPr>
        <p:spPr>
          <a:xfrm>
            <a:off x="0" y="4897120"/>
            <a:ext cx="12192000" cy="1449774"/>
          </a:xfrm>
          <a:prstGeom prst="rect">
            <a:avLst/>
          </a:prstGeom>
          <a:noFill/>
          <a:ln w="38100">
            <a:solidFill>
              <a:srgbClr val="F10F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10F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043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6BC00E-9927-4A65-8E02-FCCF6A30285F}"/>
              </a:ext>
            </a:extLst>
          </p:cNvPr>
          <p:cNvSpPr txBox="1"/>
          <p:nvPr/>
        </p:nvSpPr>
        <p:spPr>
          <a:xfrm>
            <a:off x="618978" y="518378"/>
            <a:ext cx="512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BTS </a:t>
            </a:r>
            <a:r>
              <a:rPr lang="ko-KR" altLang="en-US" dirty="0" err="1"/>
              <a:t>관련주</a:t>
            </a:r>
            <a:r>
              <a:rPr lang="ko-KR" altLang="en-US" dirty="0"/>
              <a:t> 차트를 통한 상승</a:t>
            </a:r>
            <a:r>
              <a:rPr lang="en-US" altLang="ko-KR" dirty="0"/>
              <a:t> </a:t>
            </a:r>
            <a:r>
              <a:rPr lang="ko-KR" altLang="en-US" dirty="0"/>
              <a:t>및 하락 포인트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8BD431-32B6-4AAF-B0D8-770683E03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56" y="1381243"/>
            <a:ext cx="10509813" cy="5099436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EE5B7FA1-B983-4CC9-84E2-0C809ED882AA}"/>
              </a:ext>
            </a:extLst>
          </p:cNvPr>
          <p:cNvSpPr/>
          <p:nvPr/>
        </p:nvSpPr>
        <p:spPr>
          <a:xfrm>
            <a:off x="2780714" y="3337951"/>
            <a:ext cx="891540" cy="1112520"/>
          </a:xfrm>
          <a:prstGeom prst="ellipse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3DD7267-4254-4428-AE2F-28D8F80E5201}"/>
              </a:ext>
            </a:extLst>
          </p:cNvPr>
          <p:cNvSpPr/>
          <p:nvPr/>
        </p:nvSpPr>
        <p:spPr>
          <a:xfrm>
            <a:off x="5744412" y="3337951"/>
            <a:ext cx="891540" cy="1112520"/>
          </a:xfrm>
          <a:prstGeom prst="ellipse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8E13845-9471-4EEE-ADBE-348A6702A0C3}"/>
              </a:ext>
            </a:extLst>
          </p:cNvPr>
          <p:cNvSpPr/>
          <p:nvPr/>
        </p:nvSpPr>
        <p:spPr>
          <a:xfrm>
            <a:off x="8481390" y="2324491"/>
            <a:ext cx="1203044" cy="1744980"/>
          </a:xfrm>
          <a:prstGeom prst="ellipse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35C542-B450-4A73-A9B8-439834ABB430}"/>
              </a:ext>
            </a:extLst>
          </p:cNvPr>
          <p:cNvSpPr txBox="1"/>
          <p:nvPr/>
        </p:nvSpPr>
        <p:spPr>
          <a:xfrm>
            <a:off x="1615813" y="2966888"/>
            <a:ext cx="281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map the soul:7 2</a:t>
            </a:r>
            <a:r>
              <a:rPr lang="ko-KR" altLang="en-US" sz="1400" dirty="0"/>
              <a:t>월 </a:t>
            </a:r>
            <a:r>
              <a:rPr lang="en-US" altLang="ko-KR" sz="1400" dirty="0"/>
              <a:t>21</a:t>
            </a:r>
            <a:r>
              <a:rPr lang="ko-KR" altLang="en-US" sz="1400" dirty="0"/>
              <a:t>일 </a:t>
            </a:r>
            <a:r>
              <a:rPr lang="ko-KR" altLang="en-US" sz="1400" dirty="0" err="1"/>
              <a:t>발매전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5E7B49-7F52-4A6E-BF05-04B09986E7AA}"/>
              </a:ext>
            </a:extLst>
          </p:cNvPr>
          <p:cNvSpPr txBox="1"/>
          <p:nvPr/>
        </p:nvSpPr>
        <p:spPr>
          <a:xfrm>
            <a:off x="5335336" y="2966889"/>
            <a:ext cx="2012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Bts</a:t>
            </a:r>
            <a:r>
              <a:rPr lang="en-US" altLang="ko-KR" sz="1400" dirty="0"/>
              <a:t> </a:t>
            </a:r>
            <a:r>
              <a:rPr lang="ko-KR" altLang="en-US" sz="1400" dirty="0"/>
              <a:t>일본 앨범 발매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202311-824C-4069-B9C2-CE083CEFA5A9}"/>
              </a:ext>
            </a:extLst>
          </p:cNvPr>
          <p:cNvSpPr txBox="1"/>
          <p:nvPr/>
        </p:nvSpPr>
        <p:spPr>
          <a:xfrm>
            <a:off x="7575717" y="4237092"/>
            <a:ext cx="3311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한한령</a:t>
            </a:r>
            <a:r>
              <a:rPr lang="ko-KR" altLang="en-US" sz="1400" dirty="0"/>
              <a:t> 해제 및 </a:t>
            </a:r>
            <a:r>
              <a:rPr lang="ko-KR" altLang="en-US" sz="1400" dirty="0" err="1"/>
              <a:t>빅히트엔터</a:t>
            </a:r>
            <a:r>
              <a:rPr lang="ko-KR" altLang="en-US" sz="1400" dirty="0"/>
              <a:t> </a:t>
            </a:r>
            <a:r>
              <a:rPr lang="en-US" altLang="ko-KR" sz="1400" dirty="0"/>
              <a:t>IPO </a:t>
            </a:r>
            <a:r>
              <a:rPr lang="ko-KR" altLang="en-US" sz="1400" dirty="0"/>
              <a:t>기대 </a:t>
            </a:r>
            <a:endParaRPr lang="en-US" altLang="ko-KR" sz="1400" dirty="0"/>
          </a:p>
          <a:p>
            <a:r>
              <a:rPr lang="en-US" altLang="ko-KR" sz="1400" dirty="0"/>
              <a:t>+ </a:t>
            </a:r>
            <a:r>
              <a:rPr lang="ko-KR" altLang="en-US" sz="1400" dirty="0"/>
              <a:t>삼성 갤럭시</a:t>
            </a:r>
            <a:r>
              <a:rPr lang="en-US" altLang="ko-KR" sz="1400" dirty="0"/>
              <a:t>S20 BTS</a:t>
            </a:r>
            <a:r>
              <a:rPr lang="ko-KR" altLang="en-US" sz="1400" dirty="0" err="1"/>
              <a:t>에디션출시</a:t>
            </a:r>
            <a:r>
              <a:rPr lang="ko-KR" altLang="en-US" sz="1400" dirty="0"/>
              <a:t> 이후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D5D395-E200-4BC6-BABF-D4790D844ED5}"/>
              </a:ext>
            </a:extLst>
          </p:cNvPr>
          <p:cNvSpPr txBox="1"/>
          <p:nvPr/>
        </p:nvSpPr>
        <p:spPr>
          <a:xfrm>
            <a:off x="5744412" y="47674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464646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*</a:t>
            </a:r>
            <a:r>
              <a:rPr lang="ko-KR" altLang="en-US" sz="1200" b="0" i="0" dirty="0" err="1">
                <a:solidFill>
                  <a:srgbClr val="464646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디피씨는</a:t>
            </a:r>
            <a:r>
              <a:rPr lang="ko-KR" altLang="en-US" sz="1200" b="0" i="0" dirty="0">
                <a:solidFill>
                  <a:srgbClr val="464646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 </a:t>
            </a:r>
            <a:r>
              <a:rPr lang="en-US" altLang="ko-KR" sz="1200" b="0" i="0" dirty="0">
                <a:solidFill>
                  <a:srgbClr val="464646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100% </a:t>
            </a:r>
            <a:r>
              <a:rPr lang="ko-KR" altLang="en-US" sz="1200" b="0" i="0" dirty="0">
                <a:solidFill>
                  <a:srgbClr val="464646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자회사인 </a:t>
            </a:r>
            <a:r>
              <a:rPr lang="ko-KR" altLang="en-US" sz="1200" b="0" i="0" dirty="0" err="1">
                <a:solidFill>
                  <a:srgbClr val="464646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스틱인베스트먼트가</a:t>
            </a:r>
            <a:r>
              <a:rPr lang="ko-KR" altLang="en-US" sz="1200" b="0" i="0" dirty="0">
                <a:solidFill>
                  <a:srgbClr val="464646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 방탄소년단</a:t>
            </a:r>
            <a:r>
              <a:rPr lang="en-US" altLang="ko-KR" sz="1200" b="0" i="0" dirty="0">
                <a:solidFill>
                  <a:srgbClr val="464646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(BTS)</a:t>
            </a:r>
            <a:r>
              <a:rPr lang="ko-KR" altLang="en-US" sz="1200" b="0" i="0" dirty="0">
                <a:solidFill>
                  <a:srgbClr val="464646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의 소속사인 </a:t>
            </a:r>
            <a:r>
              <a:rPr lang="ko-KR" altLang="en-US" sz="1200" b="0" i="0" dirty="0" err="1">
                <a:solidFill>
                  <a:srgbClr val="464646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빅히트에</a:t>
            </a:r>
            <a:r>
              <a:rPr lang="ko-KR" altLang="en-US" sz="1200" b="0" i="0" dirty="0">
                <a:solidFill>
                  <a:srgbClr val="464646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 </a:t>
            </a:r>
            <a:r>
              <a:rPr lang="en-US" altLang="ko-KR" sz="1200" b="0" i="0" dirty="0">
                <a:solidFill>
                  <a:srgbClr val="464646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1,000</a:t>
            </a:r>
            <a:r>
              <a:rPr lang="ko-KR" altLang="en-US" sz="1200" b="0" i="0" dirty="0">
                <a:solidFill>
                  <a:srgbClr val="464646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억원 대 투자를 한 것으로 알려지며 </a:t>
            </a:r>
            <a:r>
              <a:rPr lang="ko-KR" altLang="en-US" sz="1200" b="0" i="0" dirty="0" err="1">
                <a:solidFill>
                  <a:srgbClr val="464646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빅히트</a:t>
            </a:r>
            <a:r>
              <a:rPr lang="ko-KR" altLang="en-US" sz="1200" b="0" i="0" dirty="0">
                <a:solidFill>
                  <a:srgbClr val="464646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 관련주로 분류</a:t>
            </a:r>
            <a:endParaRPr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8576EB2-931A-44FA-8F6E-652F1F8522EA}"/>
              </a:ext>
            </a:extLst>
          </p:cNvPr>
          <p:cNvCxnSpPr>
            <a:cxnSpLocks/>
          </p:cNvCxnSpPr>
          <p:nvPr/>
        </p:nvCxnSpPr>
        <p:spPr>
          <a:xfrm flipV="1">
            <a:off x="6609336" y="3930961"/>
            <a:ext cx="1286889" cy="246960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4DCA484-5F2C-488A-91B3-DAECEA2B346F}"/>
              </a:ext>
            </a:extLst>
          </p:cNvPr>
          <p:cNvCxnSpPr>
            <a:cxnSpLocks/>
          </p:cNvCxnSpPr>
          <p:nvPr/>
        </p:nvCxnSpPr>
        <p:spPr>
          <a:xfrm>
            <a:off x="3474121" y="4054441"/>
            <a:ext cx="953959" cy="805869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422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DA84BB9-0732-4187-B13E-0691B45F715B}"/>
              </a:ext>
            </a:extLst>
          </p:cNvPr>
          <p:cNvSpPr txBox="1"/>
          <p:nvPr/>
        </p:nvSpPr>
        <p:spPr>
          <a:xfrm>
            <a:off x="2650185" y="2400698"/>
            <a:ext cx="689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아티스트 앨범 발매이후</a:t>
            </a:r>
            <a:r>
              <a:rPr lang="en-US" altLang="ko-KR" dirty="0"/>
              <a:t>, </a:t>
            </a:r>
            <a:r>
              <a:rPr lang="ko-KR" altLang="en-US" dirty="0"/>
              <a:t>투자자들의 매도성향</a:t>
            </a:r>
            <a:r>
              <a:rPr lang="en-US" altLang="ko-KR" dirty="0"/>
              <a:t> </a:t>
            </a:r>
            <a:r>
              <a:rPr lang="ko-KR" altLang="en-US" dirty="0"/>
              <a:t>및 주가 하락</a:t>
            </a:r>
            <a:r>
              <a:rPr lang="en-US" altLang="ko-KR" dirty="0"/>
              <a:t> </a:t>
            </a:r>
            <a:r>
              <a:rPr lang="ko-KR" altLang="en-US" dirty="0"/>
              <a:t>시점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F32C88-7D2F-4B34-A8F9-9E187686B90F}"/>
              </a:ext>
            </a:extLst>
          </p:cNvPr>
          <p:cNvSpPr txBox="1"/>
          <p:nvPr/>
        </p:nvSpPr>
        <p:spPr>
          <a:xfrm>
            <a:off x="2650185" y="2958584"/>
            <a:ext cx="557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엔터주</a:t>
            </a:r>
            <a:r>
              <a:rPr lang="ko-KR" altLang="en-US" dirty="0"/>
              <a:t> 특성상</a:t>
            </a:r>
            <a:r>
              <a:rPr lang="en-US" altLang="ko-KR" dirty="0"/>
              <a:t>, </a:t>
            </a:r>
            <a:r>
              <a:rPr lang="ko-KR" altLang="en-US" dirty="0"/>
              <a:t>인적 자원에 대한 불안정성을 수치화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A86B89-FCBF-4A69-8F53-9F2A0805C492}"/>
              </a:ext>
            </a:extLst>
          </p:cNvPr>
          <p:cNvSpPr txBox="1"/>
          <p:nvPr/>
        </p:nvSpPr>
        <p:spPr>
          <a:xfrm>
            <a:off x="2650184" y="3568185"/>
            <a:ext cx="6608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매출의 큰 부분을 차지하고 있는 공연의 수익 배분구조 문제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059B7B-6C78-4092-8061-93DE09FA62FD}"/>
              </a:ext>
            </a:extLst>
          </p:cNvPr>
          <p:cNvSpPr txBox="1"/>
          <p:nvPr/>
        </p:nvSpPr>
        <p:spPr>
          <a:xfrm>
            <a:off x="2650185" y="41260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팬덤의</a:t>
            </a:r>
            <a:r>
              <a:rPr lang="ko-KR" altLang="en-US" dirty="0"/>
              <a:t> 특성</a:t>
            </a:r>
            <a:r>
              <a:rPr lang="en-US" altLang="ko-KR" dirty="0"/>
              <a:t> </a:t>
            </a:r>
            <a:r>
              <a:rPr lang="ko-KR" altLang="en-US" dirty="0"/>
              <a:t>파악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FF5BBA-1403-43AC-ACE0-8A431028045C}"/>
              </a:ext>
            </a:extLst>
          </p:cNvPr>
          <p:cNvSpPr txBox="1"/>
          <p:nvPr/>
        </p:nvSpPr>
        <p:spPr>
          <a:xfrm>
            <a:off x="245866" y="556344"/>
            <a:ext cx="518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투자 그래프에서 추가적으로 고려해야 할 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136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1AA09-AA2F-457B-A5AD-EB552BE89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8939"/>
            <a:ext cx="9144000" cy="980122"/>
          </a:xfrm>
        </p:spPr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35228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7998D2-B7F2-436D-AE65-6553ABC9C17D}"/>
              </a:ext>
            </a:extLst>
          </p:cNvPr>
          <p:cNvSpPr txBox="1"/>
          <p:nvPr/>
        </p:nvSpPr>
        <p:spPr>
          <a:xfrm>
            <a:off x="420456" y="602151"/>
            <a:ext cx="435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엔터주에</a:t>
            </a:r>
            <a:r>
              <a:rPr lang="ko-KR" altLang="en-US" dirty="0"/>
              <a:t> 대한 생각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20A26C-A988-4E7B-8E03-78006099A7FA}"/>
              </a:ext>
            </a:extLst>
          </p:cNvPr>
          <p:cNvSpPr txBox="1"/>
          <p:nvPr/>
        </p:nvSpPr>
        <p:spPr>
          <a:xfrm>
            <a:off x="2403869" y="2574427"/>
            <a:ext cx="73598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소속 아티스트의 실적 </a:t>
            </a:r>
            <a:r>
              <a:rPr lang="en-US" altLang="ko-KR" sz="2400" dirty="0"/>
              <a:t>= </a:t>
            </a:r>
            <a:r>
              <a:rPr lang="ko-KR" altLang="en-US" sz="2400" dirty="0"/>
              <a:t>회사의 주가 및 이익의 동력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8C885-E1EE-4C2A-A32B-CE698B08DCA2}"/>
              </a:ext>
            </a:extLst>
          </p:cNvPr>
          <p:cNvSpPr txBox="1"/>
          <p:nvPr/>
        </p:nvSpPr>
        <p:spPr>
          <a:xfrm>
            <a:off x="3221749" y="3346257"/>
            <a:ext cx="5724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국내 사회 ∙ 정치 ∙ 세계적 트렌드의 영향</a:t>
            </a:r>
            <a:endParaRPr lang="en-US" altLang="ko-K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4C1EA5-B60E-4983-9191-7667D0495A51}"/>
              </a:ext>
            </a:extLst>
          </p:cNvPr>
          <p:cNvSpPr txBox="1"/>
          <p:nvPr/>
        </p:nvSpPr>
        <p:spPr>
          <a:xfrm>
            <a:off x="2513724" y="4123121"/>
            <a:ext cx="71401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 err="1"/>
              <a:t>엔터주를</a:t>
            </a:r>
            <a:r>
              <a:rPr lang="ko-KR" altLang="en-US" sz="2400" b="1" dirty="0"/>
              <a:t> 성장시킬 </a:t>
            </a:r>
            <a:r>
              <a:rPr lang="en-US" altLang="ko-KR" sz="2400" b="1" dirty="0"/>
              <a:t>POST-BTS</a:t>
            </a:r>
            <a:r>
              <a:rPr lang="ko-KR" altLang="en-US" sz="2400" b="1" dirty="0"/>
              <a:t>에 대한 관심도 상승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590131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B30D13-0B45-44E7-9360-D4B706977A5E}"/>
              </a:ext>
            </a:extLst>
          </p:cNvPr>
          <p:cNvSpPr txBox="1"/>
          <p:nvPr/>
        </p:nvSpPr>
        <p:spPr>
          <a:xfrm>
            <a:off x="952499" y="65246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YG</a:t>
            </a:r>
            <a:r>
              <a:rPr lang="ko-KR" altLang="en-US" dirty="0"/>
              <a:t> 사업부문별 수익구조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A8B532B-1C3C-479D-A430-5891F8B8C1FD}"/>
              </a:ext>
            </a:extLst>
          </p:cNvPr>
          <p:cNvGrpSpPr/>
          <p:nvPr/>
        </p:nvGrpSpPr>
        <p:grpSpPr>
          <a:xfrm>
            <a:off x="138056" y="1347788"/>
            <a:ext cx="4911464" cy="4162425"/>
            <a:chOff x="4254266" y="1096633"/>
            <a:chExt cx="7103433" cy="432309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5936F6A-9701-48D2-B877-B28F3D150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4266" y="1096633"/>
              <a:ext cx="7103433" cy="432309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4DD5630-6A97-4B4C-ACED-15D26BDBAB75}"/>
                </a:ext>
              </a:extLst>
            </p:cNvPr>
            <p:cNvSpPr txBox="1"/>
            <p:nvPr/>
          </p:nvSpPr>
          <p:spPr>
            <a:xfrm>
              <a:off x="10322165" y="1298794"/>
              <a:ext cx="815117" cy="31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</a:rPr>
                <a:t>(%)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B45ACC7-BB18-42D7-B23E-60F88A40620D}"/>
              </a:ext>
            </a:extLst>
          </p:cNvPr>
          <p:cNvSpPr txBox="1"/>
          <p:nvPr/>
        </p:nvSpPr>
        <p:spPr>
          <a:xfrm>
            <a:off x="2886336" y="5934670"/>
            <a:ext cx="64193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이전까지</a:t>
            </a:r>
            <a:r>
              <a:rPr lang="en-US" altLang="ko-KR" dirty="0"/>
              <a:t> YG</a:t>
            </a:r>
            <a:r>
              <a:rPr lang="ko-KR" altLang="en-US" dirty="0"/>
              <a:t>의 </a:t>
            </a:r>
            <a:r>
              <a:rPr lang="ko-KR" altLang="en-US" dirty="0" err="1"/>
              <a:t>캐시카우였던</a:t>
            </a:r>
            <a:r>
              <a:rPr lang="ko-KR" altLang="en-US" dirty="0"/>
              <a:t> 빅뱅의 실적이 거의 없음에도 </a:t>
            </a:r>
            <a:endParaRPr lang="en-US" altLang="ko-KR" dirty="0"/>
          </a:p>
          <a:p>
            <a:pPr algn="ctr"/>
            <a:r>
              <a:rPr lang="ko-KR" altLang="en-US" dirty="0"/>
              <a:t>음반</a:t>
            </a:r>
            <a:r>
              <a:rPr lang="en-US" altLang="ko-KR" dirty="0"/>
              <a:t>/</a:t>
            </a:r>
            <a:r>
              <a:rPr lang="ko-KR" altLang="en-US" dirty="0"/>
              <a:t>음원 매출이 </a:t>
            </a:r>
            <a:r>
              <a:rPr lang="ko-KR" altLang="en-US" dirty="0">
                <a:solidFill>
                  <a:srgbClr val="F10FA0"/>
                </a:solidFill>
              </a:rPr>
              <a:t>가장 높은 매출액</a:t>
            </a:r>
            <a:r>
              <a:rPr lang="en-US" altLang="ko-KR" dirty="0">
                <a:solidFill>
                  <a:srgbClr val="F10FA0"/>
                </a:solidFill>
              </a:rPr>
              <a:t> </a:t>
            </a:r>
            <a:r>
              <a:rPr lang="ko-KR" altLang="en-US" dirty="0">
                <a:solidFill>
                  <a:srgbClr val="F10FA0"/>
                </a:solidFill>
              </a:rPr>
              <a:t>및 </a:t>
            </a:r>
            <a:r>
              <a:rPr lang="ko-KR" altLang="en-US" dirty="0" err="1">
                <a:solidFill>
                  <a:srgbClr val="F10FA0"/>
                </a:solidFill>
              </a:rPr>
              <a:t>매출총이익율</a:t>
            </a:r>
            <a:r>
              <a:rPr lang="ko-KR" altLang="en-US" dirty="0">
                <a:solidFill>
                  <a:srgbClr val="F10FA0"/>
                </a:solidFill>
              </a:rPr>
              <a:t> </a:t>
            </a:r>
            <a:r>
              <a:rPr lang="en-US" altLang="ko-KR" dirty="0">
                <a:solidFill>
                  <a:srgbClr val="F10FA0"/>
                </a:solidFill>
              </a:rPr>
              <a:t>(GPM)</a:t>
            </a:r>
            <a:r>
              <a:rPr lang="ko-KR" altLang="en-US" dirty="0"/>
              <a:t>을 </a:t>
            </a:r>
            <a:r>
              <a:rPr lang="ko-KR" altLang="en-US" dirty="0" err="1"/>
              <a:t>기록중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99B34A-C8F5-49F7-A35D-701BEBED3BEA}"/>
              </a:ext>
            </a:extLst>
          </p:cNvPr>
          <p:cNvSpPr txBox="1"/>
          <p:nvPr/>
        </p:nvSpPr>
        <p:spPr>
          <a:xfrm>
            <a:off x="5183198" y="137414"/>
            <a:ext cx="223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2. </a:t>
            </a:r>
            <a:r>
              <a:rPr lang="en-US" altLang="ko-KR" dirty="0"/>
              <a:t>YG</a:t>
            </a:r>
            <a:r>
              <a:rPr lang="ko-KR" altLang="en-US" dirty="0"/>
              <a:t> </a:t>
            </a:r>
            <a:r>
              <a:rPr lang="ko-KR" altLang="en-US" dirty="0" err="1"/>
              <a:t>엔터</a:t>
            </a:r>
            <a:r>
              <a:rPr lang="ko-KR" altLang="en-US" dirty="0"/>
              <a:t> 내부 상황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D8A781-5A17-4FBE-8C3B-1D4F247FC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025" y="1347789"/>
            <a:ext cx="70389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1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47213-54D4-4BC7-A2B1-20794FD1EAB9}"/>
              </a:ext>
            </a:extLst>
          </p:cNvPr>
          <p:cNvSpPr txBox="1"/>
          <p:nvPr/>
        </p:nvSpPr>
        <p:spPr>
          <a:xfrm>
            <a:off x="952499" y="652463"/>
            <a:ext cx="387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YG</a:t>
            </a:r>
            <a:r>
              <a:rPr lang="ko-KR" altLang="en-US" dirty="0"/>
              <a:t> 매출액 </a:t>
            </a:r>
            <a:r>
              <a:rPr lang="en-US" altLang="ko-KR" dirty="0"/>
              <a:t>/ </a:t>
            </a:r>
            <a:r>
              <a:rPr lang="ko-KR" altLang="en-US" dirty="0"/>
              <a:t>영업이익 </a:t>
            </a:r>
            <a:r>
              <a:rPr lang="en-US" altLang="ko-KR" dirty="0"/>
              <a:t>/ </a:t>
            </a:r>
            <a:r>
              <a:rPr lang="ko-KR" altLang="en-US" dirty="0"/>
              <a:t>당기순이익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919FC1-DD2E-4B0C-A5F2-E5A394D68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251" y="1474994"/>
            <a:ext cx="6016837" cy="35730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8E0887E-0B56-4A22-9450-58C8F2655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12" y="1474994"/>
            <a:ext cx="5697849" cy="357302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81490DA-F64F-4C43-9BC7-96F72A9A48A5}"/>
              </a:ext>
            </a:extLst>
          </p:cNvPr>
          <p:cNvSpPr/>
          <p:nvPr/>
        </p:nvSpPr>
        <p:spPr>
          <a:xfrm>
            <a:off x="8818880" y="1980125"/>
            <a:ext cx="1696719" cy="2206869"/>
          </a:xfrm>
          <a:prstGeom prst="rect">
            <a:avLst/>
          </a:prstGeom>
          <a:noFill/>
          <a:ln w="34925">
            <a:solidFill>
              <a:srgbClr val="F10F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6296C-A358-4C06-A657-C32A802FA530}"/>
              </a:ext>
            </a:extLst>
          </p:cNvPr>
          <p:cNvSpPr txBox="1"/>
          <p:nvPr/>
        </p:nvSpPr>
        <p:spPr>
          <a:xfrm>
            <a:off x="1625600" y="5468943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 </a:t>
            </a:r>
            <a:r>
              <a:rPr lang="ko-KR" altLang="en-US" dirty="0" err="1"/>
              <a:t>악동뮤지션</a:t>
            </a:r>
            <a:r>
              <a:rPr lang="ko-KR" altLang="en-US" dirty="0"/>
              <a:t> </a:t>
            </a:r>
            <a:r>
              <a:rPr lang="en-US" altLang="ko-KR" dirty="0"/>
              <a:t>9</a:t>
            </a:r>
            <a:r>
              <a:rPr lang="ko-KR" altLang="en-US" dirty="0"/>
              <a:t>월 앨범 발매</a:t>
            </a:r>
            <a:endParaRPr lang="en-US" altLang="ko-KR" dirty="0"/>
          </a:p>
          <a:p>
            <a:r>
              <a:rPr lang="en-US" altLang="ko-KR" dirty="0"/>
              <a:t>-  </a:t>
            </a:r>
            <a:r>
              <a:rPr lang="ko-KR" altLang="en-US" dirty="0"/>
              <a:t>블랙핑크 일본 콘서트 등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881AD-EC7E-4397-BFB8-9B321BA416B4}"/>
              </a:ext>
            </a:extLst>
          </p:cNvPr>
          <p:cNvSpPr txBox="1"/>
          <p:nvPr/>
        </p:nvSpPr>
        <p:spPr>
          <a:xfrm>
            <a:off x="4208237" y="1703126"/>
            <a:ext cx="721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(</a:t>
            </a:r>
            <a:r>
              <a:rPr lang="ko-KR" altLang="en-US" sz="1100" dirty="0"/>
              <a:t>억원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5814DD-F0F5-4027-A306-BEE07F1BAE60}"/>
              </a:ext>
            </a:extLst>
          </p:cNvPr>
          <p:cNvSpPr txBox="1"/>
          <p:nvPr/>
        </p:nvSpPr>
        <p:spPr>
          <a:xfrm>
            <a:off x="9208303" y="5330443"/>
            <a:ext cx="917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10FA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29850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0652908-1AFE-4855-B30B-59175BB46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1" y="667326"/>
            <a:ext cx="12089529" cy="5442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64F38B-D5E9-4412-A8A0-6BA2CB7452CD}"/>
              </a:ext>
            </a:extLst>
          </p:cNvPr>
          <p:cNvSpPr txBox="1"/>
          <p:nvPr/>
        </p:nvSpPr>
        <p:spPr>
          <a:xfrm>
            <a:off x="5291472" y="216714"/>
            <a:ext cx="1711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 YG</a:t>
            </a:r>
            <a:r>
              <a:rPr lang="ko-KR" altLang="en-US" dirty="0"/>
              <a:t> 차트 분석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65492D0-B5D6-402A-9D7D-2249710CE0BD}"/>
              </a:ext>
            </a:extLst>
          </p:cNvPr>
          <p:cNvCxnSpPr>
            <a:cxnSpLocks/>
          </p:cNvCxnSpPr>
          <p:nvPr/>
        </p:nvCxnSpPr>
        <p:spPr>
          <a:xfrm>
            <a:off x="7112000" y="873760"/>
            <a:ext cx="0" cy="5435600"/>
          </a:xfrm>
          <a:prstGeom prst="line">
            <a:avLst/>
          </a:prstGeom>
          <a:ln w="38100">
            <a:solidFill>
              <a:srgbClr val="F10F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3E170FB-5966-4866-A2B2-79E4789DB10C}"/>
              </a:ext>
            </a:extLst>
          </p:cNvPr>
          <p:cNvSpPr txBox="1"/>
          <p:nvPr/>
        </p:nvSpPr>
        <p:spPr>
          <a:xfrm>
            <a:off x="6715760" y="6331128"/>
            <a:ext cx="79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2020~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7868BB0-F3C6-4991-80AB-5B84CBDBEB3E}"/>
              </a:ext>
            </a:extLst>
          </p:cNvPr>
          <p:cNvCxnSpPr>
            <a:cxnSpLocks/>
          </p:cNvCxnSpPr>
          <p:nvPr/>
        </p:nvCxnSpPr>
        <p:spPr>
          <a:xfrm>
            <a:off x="213360" y="873760"/>
            <a:ext cx="0" cy="5435600"/>
          </a:xfrm>
          <a:prstGeom prst="line">
            <a:avLst/>
          </a:prstGeom>
          <a:ln w="38100">
            <a:solidFill>
              <a:srgbClr val="F10F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C33C1A-BB79-4874-B862-0B6C47F645DB}"/>
              </a:ext>
            </a:extLst>
          </p:cNvPr>
          <p:cNvSpPr txBox="1"/>
          <p:nvPr/>
        </p:nvSpPr>
        <p:spPr>
          <a:xfrm>
            <a:off x="-71120" y="6331128"/>
            <a:ext cx="79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17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47213-54D4-4BC7-A2B1-20794FD1EAB9}"/>
              </a:ext>
            </a:extLst>
          </p:cNvPr>
          <p:cNvSpPr txBox="1"/>
          <p:nvPr/>
        </p:nvSpPr>
        <p:spPr>
          <a:xfrm>
            <a:off x="169983" y="202223"/>
            <a:ext cx="233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YG </a:t>
            </a:r>
            <a:r>
              <a:rPr lang="ko-KR" altLang="en-US" dirty="0" err="1"/>
              <a:t>엔터</a:t>
            </a:r>
            <a:r>
              <a:rPr lang="ko-KR" altLang="en-US" dirty="0"/>
              <a:t> 차트 특이점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2A2CD0-413F-4BF7-A3E6-7963FEF06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1" y="667326"/>
            <a:ext cx="12089529" cy="54424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CA39BB-FFB5-45F4-9098-BA9E54414D2E}"/>
              </a:ext>
            </a:extLst>
          </p:cNvPr>
          <p:cNvSpPr txBox="1"/>
          <p:nvPr/>
        </p:nvSpPr>
        <p:spPr>
          <a:xfrm>
            <a:off x="10313572" y="324869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2019.</a:t>
            </a:r>
            <a:r>
              <a:rPr lang="ko-KR" altLang="en-US" dirty="0"/>
              <a:t>초</a:t>
            </a:r>
            <a:r>
              <a:rPr lang="en-US" altLang="ko-KR" dirty="0"/>
              <a:t>~</a:t>
            </a:r>
            <a:r>
              <a:rPr lang="ko-KR" altLang="en-US" dirty="0"/>
              <a:t>現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1553B9B-CCDF-4A99-9486-4BD92FBD1506}"/>
              </a:ext>
            </a:extLst>
          </p:cNvPr>
          <p:cNvSpPr/>
          <p:nvPr/>
        </p:nvSpPr>
        <p:spPr>
          <a:xfrm>
            <a:off x="10137531" y="1512277"/>
            <a:ext cx="1450731" cy="2206869"/>
          </a:xfrm>
          <a:prstGeom prst="ellipse">
            <a:avLst/>
          </a:prstGeom>
          <a:noFill/>
          <a:ln w="34925">
            <a:solidFill>
              <a:srgbClr val="07CF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974B4C7-AFCD-4023-88AE-331CA6E0A2F7}"/>
              </a:ext>
            </a:extLst>
          </p:cNvPr>
          <p:cNvSpPr/>
          <p:nvPr/>
        </p:nvSpPr>
        <p:spPr>
          <a:xfrm>
            <a:off x="8232531" y="2325565"/>
            <a:ext cx="835269" cy="2206869"/>
          </a:xfrm>
          <a:prstGeom prst="ellipse">
            <a:avLst/>
          </a:prstGeom>
          <a:noFill/>
          <a:ln w="34925">
            <a:solidFill>
              <a:srgbClr val="F10F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4BDCDB5-4885-444C-9A33-6128BB3D7E6B}"/>
              </a:ext>
            </a:extLst>
          </p:cNvPr>
          <p:cNvSpPr/>
          <p:nvPr/>
        </p:nvSpPr>
        <p:spPr>
          <a:xfrm>
            <a:off x="6400800" y="2325566"/>
            <a:ext cx="1450731" cy="1703510"/>
          </a:xfrm>
          <a:prstGeom prst="ellipse">
            <a:avLst/>
          </a:prstGeom>
          <a:noFill/>
          <a:ln w="34925">
            <a:solidFill>
              <a:srgbClr val="07CF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ㅊ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DCCDB13-E9C2-4579-8190-2BEDC9839243}"/>
              </a:ext>
            </a:extLst>
          </p:cNvPr>
          <p:cNvSpPr/>
          <p:nvPr/>
        </p:nvSpPr>
        <p:spPr>
          <a:xfrm>
            <a:off x="4807194" y="2763714"/>
            <a:ext cx="700900" cy="1703510"/>
          </a:xfrm>
          <a:prstGeom prst="ellipse">
            <a:avLst/>
          </a:prstGeom>
          <a:noFill/>
          <a:ln w="34925">
            <a:solidFill>
              <a:srgbClr val="07CF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7CC7FCD-0F25-4F7C-92F5-1109A93BD551}"/>
              </a:ext>
            </a:extLst>
          </p:cNvPr>
          <p:cNvSpPr/>
          <p:nvPr/>
        </p:nvSpPr>
        <p:spPr>
          <a:xfrm>
            <a:off x="1230922" y="981075"/>
            <a:ext cx="1274885" cy="2206869"/>
          </a:xfrm>
          <a:prstGeom prst="ellipse">
            <a:avLst/>
          </a:prstGeom>
          <a:noFill/>
          <a:ln w="34925">
            <a:solidFill>
              <a:srgbClr val="F10F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3CC9168-97C9-471E-945E-7534BC281E4D}"/>
              </a:ext>
            </a:extLst>
          </p:cNvPr>
          <p:cNvSpPr/>
          <p:nvPr/>
        </p:nvSpPr>
        <p:spPr>
          <a:xfrm>
            <a:off x="2753457" y="2227961"/>
            <a:ext cx="1772383" cy="2206869"/>
          </a:xfrm>
          <a:prstGeom prst="ellipse">
            <a:avLst/>
          </a:prstGeom>
          <a:noFill/>
          <a:ln w="34925">
            <a:solidFill>
              <a:srgbClr val="F10F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746A075-A374-455E-96D9-0C2B2907143C}"/>
              </a:ext>
            </a:extLst>
          </p:cNvPr>
          <p:cNvSpPr/>
          <p:nvPr/>
        </p:nvSpPr>
        <p:spPr>
          <a:xfrm>
            <a:off x="9394839" y="2549923"/>
            <a:ext cx="660783" cy="1093753"/>
          </a:xfrm>
          <a:prstGeom prst="ellipse">
            <a:avLst/>
          </a:prstGeom>
          <a:noFill/>
          <a:ln w="34925">
            <a:solidFill>
              <a:srgbClr val="07CF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92EF63C-856F-4E24-95B7-D33B91749635}"/>
              </a:ext>
            </a:extLst>
          </p:cNvPr>
          <p:cNvGrpSpPr/>
          <p:nvPr/>
        </p:nvGrpSpPr>
        <p:grpSpPr>
          <a:xfrm>
            <a:off x="3858016" y="6296182"/>
            <a:ext cx="2068715" cy="379068"/>
            <a:chOff x="570139" y="6296182"/>
            <a:chExt cx="2068715" cy="379068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C96CD38-2472-4456-9AD4-09F6CBF31911}"/>
                </a:ext>
              </a:extLst>
            </p:cNvPr>
            <p:cNvSpPr/>
            <p:nvPr/>
          </p:nvSpPr>
          <p:spPr>
            <a:xfrm>
              <a:off x="570139" y="6296182"/>
              <a:ext cx="424286" cy="369332"/>
            </a:xfrm>
            <a:prstGeom prst="ellipse">
              <a:avLst/>
            </a:prstGeom>
            <a:noFill/>
            <a:ln w="34925">
              <a:solidFill>
                <a:srgbClr val="F10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ㅊ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5632E1-58CF-42A5-BB91-5E277D446B69}"/>
                </a:ext>
              </a:extLst>
            </p:cNvPr>
            <p:cNvSpPr txBox="1"/>
            <p:nvPr/>
          </p:nvSpPr>
          <p:spPr>
            <a:xfrm>
              <a:off x="1085224" y="6305918"/>
              <a:ext cx="1553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: </a:t>
              </a:r>
              <a:r>
                <a:rPr lang="ko-KR" altLang="en-US" dirty="0"/>
                <a:t>하락 포인트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4E03809-E30E-4523-9A4C-66973C7E0D7A}"/>
              </a:ext>
            </a:extLst>
          </p:cNvPr>
          <p:cNvGrpSpPr/>
          <p:nvPr/>
        </p:nvGrpSpPr>
        <p:grpSpPr>
          <a:xfrm>
            <a:off x="6163816" y="6296182"/>
            <a:ext cx="2068715" cy="379068"/>
            <a:chOff x="2875939" y="6296182"/>
            <a:chExt cx="2068715" cy="379068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46ADEB7-4336-4A48-BD18-FEEB1170E511}"/>
                </a:ext>
              </a:extLst>
            </p:cNvPr>
            <p:cNvSpPr/>
            <p:nvPr/>
          </p:nvSpPr>
          <p:spPr>
            <a:xfrm>
              <a:off x="2875939" y="6296182"/>
              <a:ext cx="424286" cy="369332"/>
            </a:xfrm>
            <a:prstGeom prst="ellipse">
              <a:avLst/>
            </a:prstGeom>
            <a:noFill/>
            <a:ln w="34925">
              <a:solidFill>
                <a:srgbClr val="07CF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ㅊ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F43DFD3-2C3F-4195-A9F4-CACD10F3CD43}"/>
                </a:ext>
              </a:extLst>
            </p:cNvPr>
            <p:cNvSpPr txBox="1"/>
            <p:nvPr/>
          </p:nvSpPr>
          <p:spPr>
            <a:xfrm>
              <a:off x="3391024" y="6305918"/>
              <a:ext cx="1553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: </a:t>
              </a:r>
              <a:r>
                <a:rPr lang="ko-KR" altLang="en-US" dirty="0"/>
                <a:t>상승 포인트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454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4F567D-946E-4929-9F90-D611B4AAD827}"/>
              </a:ext>
            </a:extLst>
          </p:cNvPr>
          <p:cNvSpPr txBox="1"/>
          <p:nvPr/>
        </p:nvSpPr>
        <p:spPr>
          <a:xfrm>
            <a:off x="952499" y="652463"/>
            <a:ext cx="594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 err="1"/>
              <a:t>월이후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버닝썬게이트</a:t>
            </a:r>
            <a:r>
              <a:rPr lang="ko-KR" altLang="en-US" dirty="0"/>
              <a:t> 사건이후</a:t>
            </a:r>
            <a:r>
              <a:rPr lang="en-US" altLang="ko-KR" dirty="0"/>
              <a:t>), YG </a:t>
            </a:r>
            <a:r>
              <a:rPr lang="ko-KR" altLang="en-US" dirty="0"/>
              <a:t>주가 추이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0D9D1BA-4786-412F-BDBA-D2CF0368E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934" y="1554480"/>
            <a:ext cx="7662154" cy="530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4DB4C34D-6C55-46B4-B6DB-3073B330127A}"/>
              </a:ext>
            </a:extLst>
          </p:cNvPr>
          <p:cNvGrpSpPr/>
          <p:nvPr/>
        </p:nvGrpSpPr>
        <p:grpSpPr>
          <a:xfrm>
            <a:off x="179185" y="166740"/>
            <a:ext cx="2068715" cy="379068"/>
            <a:chOff x="570139" y="6296182"/>
            <a:chExt cx="2068715" cy="37906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0AAD3AE-34CC-4C9B-9146-F1B83F9E2B9F}"/>
                </a:ext>
              </a:extLst>
            </p:cNvPr>
            <p:cNvSpPr/>
            <p:nvPr/>
          </p:nvSpPr>
          <p:spPr>
            <a:xfrm>
              <a:off x="570139" y="6296182"/>
              <a:ext cx="424286" cy="369332"/>
            </a:xfrm>
            <a:prstGeom prst="ellipse">
              <a:avLst/>
            </a:prstGeom>
            <a:noFill/>
            <a:ln w="34925">
              <a:solidFill>
                <a:srgbClr val="F10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ㅊ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FBF965-C592-4794-A51F-5C0815BBF7B3}"/>
                </a:ext>
              </a:extLst>
            </p:cNvPr>
            <p:cNvSpPr txBox="1"/>
            <p:nvPr/>
          </p:nvSpPr>
          <p:spPr>
            <a:xfrm>
              <a:off x="1085224" y="6305918"/>
              <a:ext cx="1553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: </a:t>
              </a:r>
              <a:r>
                <a:rPr lang="ko-KR" altLang="en-US" dirty="0"/>
                <a:t>하락 포인트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414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1963</Words>
  <Application>Microsoft Office PowerPoint</Application>
  <PresentationFormat>와이드스크린</PresentationFormat>
  <Paragraphs>287</Paragraphs>
  <Slides>33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7" baseType="lpstr">
      <vt:lpstr>Apple SD Gothic Neo</vt:lpstr>
      <vt:lpstr>AppleSDGothicNeo-Regular</vt:lpstr>
      <vt:lpstr>HelveticaNeue-Light</vt:lpstr>
      <vt:lpstr>Nanum Gothic</vt:lpstr>
      <vt:lpstr>Noto Sans KR</vt:lpstr>
      <vt:lpstr>Open Sans</vt:lpstr>
      <vt:lpstr>se-nanumgothic</vt:lpstr>
      <vt:lpstr>나눔고딕</vt:lpstr>
      <vt:lpstr>Dotum</vt:lpstr>
      <vt:lpstr>맑은 고딕</vt:lpstr>
      <vt:lpstr>맑은 고딕</vt:lpstr>
      <vt:lpstr>Arial</vt:lpstr>
      <vt:lpstr>Calibri</vt:lpstr>
      <vt:lpstr>Office 테마</vt:lpstr>
      <vt:lpstr>YG 엔터주 투자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서정</dc:creator>
  <cp:lastModifiedBy>김 서정</cp:lastModifiedBy>
  <cp:revision>114</cp:revision>
  <dcterms:created xsi:type="dcterms:W3CDTF">2020-08-10T06:41:53Z</dcterms:created>
  <dcterms:modified xsi:type="dcterms:W3CDTF">2020-08-12T06:36:00Z</dcterms:modified>
</cp:coreProperties>
</file>