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0" r:id="rId4"/>
    <p:sldId id="272" r:id="rId5"/>
    <p:sldId id="257" r:id="rId6"/>
    <p:sldId id="273" r:id="rId7"/>
    <p:sldId id="262" r:id="rId8"/>
    <p:sldId id="275" r:id="rId9"/>
    <p:sldId id="279" r:id="rId10"/>
    <p:sldId id="280" r:id="rId11"/>
    <p:sldId id="264" r:id="rId12"/>
    <p:sldId id="274" r:id="rId13"/>
    <p:sldId id="266" r:id="rId14"/>
    <p:sldId id="267" r:id="rId15"/>
    <p:sldId id="277" r:id="rId16"/>
    <p:sldId id="276" r:id="rId17"/>
    <p:sldId id="278" r:id="rId18"/>
    <p:sldId id="258" r:id="rId19"/>
    <p:sldId id="269" r:id="rId20"/>
    <p:sldId id="281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8710" autoAdjust="0"/>
  </p:normalViewPr>
  <p:slideViewPr>
    <p:cSldViewPr snapToGrid="0">
      <p:cViewPr varScale="1">
        <p:scale>
          <a:sx n="77" d="100"/>
          <a:sy n="77" d="100"/>
        </p:scale>
        <p:origin x="10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_sj\Project_TurnAround\YG&#50644;&#53552;&#51452;&#48516;&#49437;\YG&#51452;&#44032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실제값</a:t>
            </a:r>
            <a:r>
              <a:rPr lang="en-US" altLang="ko-KR"/>
              <a:t>-</a:t>
            </a:r>
            <a:r>
              <a:rPr lang="ko-KR" altLang="en-US"/>
              <a:t>예측값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실제값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m/d/yyyy</c:formatCode>
                <c:ptCount val="10"/>
                <c:pt idx="0">
                  <c:v>44053</c:v>
                </c:pt>
                <c:pt idx="1">
                  <c:v>44054</c:v>
                </c:pt>
                <c:pt idx="2">
                  <c:v>44055</c:v>
                </c:pt>
                <c:pt idx="3">
                  <c:v>44056</c:v>
                </c:pt>
                <c:pt idx="4">
                  <c:v>44057</c:v>
                </c:pt>
                <c:pt idx="5">
                  <c:v>44061</c:v>
                </c:pt>
                <c:pt idx="6">
                  <c:v>44062</c:v>
                </c:pt>
                <c:pt idx="7">
                  <c:v>44063</c:v>
                </c:pt>
                <c:pt idx="8">
                  <c:v>44064</c:v>
                </c:pt>
                <c:pt idx="9">
                  <c:v>44067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45600</c:v>
                </c:pt>
                <c:pt idx="1">
                  <c:v>45700</c:v>
                </c:pt>
                <c:pt idx="2">
                  <c:v>44250</c:v>
                </c:pt>
                <c:pt idx="3">
                  <c:v>48250</c:v>
                </c:pt>
                <c:pt idx="4">
                  <c:v>48500</c:v>
                </c:pt>
                <c:pt idx="5">
                  <c:v>46750</c:v>
                </c:pt>
                <c:pt idx="6">
                  <c:v>49300</c:v>
                </c:pt>
                <c:pt idx="7">
                  <c:v>46500</c:v>
                </c:pt>
                <c:pt idx="8">
                  <c:v>46700</c:v>
                </c:pt>
                <c:pt idx="9">
                  <c:v>46800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E0-45D9-8139-C13D2C808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예측값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m/d/yyyy</c:formatCode>
                <c:ptCount val="10"/>
                <c:pt idx="0">
                  <c:v>44053</c:v>
                </c:pt>
                <c:pt idx="1">
                  <c:v>44054</c:v>
                </c:pt>
                <c:pt idx="2">
                  <c:v>44055</c:v>
                </c:pt>
                <c:pt idx="3">
                  <c:v>44056</c:v>
                </c:pt>
                <c:pt idx="4">
                  <c:v>44057</c:v>
                </c:pt>
                <c:pt idx="5">
                  <c:v>44061</c:v>
                </c:pt>
                <c:pt idx="6">
                  <c:v>44062</c:v>
                </c:pt>
                <c:pt idx="7">
                  <c:v>44063</c:v>
                </c:pt>
                <c:pt idx="8">
                  <c:v>44064</c:v>
                </c:pt>
                <c:pt idx="9">
                  <c:v>44067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43923.65</c:v>
                </c:pt>
                <c:pt idx="1">
                  <c:v>43985.65</c:v>
                </c:pt>
                <c:pt idx="2">
                  <c:v>43997.29</c:v>
                </c:pt>
                <c:pt idx="3">
                  <c:v>43988.4</c:v>
                </c:pt>
                <c:pt idx="4">
                  <c:v>43990.74</c:v>
                </c:pt>
                <c:pt idx="5">
                  <c:v>43989.11</c:v>
                </c:pt>
                <c:pt idx="6">
                  <c:v>43990.45</c:v>
                </c:pt>
                <c:pt idx="7">
                  <c:v>43989.56</c:v>
                </c:pt>
                <c:pt idx="8">
                  <c:v>43990.14</c:v>
                </c:pt>
                <c:pt idx="9">
                  <c:v>43989.75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E0-45D9-8139-C13D2C808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253487"/>
        <c:axId val="1419775999"/>
      </c:lineChart>
      <c:dateAx>
        <c:axId val="142425348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9775999"/>
        <c:crosses val="autoZero"/>
        <c:auto val="1"/>
        <c:lblOffset val="100"/>
        <c:baseTimeUnit val="days"/>
      </c:dateAx>
      <c:valAx>
        <c:axId val="141977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425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8450B-0ABE-4B77-93F7-4B54746D89C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74C-825F-4246-A7D7-B1C77EAB5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wujuchoi&amp;logNo=221167919012&amp;proxyReferer=https:%2F%2Fwww.google.com%2F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serial-correlation-autocorrel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ukycheese.github.io/translation/statistics/augmented-dickey-fuller-test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.blog.naver.com/PostView.nhn?blogId=hsj2864&amp;logNo=220864168884&amp;proxyReferer=https:%2F%2Fwww.google.com%2F" TargetMode="External"/><Relationship Id="rId4" Type="http://schemas.openxmlformats.org/officeDocument/2006/relationships/hyperlink" Target="https://otexts.com/fppkr/arima-forecasting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https://m.blog.naver.com/PostView.nhn?blogId=wujuchoi&amp;logNo=221167919012&amp;proxyReferer=https:%2F%2Fwww.google.com%2F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=&gt; I.I.D(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를 따라야함</a:t>
            </a:r>
            <a:endParaRPr lang="en-US" altLang="ko-K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독립성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( x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에 대한 상관성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자기자신과의 상관성을 가지지않는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독립이어야함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by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피어슨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상관계수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scatter plot(x,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정규성 </a:t>
            </a:r>
            <a:r>
              <a:rPr lang="en-US" altLang="ko-KR" dirty="0"/>
              <a:t>(</a:t>
            </a:r>
            <a:r>
              <a:rPr lang="ko-KR" altLang="en-US" dirty="0" err="1"/>
              <a:t>잔차는</a:t>
            </a:r>
            <a:r>
              <a:rPr lang="ko-KR" altLang="en-US" dirty="0"/>
              <a:t> 정규분포를 따라야함 </a:t>
            </a:r>
            <a:r>
              <a:rPr lang="en-US" altLang="ko-KR" dirty="0"/>
              <a:t>by Shapiro Wilk normality test or normal quantile plot)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등분산성</a:t>
            </a:r>
            <a:r>
              <a:rPr lang="en-US" altLang="ko-KR" dirty="0"/>
              <a:t>(x</a:t>
            </a:r>
            <a:r>
              <a:rPr lang="ko-KR" altLang="en-US" dirty="0"/>
              <a:t>에 대한 </a:t>
            </a:r>
            <a:r>
              <a:rPr lang="ko-KR" altLang="en-US" dirty="0" err="1"/>
              <a:t>잔차가</a:t>
            </a:r>
            <a:r>
              <a:rPr lang="ko-KR" altLang="en-US" dirty="0"/>
              <a:t> 일정하거나</a:t>
            </a:r>
            <a:r>
              <a:rPr lang="en-US" altLang="ko-KR" dirty="0"/>
              <a:t>, </a:t>
            </a:r>
            <a:r>
              <a:rPr lang="ko-KR" altLang="en-US" dirty="0"/>
              <a:t>패턴을 가지지 않는 상태</a:t>
            </a:r>
            <a:r>
              <a:rPr lang="en-US" altLang="ko-KR" dirty="0"/>
              <a:t>, by scatterplot(x,</a:t>
            </a:r>
            <a:r>
              <a:rPr lang="ko-KR" altLang="en-US" dirty="0" err="1"/>
              <a:t>잔차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6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TSA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패키지의 </a:t>
            </a:r>
            <a:r>
              <a:rPr lang="en-US" altLang="ko-KR" b="0" i="0" dirty="0">
                <a:solidFill>
                  <a:srgbClr val="0055FF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BoxCox.ar()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함수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Augmented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Dickey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Fuller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는 이 모형들에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 차분(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lagged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differences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 을 더해준다: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없고,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없는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Δyt=Yyt−1+∑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상수항은 있고,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는 없는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있고, 추세(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있는 경우: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Δyt=α+Yyt−1+λt+∑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검정을 시행하기 위해서는 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시차의 길이를 선택해야 한다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. 잔차들이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자기 상관(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serially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correlated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가지지 않도록 시차의 길이를 선택해야만 한다. 시차를 정하는 데에는 여러가지 선택지가 있다: AIC 또는 BIC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최소로 하는 값을 선택하거나, 마지막 시차가 통계적으로 유의할 때까지 시차를 바꾸는 것이다.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3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https://chukycheese.github.io/translation/statistics/augmented-dickey-fuller-test/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4"/>
              </a:rPr>
              <a:t>https://otexts.com/fppkr/arima-forecasting.html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5"/>
              </a:rPr>
              <a:t>https://m.blog.naver.com/PostView.nhn?blogId=hsj2864&amp;logNo=220864168884&amp;proxyReferer=https:%2F%2Fwww.google.com%2F</a:t>
            </a:r>
            <a:endParaRPr lang="ko-KR" altLang="en-US" dirty="0"/>
          </a:p>
          <a:p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2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C2D4-6B2B-4437-BEB5-FA8A9DA5A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A970E-85AB-4170-A499-CF3E8B71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37908-2C4B-4A18-9B08-44ACF0FB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1DC2F-B24F-4E5D-9FDE-4B6723A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B5D7A-2604-4572-88BB-083E1D44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AE054-3BBF-47C9-9DD8-D5191EB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580A7-AC2A-444B-9824-0E70879D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63EB2-DC3D-49B7-9BEA-CD124FD1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1CA62-AB80-415C-BE1B-7A37503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BE977-7260-4A28-B2F4-39A2760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0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A8513-5CAB-4C36-A215-373D5831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7778C-A5EF-41FF-98B4-D9B2708F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B87A3-A906-4C11-B82C-E803B28B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1A89E-4810-4572-93B5-DF9424F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F4CD-3069-4F85-BA66-B2295FF8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DA52-E1C5-4F95-923A-7CD842D0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EB87E-8250-4C9C-8649-BAD3ACE6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07B2-8F62-4B0C-AAA2-1F646D7C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8F596-3A35-43B1-88B5-5DAC113B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4E49-E02C-4A21-9AD2-2FB84346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8C24-42E5-48EB-8B6F-C8441CC1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2CF8D-9F69-4E4B-913A-6258C230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C20F-C7F8-4782-8A10-70BFC982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BE4D6-948E-4D57-91FC-B865B67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4E161-C950-4E84-A9FE-3AD90E6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2F68-7BC0-4704-B179-B84294B9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6367E-83C3-4728-B2D5-E90405428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4BDAE-D1F1-438F-AFD9-D46D8355B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A81EE-12D7-4DE2-AFCA-A0B2E126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3AF73-F7E6-475E-B31F-9DD1379A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66183-5922-45B5-8BDB-40C12B6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EA7A7-E4CC-4F4E-8BAD-75C5AC02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7D2DF-DE08-4BFA-882C-3B16263A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9C843-464B-41A0-91B6-FF39E236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07F6D-D806-43CC-8A1B-E06809C4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74006-DF61-4855-A101-B411A0CEA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221E3-788D-4531-A9B6-B374B08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09DE5-9A45-493E-9F57-172A838C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1A33FC-EB6D-4C95-BFD4-FEDA48B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3DF5-465E-4736-9A5F-01635531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3CC3E-DAC8-481A-931D-4656D81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92725-7221-4544-B0E2-996B05C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0EF9D-9E2C-473F-A529-93126533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2BE3B-59C4-40A0-B0FD-CD675745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FFE0D4-C930-4097-AD71-BFF29B0A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A577D-39DA-4826-A7D2-0353B6F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30E7-B6C8-4509-966E-71EE4F94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6A7AD-666E-42FF-950C-7A4C7F1B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A8C8-9119-4EAA-818A-CADCD304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FC92B-4604-4D02-A8D8-9DA3E081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A5D3D-9F54-48B3-BCC7-FEB247E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68578-501B-49EC-9D68-4B29903F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5DDC0-4700-4967-AC42-C8B26F21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0D0B4-92B5-437F-858A-692AD0DA1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9A769-27A0-4F9F-8297-4D057424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B74A1-0FEF-4642-9A41-35CF93DC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8E2F-E9E7-4CD2-B519-1894D5CC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2FFA4-A21D-477D-BC89-23D33EEE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3B7DBD-80FB-4E9F-B48A-45E6A7F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C2557-EE4E-4A60-88F5-04183785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8BC47-DA9F-40B0-A7FE-9ADFC669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880E-C5F1-4EEE-908A-561465042B71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5F4F1-78B7-4354-89E2-6D8209263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7B2E9-907F-4F3E-923C-17E7F07B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ljoin022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106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://blog.daum.net/pipteen/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munmun2004/house-prices-for-begginers/notebook" TargetMode="External"/><Relationship Id="rId5" Type="http://schemas.openxmlformats.org/officeDocument/2006/relationships/hyperlink" Target="https://statkclee.github.io/statistics/stat-time-series-arma.html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938" TargetMode="External"/><Relationship Id="rId2" Type="http://schemas.openxmlformats.org/officeDocument/2006/relationships/hyperlink" Target="https://freshrimpsushi.tistory.com/91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76BF-646F-4141-AA60-4909789CD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317"/>
            <a:ext cx="9144000" cy="1155646"/>
          </a:xfrm>
        </p:spPr>
        <p:txBody>
          <a:bodyPr/>
          <a:lstStyle/>
          <a:p>
            <a:r>
              <a:rPr lang="ko-KR" altLang="en-US" dirty="0"/>
              <a:t>시계열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D17C2-2A72-4852-8FDB-E4944478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souljoin0229@gmail.com</a:t>
            </a:r>
            <a:endParaRPr lang="en-US" altLang="ko-KR" dirty="0"/>
          </a:p>
          <a:p>
            <a:r>
              <a:rPr lang="ko-KR" altLang="en-US" dirty="0"/>
              <a:t>김서정</a:t>
            </a:r>
          </a:p>
        </p:txBody>
      </p:sp>
    </p:spTree>
    <p:extLst>
      <p:ext uri="{BB962C8B-B14F-4D97-AF65-F5344CB8AC3E}">
        <p14:creationId xmlns:p14="http://schemas.microsoft.com/office/powerpoint/2010/main" val="215440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E1FEA-60B6-447E-A72B-0612847A13C0}"/>
              </a:ext>
            </a:extLst>
          </p:cNvPr>
          <p:cNvSpPr txBox="1"/>
          <p:nvPr/>
        </p:nvSpPr>
        <p:spPr>
          <a:xfrm>
            <a:off x="486607" y="429437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ARIMA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0126C-9C13-490B-AC7A-8A7B3814B659}"/>
              </a:ext>
            </a:extLst>
          </p:cNvPr>
          <p:cNvSpPr txBox="1"/>
          <p:nvPr/>
        </p:nvSpPr>
        <p:spPr>
          <a:xfrm>
            <a:off x="880049" y="1834555"/>
            <a:ext cx="8357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선형관계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크면서 </a:t>
            </a:r>
            <a:r>
              <a:rPr lang="en-US" altLang="ko-KR" dirty="0"/>
              <a:t>X</a:t>
            </a:r>
            <a:r>
              <a:rPr lang="ko-KR" altLang="en-US" dirty="0"/>
              <a:t>가 큰 값이 </a:t>
            </a:r>
            <a:r>
              <a:rPr lang="ko-KR" altLang="en-US" dirty="0" err="1"/>
              <a:t>나올때</a:t>
            </a:r>
            <a:r>
              <a:rPr lang="en-US" altLang="ko-KR" dirty="0"/>
              <a:t>, Y</a:t>
            </a:r>
            <a:r>
              <a:rPr lang="ko-KR" altLang="en-US" dirty="0"/>
              <a:t>값은 </a:t>
            </a:r>
            <a:r>
              <a:rPr lang="ko-KR" altLang="en-US" dirty="0" err="1"/>
              <a:t>큰값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작으면서 </a:t>
            </a:r>
            <a:r>
              <a:rPr lang="en-US" altLang="ko-KR" dirty="0"/>
              <a:t>X</a:t>
            </a:r>
            <a:r>
              <a:rPr lang="ko-KR" altLang="en-US" dirty="0"/>
              <a:t>가 큰 값이 </a:t>
            </a:r>
            <a:r>
              <a:rPr lang="ko-KR" altLang="en-US" dirty="0" err="1"/>
              <a:t>나올때</a:t>
            </a:r>
            <a:r>
              <a:rPr lang="en-US" altLang="ko-KR" dirty="0"/>
              <a:t>, Y</a:t>
            </a:r>
            <a:r>
              <a:rPr lang="ko-KR" altLang="en-US" dirty="0"/>
              <a:t>값은 </a:t>
            </a:r>
            <a:r>
              <a:rPr lang="ko-KR" altLang="en-US" dirty="0" err="1"/>
              <a:t>작은값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776DC-E386-444E-93FF-E724345B24BE}"/>
              </a:ext>
            </a:extLst>
          </p:cNvPr>
          <p:cNvSpPr txBox="1"/>
          <p:nvPr/>
        </p:nvSpPr>
        <p:spPr>
          <a:xfrm>
            <a:off x="880049" y="3645207"/>
            <a:ext cx="94648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추세관계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크면서 </a:t>
            </a:r>
            <a:r>
              <a:rPr lang="en-US" altLang="ko-KR" dirty="0"/>
              <a:t>X</a:t>
            </a:r>
            <a:r>
              <a:rPr lang="ko-KR" altLang="en-US" dirty="0"/>
              <a:t>값이 </a:t>
            </a:r>
            <a:r>
              <a:rPr lang="ko-KR" altLang="en-US" dirty="0" err="1"/>
              <a:t>이전값보다</a:t>
            </a:r>
            <a:r>
              <a:rPr lang="ko-KR" altLang="en-US" dirty="0"/>
              <a:t> 증가할 때</a:t>
            </a:r>
            <a:r>
              <a:rPr lang="en-US" altLang="ko-KR" dirty="0"/>
              <a:t>, Y</a:t>
            </a:r>
            <a:r>
              <a:rPr lang="ko-KR" altLang="en-US" dirty="0"/>
              <a:t>값은 증가</a:t>
            </a:r>
            <a:endParaRPr lang="en-US" altLang="ko-KR" dirty="0"/>
          </a:p>
          <a:p>
            <a:endParaRPr lang="en-US" altLang="ko-KR" sz="200" dirty="0"/>
          </a:p>
          <a:p>
            <a:endParaRPr lang="en-US" altLang="ko-KR" sz="200" dirty="0"/>
          </a:p>
          <a:p>
            <a:r>
              <a:rPr lang="en-US" altLang="ko-KR" dirty="0"/>
              <a:t>-</a:t>
            </a:r>
            <a:r>
              <a:rPr lang="ko-KR" altLang="en-US" dirty="0"/>
              <a:t>두 변수 </a:t>
            </a:r>
            <a:r>
              <a:rPr lang="en-US" altLang="ko-KR" dirty="0"/>
              <a:t>X-Y</a:t>
            </a:r>
            <a:r>
              <a:rPr lang="ko-KR" altLang="en-US" dirty="0"/>
              <a:t>간 </a:t>
            </a:r>
            <a:r>
              <a:rPr lang="en-US" altLang="ko-KR" dirty="0"/>
              <a:t>correlation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작으면서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이전값보다</a:t>
            </a:r>
            <a:r>
              <a:rPr lang="ko-KR" altLang="en-US" dirty="0"/>
              <a:t> 증가할 때</a:t>
            </a:r>
            <a:r>
              <a:rPr lang="en-US" altLang="ko-KR" dirty="0"/>
              <a:t>, Y</a:t>
            </a:r>
            <a:r>
              <a:rPr lang="ko-KR" altLang="en-US" dirty="0"/>
              <a:t>값은 감소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90E0E-F716-4535-9B32-0F43E0D0F38D}"/>
              </a:ext>
            </a:extLst>
          </p:cNvPr>
          <p:cNvSpPr txBox="1"/>
          <p:nvPr/>
        </p:nvSpPr>
        <p:spPr>
          <a:xfrm>
            <a:off x="1074493" y="5646927"/>
            <a:ext cx="10043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Arima Model</a:t>
            </a:r>
            <a:r>
              <a:rPr lang="ko-KR" altLang="en-US" dirty="0"/>
              <a:t>의 </a:t>
            </a:r>
            <a:r>
              <a:rPr lang="ko-KR" altLang="en-US" dirty="0" err="1"/>
              <a:t>하위모델중</a:t>
            </a:r>
            <a:r>
              <a:rPr lang="en-US" altLang="ko-KR" dirty="0"/>
              <a:t>(</a:t>
            </a:r>
            <a:r>
              <a:rPr lang="ko-KR" altLang="en-US" dirty="0"/>
              <a:t>자기회귀모델</a:t>
            </a:r>
            <a:r>
              <a:rPr lang="en-US" altLang="ko-KR" dirty="0"/>
              <a:t>, </a:t>
            </a:r>
            <a:r>
              <a:rPr lang="ko-KR" altLang="en-US" dirty="0"/>
              <a:t>이동평균모델 등</a:t>
            </a:r>
            <a:r>
              <a:rPr lang="en-US" altLang="ko-KR" dirty="0"/>
              <a:t>)</a:t>
            </a:r>
            <a:r>
              <a:rPr lang="ko-KR" altLang="en-US" dirty="0"/>
              <a:t> 가장 적합한 모델을 </a:t>
            </a:r>
            <a:r>
              <a:rPr lang="ko-KR" altLang="en-US" dirty="0" err="1"/>
              <a:t>고르기전</a:t>
            </a:r>
            <a:r>
              <a:rPr lang="ko-KR" altLang="en-US" dirty="0"/>
              <a:t> 검정과정이 필요</a:t>
            </a:r>
          </a:p>
        </p:txBody>
      </p:sp>
    </p:spTree>
    <p:extLst>
      <p:ext uri="{BB962C8B-B14F-4D97-AF65-F5344CB8AC3E}">
        <p14:creationId xmlns:p14="http://schemas.microsoft.com/office/powerpoint/2010/main" val="429329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1227498" y="908746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정상화과정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52010-F353-499C-8B53-519DCEFD2DCA}"/>
              </a:ext>
            </a:extLst>
          </p:cNvPr>
          <p:cNvSpPr txBox="1"/>
          <p:nvPr/>
        </p:nvSpPr>
        <p:spPr>
          <a:xfrm>
            <a:off x="3042341" y="908746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1)</a:t>
            </a:r>
            <a:r>
              <a:rPr lang="ko-KR" altLang="en-US" dirty="0">
                <a:solidFill>
                  <a:srgbClr val="FF0000"/>
                </a:solidFill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</a:rPr>
              <a:t>–&gt; 2) </a:t>
            </a:r>
            <a:r>
              <a:rPr lang="ko-KR" altLang="en-US" dirty="0">
                <a:solidFill>
                  <a:srgbClr val="FF0000"/>
                </a:solidFill>
              </a:rPr>
              <a:t>정상성 확인 </a:t>
            </a:r>
            <a:r>
              <a:rPr lang="en-US" altLang="ko-KR" dirty="0">
                <a:solidFill>
                  <a:srgbClr val="FF0000"/>
                </a:solidFill>
              </a:rPr>
              <a:t>–&gt; 3)</a:t>
            </a:r>
            <a:r>
              <a:rPr lang="ko-KR" altLang="en-US" dirty="0" err="1">
                <a:solidFill>
                  <a:srgbClr val="FF0000"/>
                </a:solidFill>
              </a:rPr>
              <a:t>단위근</a:t>
            </a:r>
            <a:r>
              <a:rPr lang="ko-KR" altLang="en-US" dirty="0">
                <a:solidFill>
                  <a:srgbClr val="FF0000"/>
                </a:solidFill>
              </a:rPr>
              <a:t> 검정 </a:t>
            </a:r>
            <a:r>
              <a:rPr lang="en-US" altLang="ko-KR" dirty="0">
                <a:solidFill>
                  <a:srgbClr val="FF0000"/>
                </a:solidFill>
              </a:rPr>
              <a:t>-&gt; 4)</a:t>
            </a:r>
            <a:r>
              <a:rPr lang="ko-KR" altLang="en-US" dirty="0" err="1">
                <a:solidFill>
                  <a:srgbClr val="FF0000"/>
                </a:solidFill>
              </a:rPr>
              <a:t>정상화시키기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1E03-5C6F-4FA2-B58B-49EA93F614A0}"/>
              </a:ext>
            </a:extLst>
          </p:cNvPr>
          <p:cNvSpPr txBox="1"/>
          <p:nvPr/>
        </p:nvSpPr>
        <p:spPr>
          <a:xfrm>
            <a:off x="3545785" y="38563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박스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칵스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변환의 가설검정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: 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 Korean"/>
              </a:rPr>
              <a:t>분산에 대해서만 시계열 데이터의 정상성 판별</a:t>
            </a:r>
            <a:endParaRPr lang="en-US" altLang="ko-KR" dirty="0">
              <a:solidFill>
                <a:srgbClr val="333333"/>
              </a:solidFill>
              <a:latin typeface="Noto Sans Kore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5DD9-2B33-461B-8249-6A207FD0F7C1}"/>
              </a:ext>
            </a:extLst>
          </p:cNvPr>
          <p:cNvSpPr txBox="1"/>
          <p:nvPr/>
        </p:nvSpPr>
        <p:spPr>
          <a:xfrm>
            <a:off x="3545785" y="29818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 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Lato"/>
              </a:rPr>
              <a:t>디키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-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풀러 테스트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: 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 Korean"/>
              </a:rPr>
              <a:t>평균에 대해서만 시계열데이터의 정상성을 판별</a:t>
            </a:r>
            <a:endParaRPr lang="en-US" altLang="ko-KR" dirty="0">
              <a:solidFill>
                <a:srgbClr val="333333"/>
              </a:solidFill>
              <a:latin typeface="Noto Sans Kore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237D0-B6E9-445F-9186-14035D5F749D}"/>
              </a:ext>
            </a:extLst>
          </p:cNvPr>
          <p:cNvSpPr txBox="1"/>
          <p:nvPr/>
        </p:nvSpPr>
        <p:spPr>
          <a:xfrm>
            <a:off x="3545785" y="2473389"/>
            <a:ext cx="195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>
                <a:solidFill>
                  <a:srgbClr val="FF0000"/>
                </a:solidFill>
              </a:rPr>
              <a:t>정상성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8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B79354C-8BD3-4838-9A71-FB3FC1334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0" y="654268"/>
            <a:ext cx="10115040" cy="554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3E679-4C5B-4FDE-BD96-8EB2F002804B}"/>
              </a:ext>
            </a:extLst>
          </p:cNvPr>
          <p:cNvSpPr txBox="1"/>
          <p:nvPr/>
        </p:nvSpPr>
        <p:spPr>
          <a:xfrm>
            <a:off x="2760595" y="284936"/>
            <a:ext cx="8251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73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5CB22F-80B6-4336-8AF1-74EED29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5" y="131517"/>
            <a:ext cx="7599821" cy="3913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5564D-C1D4-42C1-A93F-3E1342C1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5" y="1784275"/>
            <a:ext cx="4772025" cy="1209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E475EF-4BE5-4AE1-856E-4C79B2C8F5CB}"/>
              </a:ext>
            </a:extLst>
          </p:cNvPr>
          <p:cNvSpPr txBox="1"/>
          <p:nvPr/>
        </p:nvSpPr>
        <p:spPr>
          <a:xfrm>
            <a:off x="5827692" y="5001098"/>
            <a:ext cx="6463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p-value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0.05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보다 크므로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귀무가설을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채택</a:t>
            </a:r>
            <a:endParaRPr lang="en-US" altLang="ko-KR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결론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추세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, ACF,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검정을 통해 평균이 비정상적으로 판단</a:t>
            </a:r>
            <a:endParaRPr lang="en-US" altLang="ko-KR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=&gt;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비계절적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1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차 차분 실시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3A139-D5CE-4614-9EEB-26EE59169350}"/>
              </a:ext>
            </a:extLst>
          </p:cNvPr>
          <p:cNvSpPr txBox="1"/>
          <p:nvPr/>
        </p:nvSpPr>
        <p:spPr>
          <a:xfrm>
            <a:off x="1246388" y="4274523"/>
            <a:ext cx="646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ACF</a:t>
            </a:r>
            <a:r>
              <a:rPr lang="ko-KR" altLang="en-US" dirty="0"/>
              <a:t>그래프</a:t>
            </a:r>
            <a:r>
              <a:rPr lang="en-US" altLang="ko-KR" dirty="0"/>
              <a:t>(lag1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  <a:r>
              <a:rPr lang="ko-KR" altLang="en-US" dirty="0"/>
              <a:t>가 서서히 감소</a:t>
            </a:r>
            <a:r>
              <a:rPr lang="en-US" altLang="ko-KR" dirty="0"/>
              <a:t>, PACF</a:t>
            </a:r>
            <a:r>
              <a:rPr lang="ko-KR" altLang="en-US" dirty="0"/>
              <a:t>가 급격히 감소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31075-BF06-4416-911D-D6E1F12E09AD}"/>
              </a:ext>
            </a:extLst>
          </p:cNvPr>
          <p:cNvSpPr txBox="1"/>
          <p:nvPr/>
        </p:nvSpPr>
        <p:spPr>
          <a:xfrm>
            <a:off x="238197" y="4901689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시계열 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0(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JXc-TeX-main-R"/>
              </a:rPr>
              <a:t>귀무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정상성을 가지지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JXc-TeX-math-I"/>
              </a:rPr>
              <a:t>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1(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JXc-TeX-main-R"/>
              </a:rPr>
              <a:t>대립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데이터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JXc-TeX-math-I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JXc-TeX-main-R"/>
              </a:rPr>
              <a:t>}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yt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}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정상성을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69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8C5830-8464-4731-9737-C1B0332A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82" y="-142163"/>
            <a:ext cx="3720177" cy="3652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E5D2C2-A4C6-44AB-AA13-9B60B835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1" y="1574742"/>
            <a:ext cx="4905375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3E614F-4E1F-4127-8457-2C7BD4A1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381" y="3429000"/>
            <a:ext cx="3486878" cy="3422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80EB3-A8DE-4539-AF33-B9B725704BEE}"/>
              </a:ext>
            </a:extLst>
          </p:cNvPr>
          <p:cNvSpPr txBox="1"/>
          <p:nvPr/>
        </p:nvSpPr>
        <p:spPr>
          <a:xfrm>
            <a:off x="1299210" y="500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747CE-FF66-4936-B09B-0FBC1855F2B3}"/>
              </a:ext>
            </a:extLst>
          </p:cNvPr>
          <p:cNvSpPr txBox="1"/>
          <p:nvPr/>
        </p:nvSpPr>
        <p:spPr>
          <a:xfrm>
            <a:off x="1299210" y="1695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5C5B3B-5776-4B86-BE57-43ABA9210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511" y="4695683"/>
            <a:ext cx="47339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C81C5C-B64B-4335-AA78-90D52886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07" y="586410"/>
            <a:ext cx="6122244" cy="22561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580F02-4209-4EB6-B62E-E823D7DD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07" y="3766102"/>
            <a:ext cx="6636722" cy="2336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238D3-B3AE-4C24-9DFF-8C43AF19CFA3}"/>
              </a:ext>
            </a:extLst>
          </p:cNvPr>
          <p:cNvSpPr txBox="1"/>
          <p:nvPr/>
        </p:nvSpPr>
        <p:spPr>
          <a:xfrm>
            <a:off x="8199783" y="1292087"/>
            <a:ext cx="267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 : 1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: 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 :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AD18-B705-40C6-B679-2D5073986F52}"/>
              </a:ext>
            </a:extLst>
          </p:cNvPr>
          <p:cNvSpPr txBox="1"/>
          <p:nvPr/>
        </p:nvSpPr>
        <p:spPr>
          <a:xfrm>
            <a:off x="8199783" y="4462760"/>
            <a:ext cx="267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 : 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 : 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q : 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5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3BDEC7-B75F-4CEC-9176-0F7ABCD5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21" y="609226"/>
            <a:ext cx="6691520" cy="2666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BA80CD-1C02-4996-8D84-3E98E182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1" y="3691559"/>
            <a:ext cx="6464684" cy="2477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314D4-8BBB-4523-B597-944A474E855A}"/>
              </a:ext>
            </a:extLst>
          </p:cNvPr>
          <p:cNvSpPr/>
          <p:nvPr/>
        </p:nvSpPr>
        <p:spPr>
          <a:xfrm>
            <a:off x="6530009" y="3816626"/>
            <a:ext cx="2146852" cy="2352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170386-C7F7-4D11-872B-442C729303CD}"/>
              </a:ext>
            </a:extLst>
          </p:cNvPr>
          <p:cNvSpPr/>
          <p:nvPr/>
        </p:nvSpPr>
        <p:spPr>
          <a:xfrm>
            <a:off x="3637721" y="3816626"/>
            <a:ext cx="1003851" cy="2352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3718-44E9-4A7D-9A02-C36224570370}"/>
              </a:ext>
            </a:extLst>
          </p:cNvPr>
          <p:cNvSpPr txBox="1"/>
          <p:nvPr/>
        </p:nvSpPr>
        <p:spPr>
          <a:xfrm>
            <a:off x="5194150" y="62487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2A4ACB-0D29-44F3-8E43-70CF22912676}"/>
              </a:ext>
            </a:extLst>
          </p:cNvPr>
          <p:cNvCxnSpPr/>
          <p:nvPr/>
        </p:nvCxnSpPr>
        <p:spPr>
          <a:xfrm flipH="1">
            <a:off x="4740962" y="6197500"/>
            <a:ext cx="1709532" cy="0"/>
          </a:xfrm>
          <a:prstGeom prst="straightConnector1">
            <a:avLst/>
          </a:prstGeom>
          <a:noFill/>
          <a:ln w="34925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7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0E40CD-AB22-4849-B87E-8D2C6505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16" y="516835"/>
            <a:ext cx="6801035" cy="2563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E2A3A5-26AC-43DA-9B8F-027BE507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83" y="384278"/>
            <a:ext cx="1927696" cy="2828579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66C88E4-7D47-438B-83A6-5840859CC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1482"/>
              </p:ext>
            </p:extLst>
          </p:nvPr>
        </p:nvGraphicFramePr>
        <p:xfrm>
          <a:off x="162336" y="3409122"/>
          <a:ext cx="6983897" cy="3329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29C1496-393E-41EE-B7E3-DB70443A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558" y="3095404"/>
            <a:ext cx="4088089" cy="38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1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37EF6-CABB-4718-A4D8-1B532831423C}"/>
              </a:ext>
            </a:extLst>
          </p:cNvPr>
          <p:cNvSpPr txBox="1"/>
          <p:nvPr/>
        </p:nvSpPr>
        <p:spPr>
          <a:xfrm>
            <a:off x="-125895" y="3013502"/>
            <a:ext cx="12443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6559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IMA 모델을 사용하여 예측하는 일반적인 절차.">
            <a:extLst>
              <a:ext uri="{FF2B5EF4-FFF2-40B4-BE49-F238E27FC236}">
                <a16:creationId xmlns:a16="http://schemas.microsoft.com/office/drawing/2014/main" id="{B6DF3268-3200-4627-BFBB-AA8C7C7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9" y="412474"/>
            <a:ext cx="4569478" cy="60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CF4AA-EEC0-40C8-ADAC-93F10B8C3257}"/>
              </a:ext>
            </a:extLst>
          </p:cNvPr>
          <p:cNvSpPr txBox="1"/>
          <p:nvPr/>
        </p:nvSpPr>
        <p:spPr>
          <a:xfrm>
            <a:off x="3958020" y="4999383"/>
            <a:ext cx="1411357" cy="3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륭박스</a:t>
            </a:r>
            <a:r>
              <a:rPr lang="ko-KR" altLang="en-US" dirty="0"/>
              <a:t> 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B6DF02-D8F8-4E4E-9DCB-A686DC03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87" y="2426486"/>
            <a:ext cx="8328991" cy="200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CDD26-0713-497A-B2D3-63A3213EA6C2}"/>
              </a:ext>
            </a:extLst>
          </p:cNvPr>
          <p:cNvSpPr txBox="1"/>
          <p:nvPr/>
        </p:nvSpPr>
        <p:spPr>
          <a:xfrm>
            <a:off x="5934986" y="5291795"/>
            <a:ext cx="697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https://statkclee.github.io/statistics/stat-time-series-arma.html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3B79C-2D47-4618-9A63-3B45775B91D6}"/>
              </a:ext>
            </a:extLst>
          </p:cNvPr>
          <p:cNvSpPr txBox="1"/>
          <p:nvPr/>
        </p:nvSpPr>
        <p:spPr>
          <a:xfrm>
            <a:off x="4962112" y="6015227"/>
            <a:ext cx="6982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https://www.kaggle.com/munmun2004/house-prices-for-begginers/notebook</a:t>
            </a:r>
            <a:r>
              <a:rPr lang="en-US" altLang="ko-KR" dirty="0"/>
              <a:t>   </a:t>
            </a:r>
          </a:p>
          <a:p>
            <a:endParaRPr lang="en-US" altLang="ko-KR" dirty="0"/>
          </a:p>
          <a:p>
            <a:r>
              <a:rPr lang="ko-KR" altLang="en-US" dirty="0" err="1"/>
              <a:t>박스칵스변환</a:t>
            </a:r>
            <a:r>
              <a:rPr lang="ko-KR" altLang="en-US" dirty="0"/>
              <a:t> 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1EE6-E648-49C1-A485-12B2EE171A53}"/>
              </a:ext>
            </a:extLst>
          </p:cNvPr>
          <p:cNvSpPr txBox="1"/>
          <p:nvPr/>
        </p:nvSpPr>
        <p:spPr>
          <a:xfrm>
            <a:off x="6308863" y="1157114"/>
            <a:ext cx="6982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http://blog.daum.net/pipteen/19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자기상관도 분석 </a:t>
            </a:r>
            <a:r>
              <a:rPr lang="en-US" altLang="ko-KR" dirty="0"/>
              <a:t>-&gt; HLC(</a:t>
            </a:r>
            <a:r>
              <a:rPr lang="ko-KR" altLang="en-US" dirty="0"/>
              <a:t>고</a:t>
            </a:r>
            <a:r>
              <a:rPr lang="en-US" altLang="ko-KR" dirty="0"/>
              <a:t>,</a:t>
            </a:r>
            <a:r>
              <a:rPr lang="ko-KR" altLang="en-US" dirty="0"/>
              <a:t>저</a:t>
            </a:r>
            <a:r>
              <a:rPr lang="en-US" altLang="ko-KR" dirty="0"/>
              <a:t>,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6402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E7EFE-02FF-487B-A380-53CC1EEE341C}"/>
              </a:ext>
            </a:extLst>
          </p:cNvPr>
          <p:cNvSpPr txBox="1"/>
          <p:nvPr/>
        </p:nvSpPr>
        <p:spPr>
          <a:xfrm>
            <a:off x="4445876" y="1870841"/>
            <a:ext cx="310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논문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논문내용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이론</a:t>
            </a:r>
            <a:r>
              <a:rPr lang="en-US" altLang="ko-KR" dirty="0"/>
              <a:t>(ARIMA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YG</a:t>
            </a:r>
            <a:r>
              <a:rPr lang="ko-KR" altLang="en-US" dirty="0"/>
              <a:t>주가에 적용한 내용 </a:t>
            </a:r>
          </a:p>
        </p:txBody>
      </p:sp>
    </p:spTree>
    <p:extLst>
      <p:ext uri="{BB962C8B-B14F-4D97-AF65-F5344CB8AC3E}">
        <p14:creationId xmlns:p14="http://schemas.microsoft.com/office/powerpoint/2010/main" val="259218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86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BE399-943C-4DCA-BB9A-65F61149B0E6}"/>
              </a:ext>
            </a:extLst>
          </p:cNvPr>
          <p:cNvSpPr txBox="1"/>
          <p:nvPr/>
        </p:nvSpPr>
        <p:spPr>
          <a:xfrm>
            <a:off x="753941" y="496724"/>
            <a:ext cx="8697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YG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83528-18A5-4310-B7FC-3E2D9B31A374}"/>
              </a:ext>
            </a:extLst>
          </p:cNvPr>
          <p:cNvSpPr txBox="1"/>
          <p:nvPr/>
        </p:nvSpPr>
        <p:spPr>
          <a:xfrm>
            <a:off x="753941" y="1894701"/>
            <a:ext cx="8697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확률보행패턴을</a:t>
            </a:r>
            <a:r>
              <a:rPr lang="ko-KR" altLang="en-US" dirty="0"/>
              <a:t> 나타내는지 나타내지않는지 어떻게 </a:t>
            </a:r>
            <a:r>
              <a:rPr lang="en-US" altLang="ko-KR" dirty="0"/>
              <a:t>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0AC64-57E0-4CE8-96D4-6696249ADD96}"/>
              </a:ext>
            </a:extLst>
          </p:cNvPr>
          <p:cNvSpPr txBox="1"/>
          <p:nvPr/>
        </p:nvSpPr>
        <p:spPr>
          <a:xfrm>
            <a:off x="753941" y="244778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차분</a:t>
            </a:r>
            <a:r>
              <a:rPr lang="en-US" altLang="ko-KR" dirty="0"/>
              <a:t>(Difference)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원래의 시계열에서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연이은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관측값의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차이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/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/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dirty="0"/>
                  <a:t>분의 개수 </a:t>
                </a:r>
                <a:r>
                  <a:rPr lang="en-US" altLang="ko-KR" dirty="0"/>
                  <a:t>: T-1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blipFill>
                <a:blip r:embed="rId4"/>
                <a:stretch>
                  <a:fillRect l="-906" t="-8197" r="-30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B95E4E-29BF-43D6-9520-BB5FF39A43FA}"/>
              </a:ext>
            </a:extLst>
          </p:cNvPr>
          <p:cNvSpPr txBox="1"/>
          <p:nvPr/>
        </p:nvSpPr>
        <p:spPr>
          <a:xfrm>
            <a:off x="753941" y="3749988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차분을 통해 구한 잡음이 백색잡음</a:t>
            </a:r>
            <a:r>
              <a:rPr lang="en-US" altLang="ko-KR" dirty="0"/>
              <a:t>(White Noise)</a:t>
            </a:r>
            <a:r>
              <a:rPr lang="ko-KR" altLang="en-US" dirty="0"/>
              <a:t>이라면</a:t>
            </a:r>
            <a:r>
              <a:rPr lang="en-US" altLang="ko-KR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/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/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dirty="0"/>
                  <a:t>색잡음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blipFill>
                <a:blip r:embed="rId6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/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834CF5-9CC2-44ED-AD88-49504E793BE6}"/>
              </a:ext>
            </a:extLst>
          </p:cNvPr>
          <p:cNvSpPr/>
          <p:nvPr/>
        </p:nvSpPr>
        <p:spPr>
          <a:xfrm>
            <a:off x="9451731" y="4165421"/>
            <a:ext cx="306265" cy="214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771F1-AA99-4A52-8B12-4ABF2E1C93E3}"/>
              </a:ext>
            </a:extLst>
          </p:cNvPr>
          <p:cNvSpPr txBox="1"/>
          <p:nvPr/>
        </p:nvSpPr>
        <p:spPr>
          <a:xfrm>
            <a:off x="1889058" y="5280291"/>
            <a:ext cx="733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백색잡음인지 아닌지 판별은 어떻게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=&gt; ACF</a:t>
            </a:r>
            <a:r>
              <a:rPr lang="ko-KR" altLang="en-US" dirty="0"/>
              <a:t>그래프가 천천히 감소 </a:t>
            </a:r>
            <a:r>
              <a:rPr lang="en-US" altLang="ko-KR" dirty="0"/>
              <a:t>: </a:t>
            </a:r>
            <a:r>
              <a:rPr lang="ko-KR" altLang="en-US" dirty="0"/>
              <a:t>비정상 시계열</a:t>
            </a:r>
            <a:r>
              <a:rPr lang="en-US" altLang="ko-KR" dirty="0"/>
              <a:t>(Nonstationary) / </a:t>
            </a:r>
            <a:r>
              <a:rPr lang="ko-KR" altLang="en-US" dirty="0"/>
              <a:t>급격히 감소 </a:t>
            </a:r>
            <a:r>
              <a:rPr lang="en-US" altLang="ko-KR" dirty="0"/>
              <a:t>: </a:t>
            </a:r>
            <a:r>
              <a:rPr lang="ko-KR" altLang="en-US" dirty="0"/>
              <a:t>정상 시계열</a:t>
            </a:r>
            <a:r>
              <a:rPr lang="en-US" altLang="ko-KR" dirty="0"/>
              <a:t>(Stationary)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460AF-47CF-4867-A7D3-914C7D76F842}"/>
              </a:ext>
            </a:extLst>
          </p:cNvPr>
          <p:cNvSpPr txBox="1"/>
          <p:nvPr/>
        </p:nvSpPr>
        <p:spPr>
          <a:xfrm>
            <a:off x="7972589" y="2947654"/>
            <a:ext cx="28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주가를 차분 </a:t>
            </a:r>
            <a:r>
              <a:rPr lang="en-US" altLang="ko-KR" dirty="0"/>
              <a:t>=&gt; </a:t>
            </a:r>
            <a:r>
              <a:rPr lang="ko-KR" altLang="en-US" dirty="0"/>
              <a:t>주가수익</a:t>
            </a:r>
          </a:p>
        </p:txBody>
      </p:sp>
    </p:spTree>
    <p:extLst>
      <p:ext uri="{BB962C8B-B14F-4D97-AF65-F5344CB8AC3E}">
        <p14:creationId xmlns:p14="http://schemas.microsoft.com/office/powerpoint/2010/main" val="157652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5F154-54F8-4AC0-945B-7F0F79E2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5" y="413110"/>
            <a:ext cx="12044855" cy="60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89545A-E155-4C11-9EF0-15D0EB55C244}"/>
              </a:ext>
            </a:extLst>
          </p:cNvPr>
          <p:cNvSpPr txBox="1"/>
          <p:nvPr/>
        </p:nvSpPr>
        <p:spPr>
          <a:xfrm>
            <a:off x="374364" y="84747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Tool : </a:t>
            </a:r>
            <a:r>
              <a:rPr lang="ko-KR" altLang="en-US" dirty="0" err="1"/>
              <a:t>Eviews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  <a:r>
              <a:rPr lang="ko-KR" altLang="en-US" dirty="0"/>
              <a:t> 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EFF15-39ED-4F50-9248-AB23290330F7}"/>
              </a:ext>
            </a:extLst>
          </p:cNvPr>
          <p:cNvSpPr txBox="1"/>
          <p:nvPr/>
        </p:nvSpPr>
        <p:spPr>
          <a:xfrm>
            <a:off x="697657" y="3386742"/>
            <a:ext cx="110802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of </a:t>
            </a:r>
            <a:r>
              <a:rPr lang="ko-KR" altLang="en-US" dirty="0">
                <a:solidFill>
                  <a:srgbClr val="FF0000"/>
                </a:solidFill>
              </a:rPr>
              <a:t>BIC</a:t>
            </a:r>
            <a:r>
              <a:rPr lang="ko-KR" altLang="en-US" dirty="0"/>
              <a:t> (</a:t>
            </a:r>
            <a:r>
              <a:rPr lang="ko-KR" altLang="en-US" dirty="0" err="1"/>
              <a:t>Bayesian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Schwarz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Criterion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of </a:t>
            </a:r>
            <a:r>
              <a:rPr lang="ko-KR" altLang="en-US" dirty="0" err="1"/>
              <a:t>regression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(</a:t>
            </a:r>
            <a:r>
              <a:rPr lang="ko-KR" altLang="en-US" dirty="0">
                <a:solidFill>
                  <a:srgbClr val="FF0000"/>
                </a:solidFill>
              </a:rPr>
              <a:t>S.E</a:t>
            </a:r>
            <a:r>
              <a:rPr lang="ko-KR" altLang="en-US" dirty="0"/>
              <a:t>. of </a:t>
            </a:r>
            <a:r>
              <a:rPr lang="ko-KR" altLang="en-US" dirty="0" err="1"/>
              <a:t>regression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of </a:t>
            </a:r>
            <a:r>
              <a:rPr lang="ko-KR" altLang="en-US" dirty="0" err="1"/>
              <a:t>adjusted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R2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Q-statistics</a:t>
            </a:r>
            <a:r>
              <a:rPr lang="ko-KR" altLang="en-US" dirty="0"/>
              <a:t> and </a:t>
            </a:r>
            <a:r>
              <a:rPr lang="ko-KR" altLang="en-US" dirty="0" err="1"/>
              <a:t>correlogram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significant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ACFs</a:t>
            </a:r>
            <a:r>
              <a:rPr lang="ko-KR" altLang="en-US" dirty="0"/>
              <a:t>) and </a:t>
            </a:r>
            <a:r>
              <a:rPr lang="ko-KR" altLang="en-US" dirty="0" err="1"/>
              <a:t>partial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PACFs</a:t>
            </a:r>
            <a:r>
              <a:rPr lang="ko-KR" altLang="en-US" dirty="0"/>
              <a:t>)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residuals</a:t>
            </a:r>
            <a:r>
              <a:rPr lang="ko-KR" altLang="en-US" dirty="0"/>
              <a:t>,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means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residual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white</a:t>
            </a:r>
            <a:r>
              <a:rPr lang="ko-KR" altLang="en-US" dirty="0"/>
              <a:t> </a:t>
            </a:r>
            <a:r>
              <a:rPr lang="ko-KR" altLang="en-US" dirty="0" err="1"/>
              <a:t>noise</a:t>
            </a:r>
            <a:r>
              <a:rPr lang="ko-KR" alt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CD187-B853-43E5-8B64-A052C2AB80F8}"/>
              </a:ext>
            </a:extLst>
          </p:cNvPr>
          <p:cNvSpPr txBox="1"/>
          <p:nvPr/>
        </p:nvSpPr>
        <p:spPr>
          <a:xfrm>
            <a:off x="374364" y="1811352"/>
            <a:ext cx="1034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The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composed</a:t>
            </a:r>
            <a:r>
              <a:rPr lang="ko-KR" altLang="en-US" dirty="0"/>
              <a:t> of </a:t>
            </a:r>
            <a:r>
              <a:rPr lang="ko-KR" altLang="en-US" dirty="0" err="1"/>
              <a:t>four</a:t>
            </a:r>
            <a:r>
              <a:rPr lang="ko-KR" altLang="en-US" dirty="0"/>
              <a:t> </a:t>
            </a:r>
            <a:r>
              <a:rPr lang="ko-KR" altLang="en-US" dirty="0" err="1"/>
              <a:t>elements</a:t>
            </a:r>
            <a:r>
              <a:rPr lang="ko-KR" altLang="en-US" dirty="0"/>
              <a:t>, </a:t>
            </a:r>
            <a:r>
              <a:rPr lang="ko-KR" altLang="en-US" dirty="0" err="1"/>
              <a:t>namely</a:t>
            </a:r>
            <a:r>
              <a:rPr lang="ko-KR" altLang="en-US" dirty="0"/>
              <a:t>: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, </a:t>
            </a:r>
            <a:r>
              <a:rPr lang="ko-KR" altLang="en-US" dirty="0" err="1"/>
              <a:t>low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,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and </a:t>
            </a:r>
            <a:r>
              <a:rPr lang="ko-KR" altLang="en-US" dirty="0" err="1"/>
              <a:t>close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2B90E-5BFB-4AE0-9FDA-67A22935D1A4}"/>
              </a:ext>
            </a:extLst>
          </p:cNvPr>
          <p:cNvSpPr txBox="1"/>
          <p:nvPr/>
        </p:nvSpPr>
        <p:spPr>
          <a:xfrm>
            <a:off x="374364" y="2732818"/>
            <a:ext cx="729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following</a:t>
            </a:r>
            <a:r>
              <a:rPr lang="ko-KR" altLang="en-US" dirty="0"/>
              <a:t> </a:t>
            </a:r>
            <a:r>
              <a:rPr lang="ko-KR" altLang="en-US" dirty="0" err="1"/>
              <a:t>criteria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best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9B4F8-97E9-4001-9DB7-CE1BDBB5707E}"/>
              </a:ext>
            </a:extLst>
          </p:cNvPr>
          <p:cNvSpPr txBox="1"/>
          <p:nvPr/>
        </p:nvSpPr>
        <p:spPr>
          <a:xfrm>
            <a:off x="374171" y="1469408"/>
            <a:ext cx="892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1995</a:t>
            </a:r>
            <a:r>
              <a:rPr lang="ko-KR" altLang="en-US" dirty="0"/>
              <a:t>년</a:t>
            </a:r>
            <a:r>
              <a:rPr lang="en-US" altLang="ko-KR" dirty="0"/>
              <a:t> 4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~ 2011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(3990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 err="1"/>
              <a:t>daily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3CB9-EE32-4A45-BB79-A40B108C3595}"/>
              </a:ext>
            </a:extLst>
          </p:cNvPr>
          <p:cNvSpPr txBox="1"/>
          <p:nvPr/>
        </p:nvSpPr>
        <p:spPr>
          <a:xfrm>
            <a:off x="1592331" y="6348990"/>
            <a:ext cx="961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–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정상화과정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– 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해당 기준에 대한 가장 알맞은 </a:t>
            </a:r>
            <a:r>
              <a:rPr lang="en-US" altLang="ko-KR" dirty="0" err="1">
                <a:solidFill>
                  <a:srgbClr val="FF0000"/>
                </a:solidFill>
                <a:latin typeface="Helvetica Neue"/>
              </a:rPr>
              <a:t>arima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모델 선정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– 30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일 예측 </a:t>
            </a:r>
            <a:r>
              <a:rPr lang="en-US" altLang="ko-KR" dirty="0">
                <a:solidFill>
                  <a:srgbClr val="FF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Helvetica Neue"/>
              </a:rPr>
              <a:t>비교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2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D0515F2-56F5-4468-8EE1-CED7F994D506}"/>
              </a:ext>
            </a:extLst>
          </p:cNvPr>
          <p:cNvSpPr txBox="1"/>
          <p:nvPr/>
        </p:nvSpPr>
        <p:spPr>
          <a:xfrm>
            <a:off x="3754985" y="446061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>
                <a:solidFill>
                  <a:srgbClr val="FF0000"/>
                </a:solidFill>
              </a:rPr>
              <a:t>정상성 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 err="1">
                <a:solidFill>
                  <a:srgbClr val="FF0000"/>
                </a:solidFill>
              </a:rPr>
              <a:t>단위근</a:t>
            </a:r>
            <a:r>
              <a:rPr lang="ko-KR" altLang="en-US" dirty="0">
                <a:solidFill>
                  <a:srgbClr val="FF0000"/>
                </a:solidFill>
              </a:rPr>
              <a:t> 검정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 err="1">
                <a:solidFill>
                  <a:srgbClr val="FF0000"/>
                </a:solidFill>
              </a:rPr>
              <a:t>정상성판별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1A866-C912-4A56-BC5B-3B2ACFCE52C1}"/>
              </a:ext>
            </a:extLst>
          </p:cNvPr>
          <p:cNvSpPr txBox="1"/>
          <p:nvPr/>
        </p:nvSpPr>
        <p:spPr>
          <a:xfrm>
            <a:off x="410965" y="1606152"/>
            <a:ext cx="2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정상성</a:t>
            </a:r>
            <a:r>
              <a:rPr lang="en-US" altLang="ko-KR" dirty="0"/>
              <a:t>(Stationary)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CDEAE0-18CA-42A5-AD3E-2029142DBEA0}"/>
              </a:ext>
            </a:extLst>
          </p:cNvPr>
          <p:cNvSpPr txBox="1"/>
          <p:nvPr/>
        </p:nvSpPr>
        <p:spPr>
          <a:xfrm>
            <a:off x="3828735" y="1619704"/>
            <a:ext cx="589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시계열의 특징이 해당 시계열이 관측된 시간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에 무관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16DD-A379-4800-99C9-535A62128460}"/>
              </a:ext>
            </a:extLst>
          </p:cNvPr>
          <p:cNvSpPr txBox="1"/>
          <p:nvPr/>
        </p:nvSpPr>
        <p:spPr>
          <a:xfrm>
            <a:off x="3828735" y="2074687"/>
            <a:ext cx="6994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추세나 계절성이 있는 시계열은 정상성을 나타내는 시계열이 아님 </a:t>
            </a:r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추세와 계절성은 서로 다른 시간에 시계열의 값에 영향을 줄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E0AB9-8456-460B-AA95-4824EE9C5B99}"/>
              </a:ext>
            </a:extLst>
          </p:cNvPr>
          <p:cNvSpPr txBox="1"/>
          <p:nvPr/>
        </p:nvSpPr>
        <p:spPr>
          <a:xfrm>
            <a:off x="3828735" y="3210288"/>
            <a:ext cx="811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시계열 데이터의 평균과 분산이 일정할 때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orean"/>
              </a:rPr>
              <a:t>정상성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orean"/>
              </a:rPr>
              <a:t>(Stationarity)</a:t>
            </a:r>
            <a:r>
              <a:rPr lang="ko-KR" altLang="en-US" dirty="0">
                <a:solidFill>
                  <a:srgbClr val="000000"/>
                </a:solidFill>
                <a:latin typeface="Noto Sans Korean"/>
              </a:rPr>
              <a:t>을 갖는다고 한다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9EEA9-645B-4B4C-802B-8156DB4E8BA6}"/>
              </a:ext>
            </a:extLst>
          </p:cNvPr>
          <p:cNvSpPr txBox="1"/>
          <p:nvPr/>
        </p:nvSpPr>
        <p:spPr>
          <a:xfrm>
            <a:off x="3828735" y="37918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보통 평균이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2"/>
              </a:rPr>
              <a:t>차분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분산이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3"/>
              </a:rPr>
              <a:t>변환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4B407F-AC05-4BF0-B353-8D102858F605}"/>
              </a:ext>
            </a:extLst>
          </p:cNvPr>
          <p:cNvSpPr/>
          <p:nvPr/>
        </p:nvSpPr>
        <p:spPr>
          <a:xfrm>
            <a:off x="130956" y="1296514"/>
            <a:ext cx="11930087" cy="341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94A71B-82C0-4442-B232-9320472C6BD6}"/>
              </a:ext>
            </a:extLst>
          </p:cNvPr>
          <p:cNvSpPr txBox="1"/>
          <p:nvPr/>
        </p:nvSpPr>
        <p:spPr>
          <a:xfrm>
            <a:off x="604854" y="501817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차분</a:t>
            </a:r>
            <a:r>
              <a:rPr lang="en-US" altLang="ko-KR" dirty="0"/>
              <a:t>(Difference)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원래의 시계열에서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연이은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관측값의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차이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711EDE-55C2-46F3-BB21-D2745117F23C}"/>
                  </a:ext>
                </a:extLst>
              </p:cNvPr>
              <p:cNvSpPr txBox="1"/>
              <p:nvPr/>
            </p:nvSpPr>
            <p:spPr>
              <a:xfrm>
                <a:off x="7287008" y="5013138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711EDE-55C2-46F3-BB21-D2745117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08" y="5013138"/>
                <a:ext cx="2015636" cy="398379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114BD-15BE-4E99-8F44-FB6555595A83}"/>
                  </a:ext>
                </a:extLst>
              </p:cNvPr>
              <p:cNvSpPr txBox="1"/>
              <p:nvPr/>
            </p:nvSpPr>
            <p:spPr>
              <a:xfrm>
                <a:off x="9379577" y="5043397"/>
                <a:ext cx="201563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dirty="0"/>
                  <a:t>분의 개수 </a:t>
                </a:r>
                <a:r>
                  <a:rPr lang="en-US" altLang="ko-KR" dirty="0"/>
                  <a:t>: T-1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114BD-15BE-4E99-8F44-FB655559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577" y="5043397"/>
                <a:ext cx="2015636" cy="374526"/>
              </a:xfrm>
              <a:prstGeom prst="rect">
                <a:avLst/>
              </a:prstGeom>
              <a:blipFill>
                <a:blip r:embed="rId5"/>
                <a:stretch>
                  <a:fillRect l="-909" t="-6452" r="-303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F779FD5-1039-417D-9926-9408580A06AF}"/>
              </a:ext>
            </a:extLst>
          </p:cNvPr>
          <p:cNvSpPr txBox="1"/>
          <p:nvPr/>
        </p:nvSpPr>
        <p:spPr>
          <a:xfrm>
            <a:off x="604854" y="569714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변환</a:t>
            </a:r>
            <a:r>
              <a:rPr lang="en-US" altLang="ko-KR" dirty="0"/>
              <a:t>(Transformation) : </a:t>
            </a:r>
            <a:r>
              <a:rPr lang="ko-KR" altLang="en-US" dirty="0"/>
              <a:t>로그이용</a:t>
            </a:r>
            <a:r>
              <a:rPr lang="en-US" altLang="ko-KR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7CF2C7-9D30-44B9-B58E-14C948364D68}"/>
              </a:ext>
            </a:extLst>
          </p:cNvPr>
          <p:cNvSpPr txBox="1"/>
          <p:nvPr/>
        </p:nvSpPr>
        <p:spPr>
          <a:xfrm>
            <a:off x="5554831" y="792023"/>
            <a:ext cx="132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ACF,PACF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540398-5BDB-4E3B-B729-B08070C18C3F}"/>
              </a:ext>
            </a:extLst>
          </p:cNvPr>
          <p:cNvSpPr txBox="1"/>
          <p:nvPr/>
        </p:nvSpPr>
        <p:spPr>
          <a:xfrm>
            <a:off x="2027583" y="420989"/>
            <a:ext cx="15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정상화과정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30585-AB1B-4524-9BB0-BC9697BAE372}"/>
              </a:ext>
            </a:extLst>
          </p:cNvPr>
          <p:cNvSpPr txBox="1"/>
          <p:nvPr/>
        </p:nvSpPr>
        <p:spPr>
          <a:xfrm>
            <a:off x="351330" y="473091"/>
            <a:ext cx="2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정상성</a:t>
            </a:r>
            <a:r>
              <a:rPr lang="en-US" altLang="ko-KR" dirty="0"/>
              <a:t>(Stationary)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1026" name="Picture 2" descr="안정적 시계열 vs 비안정적 시계열">
            <a:extLst>
              <a:ext uri="{FF2B5EF4-FFF2-40B4-BE49-F238E27FC236}">
                <a16:creationId xmlns:a16="http://schemas.microsoft.com/office/drawing/2014/main" id="{310CD8FE-4E97-413F-9DE0-1E7113B5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1085887"/>
            <a:ext cx="4084778" cy="17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ED118-6ED8-4F80-82C8-2360668258F7}"/>
              </a:ext>
            </a:extLst>
          </p:cNvPr>
          <p:cNvSpPr txBox="1"/>
          <p:nvPr/>
        </p:nvSpPr>
        <p:spPr>
          <a:xfrm>
            <a:off x="7173567" y="1655370"/>
            <a:ext cx="398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333333"/>
                </a:solidFill>
                <a:effectLst/>
                <a:latin typeface="inherit"/>
              </a:rPr>
              <a:t>시간의 추이와 평균</a:t>
            </a:r>
          </a:p>
        </p:txBody>
      </p:sp>
      <p:pic>
        <p:nvPicPr>
          <p:cNvPr id="1028" name="Picture 4" descr="ARIMA in R">
            <a:extLst>
              <a:ext uri="{FF2B5EF4-FFF2-40B4-BE49-F238E27FC236}">
                <a16:creationId xmlns:a16="http://schemas.microsoft.com/office/drawing/2014/main" id="{E24C97C1-A7F5-4D2A-B4F1-FD23358E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3192154"/>
            <a:ext cx="3809172" cy="171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24FCA-8881-4700-98E5-FA8098F36E5D}"/>
              </a:ext>
            </a:extLst>
          </p:cNvPr>
          <p:cNvSpPr txBox="1"/>
          <p:nvPr/>
        </p:nvSpPr>
        <p:spPr>
          <a:xfrm>
            <a:off x="7218293" y="3603370"/>
            <a:ext cx="389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erif"/>
              </a:rPr>
              <a:t>시간의 추이와 분산</a:t>
            </a:r>
            <a:endParaRPr lang="ko-KR" altLang="en-US" dirty="0"/>
          </a:p>
        </p:txBody>
      </p:sp>
      <p:pic>
        <p:nvPicPr>
          <p:cNvPr id="1030" name="Picture 6" descr="안정적 시계열 vs 불안정적 시계열">
            <a:extLst>
              <a:ext uri="{FF2B5EF4-FFF2-40B4-BE49-F238E27FC236}">
                <a16:creationId xmlns:a16="http://schemas.microsoft.com/office/drawing/2014/main" id="{5E992C36-5EC8-4A7A-A254-C2771C11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84" y="5218853"/>
            <a:ext cx="3725932" cy="16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10E88D-BCAF-46A8-86DF-DF7AE4A0097F}"/>
              </a:ext>
            </a:extLst>
          </p:cNvPr>
          <p:cNvSpPr txBox="1"/>
          <p:nvPr/>
        </p:nvSpPr>
        <p:spPr>
          <a:xfrm>
            <a:off x="7218293" y="5551370"/>
            <a:ext cx="425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시간의 추이와 주기</a:t>
            </a:r>
          </a:p>
        </p:txBody>
      </p:sp>
    </p:spTree>
    <p:extLst>
      <p:ext uri="{BB962C8B-B14F-4D97-AF65-F5344CB8AC3E}">
        <p14:creationId xmlns:p14="http://schemas.microsoft.com/office/powerpoint/2010/main" val="324057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257BA-6F89-4329-AD83-A87E255258D9}"/>
              </a:ext>
            </a:extLst>
          </p:cNvPr>
          <p:cNvSpPr txBox="1"/>
          <p:nvPr/>
        </p:nvSpPr>
        <p:spPr>
          <a:xfrm>
            <a:off x="1044086" y="53630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B3DB7-8678-414A-8AC3-2829452A40D2}"/>
              </a:ext>
            </a:extLst>
          </p:cNvPr>
          <p:cNvSpPr txBox="1"/>
          <p:nvPr/>
        </p:nvSpPr>
        <p:spPr>
          <a:xfrm>
            <a:off x="1197605" y="3305991"/>
            <a:ext cx="309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백색잡음</a:t>
            </a:r>
            <a:r>
              <a:rPr lang="en-US" altLang="ko-KR" dirty="0"/>
              <a:t>(white noise)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E1DFA-3FF9-4CA1-B245-E6DE56A7AEB2}"/>
              </a:ext>
            </a:extLst>
          </p:cNvPr>
          <p:cNvSpPr txBox="1"/>
          <p:nvPr/>
        </p:nvSpPr>
        <p:spPr>
          <a:xfrm>
            <a:off x="5066484" y="45170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정상성을 나타내는 시계열</a:t>
            </a:r>
            <a:endParaRPr lang="en-US" altLang="ko-KR" b="0" i="0" dirty="0">
              <a:solidFill>
                <a:srgbClr val="333333"/>
              </a:solidFill>
              <a:effectLst/>
              <a:latin typeface="Merriweathe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언제 관찰하는지에 상관이 없고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시간에 따라 어떤 시점에서 보더라도 똑같이 보일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1FF85-E67C-47DD-ACC2-367DEECBADB2}"/>
              </a:ext>
            </a:extLst>
          </p:cNvPr>
          <p:cNvSpPr txBox="1"/>
          <p:nvPr/>
        </p:nvSpPr>
        <p:spPr>
          <a:xfrm>
            <a:off x="5066484" y="2100295"/>
            <a:ext cx="608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예를 들면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기준시점 값이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이고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기준시점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-1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의 값이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95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일때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 잡음은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100 - 95 = 5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A1F44-BA47-47E5-A728-D40FBAC63EB3}"/>
              </a:ext>
            </a:extLst>
          </p:cNvPr>
          <p:cNvSpPr txBox="1"/>
          <p:nvPr/>
        </p:nvSpPr>
        <p:spPr>
          <a:xfrm>
            <a:off x="1197605" y="1415361"/>
            <a:ext cx="1575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(Noise)?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5ADA0-6493-41EA-A45E-DF5FEB0A4E4E}"/>
              </a:ext>
            </a:extLst>
          </p:cNvPr>
          <p:cNvSpPr txBox="1"/>
          <p:nvPr/>
        </p:nvSpPr>
        <p:spPr>
          <a:xfrm>
            <a:off x="5066484" y="14013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 중 기준시점을 지정하고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기준시점 이전과의 차이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차분의 결과값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FE7E7-E0B9-43DA-A4BF-397F885C6B27}"/>
              </a:ext>
            </a:extLst>
          </p:cNvPr>
          <p:cNvSpPr txBox="1"/>
          <p:nvPr/>
        </p:nvSpPr>
        <p:spPr>
          <a:xfrm>
            <a:off x="5066484" y="3139395"/>
            <a:ext cx="6999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시계열분석을 위해서 이 잡음을 확률변수가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I.I.D(Independently and Identically Distributed,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따르면 백색잡음이라고 함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1985310" y="5812141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잡음을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따르는 확률변수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백색잡음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 과정을 정상화과정이라고 한다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BAC0F-56A9-4CAA-9FF2-6150D82C1606}"/>
              </a:ext>
            </a:extLst>
          </p:cNvPr>
          <p:cNvSpPr txBox="1"/>
          <p:nvPr/>
        </p:nvSpPr>
        <p:spPr>
          <a:xfrm>
            <a:off x="5066484" y="4116560"/>
            <a:ext cx="6496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*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회귀분석의 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의미와 유사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4582F-9DD8-4F44-A5BA-EAD9BE59798A}"/>
              </a:ext>
            </a:extLst>
          </p:cNvPr>
          <p:cNvSpPr txBox="1"/>
          <p:nvPr/>
        </p:nvSpPr>
        <p:spPr>
          <a:xfrm>
            <a:off x="1985310" y="6181473"/>
            <a:ext cx="7994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잔차가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데이터를 구성하고 있는 함수와 독립적이고 정규분포를 띄며 분산이 일정한 형태일때의 데이터로 바꾸는 과정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BCD982-1074-4E35-9B08-A4D074EF093A}"/>
                  </a:ext>
                </a:extLst>
              </p:cNvPr>
              <p:cNvSpPr txBox="1"/>
              <p:nvPr/>
            </p:nvSpPr>
            <p:spPr>
              <a:xfrm>
                <a:off x="1084328" y="1994303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BCD982-1074-4E35-9B08-A4D074EF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8" y="1994303"/>
                <a:ext cx="2015636" cy="398379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8BDDE-37AC-4690-9799-D14D621B56A6}"/>
                  </a:ext>
                </a:extLst>
              </p:cNvPr>
              <p:cNvSpPr txBox="1"/>
              <p:nvPr/>
            </p:nvSpPr>
            <p:spPr>
              <a:xfrm>
                <a:off x="1306840" y="4479626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8BDDE-37AC-4690-9799-D14D621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40" y="4479626"/>
                <a:ext cx="201563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4C7B2C-6DA4-41F2-8AC2-A1D16215301C}"/>
                  </a:ext>
                </a:extLst>
              </p:cNvPr>
              <p:cNvSpPr txBox="1"/>
              <p:nvPr/>
            </p:nvSpPr>
            <p:spPr>
              <a:xfrm>
                <a:off x="2696591" y="3889670"/>
                <a:ext cx="193797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dirty="0"/>
                  <a:t>색잡음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4C7B2C-6DA4-41F2-8AC2-A1D162153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91" y="3889670"/>
                <a:ext cx="1937970" cy="374526"/>
              </a:xfrm>
              <a:prstGeom prst="rect">
                <a:avLst/>
              </a:prstGeom>
              <a:blipFill>
                <a:blip r:embed="rId5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60D34-3DC4-458B-A182-1DFB2BFF4EA7}"/>
                  </a:ext>
                </a:extLst>
              </p:cNvPr>
              <p:cNvSpPr txBox="1"/>
              <p:nvPr/>
            </p:nvSpPr>
            <p:spPr>
              <a:xfrm>
                <a:off x="898995" y="3878059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B60D34-3DC4-458B-A182-1DFB2BFF4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95" y="3878059"/>
                <a:ext cx="201563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F496FB0-CD81-44CC-8F44-794B6CA72029}"/>
              </a:ext>
            </a:extLst>
          </p:cNvPr>
          <p:cNvSpPr/>
          <p:nvPr/>
        </p:nvSpPr>
        <p:spPr>
          <a:xfrm>
            <a:off x="2092146" y="4302882"/>
            <a:ext cx="306265" cy="214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D5775-8BF9-44C2-95B6-611751A582F8}"/>
              </a:ext>
            </a:extLst>
          </p:cNvPr>
          <p:cNvSpPr txBox="1"/>
          <p:nvPr/>
        </p:nvSpPr>
        <p:spPr>
          <a:xfrm>
            <a:off x="491151" y="2839125"/>
            <a:ext cx="28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주가를 차분 </a:t>
            </a:r>
            <a:r>
              <a:rPr lang="en-US" altLang="ko-KR" dirty="0"/>
              <a:t>=&gt; </a:t>
            </a:r>
            <a:r>
              <a:rPr lang="ko-KR" altLang="en-US" dirty="0"/>
              <a:t>주가수익</a:t>
            </a:r>
          </a:p>
        </p:txBody>
      </p:sp>
    </p:spTree>
    <p:extLst>
      <p:ext uri="{BB962C8B-B14F-4D97-AF65-F5344CB8AC3E}">
        <p14:creationId xmlns:p14="http://schemas.microsoft.com/office/powerpoint/2010/main" val="39971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84F75-1E3F-4D9A-BBE3-DC3F2968E4FD}"/>
              </a:ext>
            </a:extLst>
          </p:cNvPr>
          <p:cNvSpPr txBox="1"/>
          <p:nvPr/>
        </p:nvSpPr>
        <p:spPr>
          <a:xfrm>
            <a:off x="815009" y="536713"/>
            <a:ext cx="158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ARIMA </a:t>
            </a:r>
            <a:r>
              <a:rPr lang="ko-KR" altLang="en-US" dirty="0"/>
              <a:t>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D812C-DA4F-45F0-89B9-6CE1B4AC6996}"/>
              </a:ext>
            </a:extLst>
          </p:cNvPr>
          <p:cNvSpPr txBox="1"/>
          <p:nvPr/>
        </p:nvSpPr>
        <p:spPr>
          <a:xfrm>
            <a:off x="1677228" y="12664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시계열 정보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=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규칙적인 패턴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+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불규칙적인 패턴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C4A86-2B1F-4D9C-9054-3D501E8511AC}"/>
              </a:ext>
            </a:extLst>
          </p:cNvPr>
          <p:cNvSpPr txBox="1"/>
          <p:nvPr/>
        </p:nvSpPr>
        <p:spPr>
          <a:xfrm>
            <a:off x="1100758" y="1996181"/>
            <a:ext cx="1015033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규칙적인 패턴</a:t>
            </a:r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endParaRPr lang="en-US" altLang="ko-KR" sz="300" dirty="0">
              <a:solidFill>
                <a:srgbClr val="303030"/>
              </a:solidFill>
              <a:latin typeface="Apple SD Gothic Neo"/>
            </a:endParaRPr>
          </a:p>
          <a:p>
            <a:pPr algn="l"/>
            <a:endParaRPr lang="ko-KR" altLang="en-US" sz="300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1)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자기 상관성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이전의 결과와 이후의 결과 사이에서 발생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. (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 값이 크면 이후 값은 낮은 경향 따위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바로 이전의 결과의 영향을 받을 수도 있지만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Delay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가 발생하기도 한다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.(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훨씬 이전의 결과의 영향을 받을 수 있다는 뜻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2)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이동평균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이전에 생긴 불규칙한 사건이 이후의 결과에 편향성을 초래</a:t>
            </a:r>
          </a:p>
          <a:p>
            <a:pPr algn="l"/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불규칙적인 패턴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(White Noise)</a:t>
            </a:r>
          </a:p>
          <a:p>
            <a:pPr algn="l"/>
            <a:endParaRPr lang="en-US" altLang="ko-KR" sz="300" dirty="0">
              <a:solidFill>
                <a:srgbClr val="303030"/>
              </a:solidFill>
              <a:latin typeface="Apple SD Gothic Neo"/>
            </a:endParaRPr>
          </a:p>
          <a:p>
            <a:pPr algn="l"/>
            <a:endParaRPr lang="en-US" altLang="ko-KR" sz="300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   평균이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0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이며 일정한 분산을 지닌 정규분포에서 추출된 임의의 수</a:t>
            </a:r>
          </a:p>
          <a:p>
            <a:pPr algn="l"/>
            <a:endParaRPr lang="en-US" altLang="ko-KR" b="0" i="0" dirty="0">
              <a:solidFill>
                <a:srgbClr val="303030"/>
              </a:solidFill>
              <a:effectLst/>
              <a:latin typeface="Apple SD Gothic Neo"/>
            </a:endParaRPr>
          </a:p>
          <a:p>
            <a:pPr algn="l"/>
            <a:endParaRPr lang="en-US" altLang="ko-KR" dirty="0">
              <a:solidFill>
                <a:srgbClr val="303030"/>
              </a:solidFill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=&gt; 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대표적인 모델 </a:t>
            </a:r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: AR, MA, ARMA, ARIMA</a:t>
            </a:r>
          </a:p>
        </p:txBody>
      </p:sp>
    </p:spTree>
    <p:extLst>
      <p:ext uri="{BB962C8B-B14F-4D97-AF65-F5344CB8AC3E}">
        <p14:creationId xmlns:p14="http://schemas.microsoft.com/office/powerpoint/2010/main" val="10200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E3F18B-4F18-4369-90F0-DAFC5CCD368B}"/>
              </a:ext>
            </a:extLst>
          </p:cNvPr>
          <p:cNvSpPr txBox="1"/>
          <p:nvPr/>
        </p:nvSpPr>
        <p:spPr>
          <a:xfrm>
            <a:off x="2889802" y="12465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 * X(t-1) + c } + u * e(t)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F269B-44CB-437A-8B18-A683041E5CBD}"/>
              </a:ext>
            </a:extLst>
          </p:cNvPr>
          <p:cNvSpPr txBox="1"/>
          <p:nvPr/>
        </p:nvSpPr>
        <p:spPr>
          <a:xfrm>
            <a:off x="673375" y="6899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 자기상관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(Autocorrelation) – AR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C4BDC-9279-45FD-8276-B85F2CF2D3F8}"/>
              </a:ext>
            </a:extLst>
          </p:cNvPr>
          <p:cNvSpPr txBox="1"/>
          <p:nvPr/>
        </p:nvSpPr>
        <p:spPr>
          <a:xfrm>
            <a:off x="1935646" y="1246570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AR(1)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14B26-70C4-4056-9836-007F6FF33831}"/>
              </a:ext>
            </a:extLst>
          </p:cNvPr>
          <p:cNvSpPr txBox="1"/>
          <p:nvPr/>
        </p:nvSpPr>
        <p:spPr>
          <a:xfrm>
            <a:off x="790162" y="1246570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AR(p)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F0881-6EBE-4102-8743-2238B0806CB4}"/>
              </a:ext>
            </a:extLst>
          </p:cNvPr>
          <p:cNvSpPr txBox="1"/>
          <p:nvPr/>
        </p:nvSpPr>
        <p:spPr>
          <a:xfrm>
            <a:off x="6062044" y="12465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 바로 전 값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p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개가 다음 값에 영향을 미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친다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2C73B-F02D-4A1C-BC32-6A0EBC1024F6}"/>
              </a:ext>
            </a:extLst>
          </p:cNvPr>
          <p:cNvSpPr txBox="1"/>
          <p:nvPr/>
        </p:nvSpPr>
        <p:spPr>
          <a:xfrm>
            <a:off x="6096000" y="175764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a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: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 자기상관계수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B4983-98CD-4503-91F0-C47F27E14154}"/>
              </a:ext>
            </a:extLst>
          </p:cNvPr>
          <p:cNvSpPr txBox="1"/>
          <p:nvPr/>
        </p:nvSpPr>
        <p:spPr>
          <a:xfrm>
            <a:off x="720589" y="236889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이동평균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(Moving Average) – MA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</a:t>
            </a:r>
            <a:r>
              <a:rPr lang="ko-KR" altLang="en-US" b="1" dirty="0">
                <a:solidFill>
                  <a:srgbClr val="303030"/>
                </a:solidFill>
                <a:latin typeface="Apple SD Gothic Neo"/>
              </a:rPr>
              <a:t>형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48E96-1A47-4F7D-83AD-7C623E323230}"/>
              </a:ext>
            </a:extLst>
          </p:cNvPr>
          <p:cNvSpPr txBox="1"/>
          <p:nvPr/>
        </p:nvSpPr>
        <p:spPr>
          <a:xfrm>
            <a:off x="5831785" y="2845976"/>
            <a:ext cx="648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직전의 값  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q</a:t>
            </a:r>
            <a:r>
              <a:rPr lang="ko-KR" altLang="en-US" b="0" i="0" dirty="0">
                <a:solidFill>
                  <a:srgbClr val="303030"/>
                </a:solidFill>
                <a:effectLst/>
                <a:latin typeface="Apple SD Gothic Neo"/>
              </a:rPr>
              <a:t>개에서 발생한 오차가 다음 데이터에 영향을 준다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3550-5A1C-44AD-91B1-244E5C9D7040}"/>
              </a:ext>
            </a:extLst>
          </p:cNvPr>
          <p:cNvSpPr txBox="1"/>
          <p:nvPr/>
        </p:nvSpPr>
        <p:spPr>
          <a:xfrm>
            <a:off x="2490996" y="2861679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 * e(t-1) + c } + u * e(t)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8E463-7119-49C5-93B4-18CBCD3AF8C5}"/>
              </a:ext>
            </a:extLst>
          </p:cNvPr>
          <p:cNvSpPr txBox="1"/>
          <p:nvPr/>
        </p:nvSpPr>
        <p:spPr>
          <a:xfrm>
            <a:off x="1623393" y="2861679"/>
            <a:ext cx="114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MA(1)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CF6D4-670F-4D90-B489-B1E033CCEAFE}"/>
              </a:ext>
            </a:extLst>
          </p:cNvPr>
          <p:cNvSpPr txBox="1"/>
          <p:nvPr/>
        </p:nvSpPr>
        <p:spPr>
          <a:xfrm>
            <a:off x="477908" y="2861679"/>
            <a:ext cx="1221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MA(q)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BBEBF-94BD-4683-A3E6-6CF449356716}"/>
              </a:ext>
            </a:extLst>
          </p:cNvPr>
          <p:cNvSpPr txBox="1"/>
          <p:nvPr/>
        </p:nvSpPr>
        <p:spPr>
          <a:xfrm>
            <a:off x="814183" y="3941813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8C7F0-87EF-48F5-B404-CDC9E8DCEB46}"/>
              </a:ext>
            </a:extLst>
          </p:cNvPr>
          <p:cNvSpPr txBox="1"/>
          <p:nvPr/>
        </p:nvSpPr>
        <p:spPr>
          <a:xfrm>
            <a:off x="2152651" y="3959792"/>
            <a:ext cx="6192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AR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모형과 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MA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모형을 합친 것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9F07C-E9A4-4C36-8FDF-73355155070E}"/>
              </a:ext>
            </a:extLst>
          </p:cNvPr>
          <p:cNvSpPr txBox="1"/>
          <p:nvPr/>
        </p:nvSpPr>
        <p:spPr>
          <a:xfrm>
            <a:off x="1679716" y="4420058"/>
            <a:ext cx="972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b="0" i="0" dirty="0">
                <a:solidFill>
                  <a:srgbClr val="303030"/>
                </a:solidFill>
                <a:effectLst/>
                <a:latin typeface="Apple SD Gothic Neo"/>
              </a:rPr>
              <a:t>X(t) = { a1 * X(t-1)} + { a2 * X(t-2)} + {b1 * e(t-1)} + {b2 * e(t-2)} + c + u*e(t)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D0482-78E3-4AE3-9AF0-7627587F97DA}"/>
              </a:ext>
            </a:extLst>
          </p:cNvPr>
          <p:cNvSpPr txBox="1"/>
          <p:nvPr/>
        </p:nvSpPr>
        <p:spPr>
          <a:xfrm>
            <a:off x="2257428" y="5457219"/>
            <a:ext cx="6157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과거의 데이터가 지니고 있던 ‘추세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(</a:t>
            </a:r>
            <a:r>
              <a:rPr lang="en-US" altLang="ko-KR" sz="1600" b="0" i="0" dirty="0" err="1">
                <a:solidFill>
                  <a:srgbClr val="303030"/>
                </a:solidFill>
                <a:effectLst/>
                <a:latin typeface="Apple SD Gothic Neo"/>
              </a:rPr>
              <a:t>Momentom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)’ 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까지 반영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27E3B-C75A-4CA3-A9E3-B7AEEBDBFA91}"/>
              </a:ext>
            </a:extLst>
          </p:cNvPr>
          <p:cNvSpPr txBox="1"/>
          <p:nvPr/>
        </p:nvSpPr>
        <p:spPr>
          <a:xfrm>
            <a:off x="745024" y="5428819"/>
            <a:ext cx="619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ARIMA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Apple SD Gothic Neo"/>
              </a:rPr>
              <a:t>모형 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: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50B6C-656E-4A5B-988D-3905AF92B3F1}"/>
              </a:ext>
            </a:extLst>
          </p:cNvPr>
          <p:cNvSpPr txBox="1"/>
          <p:nvPr/>
        </p:nvSpPr>
        <p:spPr>
          <a:xfrm>
            <a:off x="1623393" y="5935464"/>
            <a:ext cx="8391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030"/>
                </a:solidFill>
                <a:effectLst/>
                <a:latin typeface="Apple SD Gothic Neo"/>
              </a:rPr>
              <a:t>a * [{X(t) - X(t-1)} - {X(t-1) - X(t-2)}] = {b * X(t-1)} + {c * e(t-1)} + d + u * e(t)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75021-63F7-49BB-B663-03D2C7020015}"/>
              </a:ext>
            </a:extLst>
          </p:cNvPr>
          <p:cNvSpPr txBox="1"/>
          <p:nvPr/>
        </p:nvSpPr>
        <p:spPr>
          <a:xfrm>
            <a:off x="7732229" y="5464036"/>
            <a:ext cx="6157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Correlation(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선형관계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) + Cointegration(</a:t>
            </a:r>
            <a:r>
              <a:rPr lang="ko-KR" altLang="en-US" sz="1600" b="0" i="0" dirty="0">
                <a:solidFill>
                  <a:srgbClr val="303030"/>
                </a:solidFill>
                <a:effectLst/>
                <a:latin typeface="Apple SD Gothic Neo"/>
              </a:rPr>
              <a:t>추세</a:t>
            </a:r>
            <a:r>
              <a:rPr lang="en-US" altLang="ko-KR" sz="1600" dirty="0">
                <a:solidFill>
                  <a:srgbClr val="303030"/>
                </a:solidFill>
                <a:latin typeface="Apple SD Gothic Neo"/>
              </a:rPr>
              <a:t>)</a:t>
            </a:r>
            <a:r>
              <a:rPr lang="en-US" altLang="ko-KR" sz="1600" b="0" i="0" dirty="0">
                <a:solidFill>
                  <a:srgbClr val="303030"/>
                </a:solidFill>
                <a:effectLst/>
                <a:latin typeface="Apple SD Gothic Neo"/>
              </a:rPr>
              <a:t>  </a:t>
            </a:r>
            <a:endParaRPr lang="ko-KR" altLang="en-US" sz="1600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99041C1B-F974-48CC-8373-B51DD33AE9D7}"/>
              </a:ext>
            </a:extLst>
          </p:cNvPr>
          <p:cNvSpPr/>
          <p:nvPr/>
        </p:nvSpPr>
        <p:spPr>
          <a:xfrm>
            <a:off x="1075913" y="5033380"/>
            <a:ext cx="534644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674A8-398F-4798-8DFF-AB020F10B9C4}"/>
              </a:ext>
            </a:extLst>
          </p:cNvPr>
          <p:cNvSpPr txBox="1"/>
          <p:nvPr/>
        </p:nvSpPr>
        <p:spPr>
          <a:xfrm>
            <a:off x="1863893" y="6375207"/>
            <a:ext cx="6944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b="1" i="0" dirty="0">
                <a:solidFill>
                  <a:srgbClr val="303030"/>
                </a:solidFill>
                <a:effectLst/>
                <a:latin typeface="Apple SD Gothic Neo"/>
              </a:rPr>
              <a:t>X(t) = (2 + b/a) * X(t-1) + X(t-2) + (c/a) * e(t-1) + (d / a) + (u/a) * e(t)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1629</Words>
  <Application>Microsoft Office PowerPoint</Application>
  <PresentationFormat>와이드스크린</PresentationFormat>
  <Paragraphs>186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Apple SD Gothic Neo</vt:lpstr>
      <vt:lpstr>Helvetica Neue</vt:lpstr>
      <vt:lpstr>inherit</vt:lpstr>
      <vt:lpstr>Lato</vt:lpstr>
      <vt:lpstr>Merriweather</vt:lpstr>
      <vt:lpstr>MJXc-TeX-main-R</vt:lpstr>
      <vt:lpstr>MJXc-TeX-math-I</vt:lpstr>
      <vt:lpstr>Noto Sans Korean</vt:lpstr>
      <vt:lpstr>Noto Serif</vt:lpstr>
      <vt:lpstr>Ubuntu Condensed</vt:lpstr>
      <vt:lpstr>Dotum</vt:lpstr>
      <vt:lpstr>맑은 고딕</vt:lpstr>
      <vt:lpstr>Arial</vt:lpstr>
      <vt:lpstr>Cambria Math</vt:lpstr>
      <vt:lpstr>Office 테마</vt:lpstr>
      <vt:lpstr>시계열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42</cp:revision>
  <dcterms:created xsi:type="dcterms:W3CDTF">2020-08-31T08:25:53Z</dcterms:created>
  <dcterms:modified xsi:type="dcterms:W3CDTF">2020-09-08T10:09:20Z</dcterms:modified>
</cp:coreProperties>
</file>