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3" r:id="rId4"/>
    <p:sldId id="262" r:id="rId5"/>
    <p:sldId id="264" r:id="rId6"/>
    <p:sldId id="261" r:id="rId7"/>
    <p:sldId id="258" r:id="rId8"/>
    <p:sldId id="259" r:id="rId9"/>
    <p:sldId id="260" r:id="rId10"/>
    <p:sldId id="266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747" autoAdjust="0"/>
  </p:normalViewPr>
  <p:slideViewPr>
    <p:cSldViewPr snapToGrid="0">
      <p:cViewPr>
        <p:scale>
          <a:sx n="200" d="100"/>
          <a:sy n="200" d="100"/>
        </p:scale>
        <p:origin x="-955" y="-1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8450B-0ABE-4B77-93F7-4B54746D89C5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C774C-825F-4246-A7D7-B1C77EAB56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94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texts.com/fppkr/stationarity.html#fn15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freshrimpsushi.tistory.com/907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texts.com/fppkr/stationarity.html#fn15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.blog.naver.com/PostView.nhn?blogId=wujuchoi&amp;logNo=221167919012&amp;proxyReferer=https:%2F%2Fwww.google.com%2F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texts.com/fppkr/stationarity.html#fn15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PostView.nhn?blogId=hsj2864&amp;logNo=220864168884&amp;proxyReferer=https:%2F%2Fwww.google.com%2F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hukycheese.github.io/translation/statistics/augmented-dickey-fuller-test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https://otexts.com/fppkr/stationarity.html#fn15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https://freshrimpsushi.tistory.com/907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C774C-825F-4246-A7D7-B1C77EAB567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309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https://otexts.com/fppkr/stationarity.html#fn15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https://m.blog.naver.com/PostView.nhn?blogId=wujuchoi&amp;logNo=221167919012&amp;proxyReferer=https:%2F%2Fwww.google.com%2F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잔차는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Helvetica Neue"/>
              </a:rPr>
              <a:t> 독립성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Helvetica Neue"/>
              </a:rPr>
              <a:t>정규성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Helvetica Neue"/>
              </a:rPr>
              <a:t>등분산성을 따라야함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 Neue"/>
              </a:rPr>
              <a:t> =&gt; I.I.D(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독립항등분포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Helvetica Neue"/>
              </a:rPr>
              <a:t>를 따라야함</a:t>
            </a:r>
            <a:endParaRPr lang="en-US" altLang="ko-KR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 Neue"/>
              </a:rPr>
              <a:t>-&gt;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Helvetica Neue"/>
              </a:rPr>
              <a:t>독립성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 Neue"/>
              </a:rPr>
              <a:t>( x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Helvetica Neue"/>
              </a:rPr>
              <a:t>에 대한 상관성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Helvetica Neue"/>
              </a:rPr>
              <a:t>자기자신과의 상관성을 가지지않는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독립이어야함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 Neue"/>
              </a:rPr>
              <a:t>by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피어슨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Helvetica Neue"/>
              </a:rPr>
              <a:t> 상관계수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 Neue"/>
              </a:rPr>
              <a:t>, scatter plot(x,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잔차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정규성 </a:t>
            </a:r>
            <a:r>
              <a:rPr lang="en-US" altLang="ko-KR" dirty="0"/>
              <a:t>(</a:t>
            </a:r>
            <a:r>
              <a:rPr lang="ko-KR" altLang="en-US" dirty="0" err="1"/>
              <a:t>잔차는</a:t>
            </a:r>
            <a:r>
              <a:rPr lang="ko-KR" altLang="en-US" dirty="0"/>
              <a:t> 정규분포를 따라야함 </a:t>
            </a:r>
            <a:r>
              <a:rPr lang="en-US" altLang="ko-KR" dirty="0"/>
              <a:t>by Shapiro Wilk normality test or normal quantile plot)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등분산성</a:t>
            </a:r>
            <a:r>
              <a:rPr lang="en-US" altLang="ko-KR" dirty="0"/>
              <a:t>(x</a:t>
            </a:r>
            <a:r>
              <a:rPr lang="ko-KR" altLang="en-US" dirty="0"/>
              <a:t>에 대한 </a:t>
            </a:r>
            <a:r>
              <a:rPr lang="ko-KR" altLang="en-US" dirty="0" err="1"/>
              <a:t>잔차가</a:t>
            </a:r>
            <a:r>
              <a:rPr lang="ko-KR" altLang="en-US" dirty="0"/>
              <a:t> 일정하거나</a:t>
            </a:r>
            <a:r>
              <a:rPr lang="en-US" altLang="ko-KR" dirty="0"/>
              <a:t>, </a:t>
            </a:r>
            <a:r>
              <a:rPr lang="ko-KR" altLang="en-US" dirty="0"/>
              <a:t>패턴을 가지지 않는 상태</a:t>
            </a:r>
            <a:r>
              <a:rPr lang="en-US" altLang="ko-KR" dirty="0"/>
              <a:t>, by scatterplot(x,</a:t>
            </a:r>
            <a:r>
              <a:rPr lang="ko-KR" altLang="en-US" dirty="0" err="1"/>
              <a:t>잔차</a:t>
            </a:r>
            <a:r>
              <a:rPr lang="en-US" altLang="ko-KR" dirty="0"/>
              <a:t>))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C774C-825F-4246-A7D7-B1C77EAB567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261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https://otexts.com/fppkr/stationarity.html#fn15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C774C-825F-4246-A7D7-B1C77EAB567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528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hlinkClick r:id="rId3"/>
              </a:rPr>
              <a:t>https://m.blog.naver.com/PostView.nhn?blogId=hsj2864&amp;logNo=220864168884&amp;proxyReferer=https:%2F%2Fwww.google.com%2F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C774C-825F-4246-A7D7-B1C77EAB567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238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C774C-825F-4246-A7D7-B1C77EAB567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321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hlinkClick r:id="rId3"/>
              </a:rPr>
              <a:t>https://chukycheese.github.io/translation/statistics/augmented-dickey-fuller-test/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C774C-825F-4246-A7D7-B1C77EAB567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312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3C2D4-6B2B-4437-BEB5-FA8A9DA5A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AA970E-85AB-4170-A499-CF3E8B713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C37908-2C4B-4A18-9B08-44ACF0FB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880E-C5F1-4EEE-908A-561465042B71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1DC2F-B24F-4E5D-9FDE-4B6723A16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9B5D7A-2604-4572-88BB-083E1D44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34AA-857E-4CE4-8122-7B8ABD10C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39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AE054-3BBF-47C9-9DD8-D5191EB36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1580A7-AC2A-444B-9824-0E70879D9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63EB2-DC3D-49B7-9BEA-CD124FD1C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880E-C5F1-4EEE-908A-561465042B71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D1CA62-AB80-415C-BE1B-7A375035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BE977-7260-4A28-B2F4-39A276093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34AA-857E-4CE4-8122-7B8ABD10C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90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EA8513-5CAB-4C36-A215-373D583165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17778C-A5EF-41FF-98B4-D9B2708FC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9B87A3-A906-4C11-B82C-E803B28B7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880E-C5F1-4EEE-908A-561465042B71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61A89E-4810-4572-93B5-DF9424F2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C7F4CD-3069-4F85-BA66-B2295FF8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34AA-857E-4CE4-8122-7B8ABD10C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96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5DA52-E1C5-4F95-923A-7CD842D0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3EB87E-8250-4C9C-8649-BAD3ACE64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C07B2-8F62-4B0C-AAA2-1F646D7C4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880E-C5F1-4EEE-908A-561465042B71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08F596-3A35-43B1-88B5-5DAC113B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354E49-E02C-4A21-9AD2-2FB843467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34AA-857E-4CE4-8122-7B8ABD10C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01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6E8C24-42E5-48EB-8B6F-C8441CC16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12CF8D-9F69-4E4B-913A-6258C2303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0CC20F-C7F8-4782-8A10-70BFC982B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880E-C5F1-4EEE-908A-561465042B71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BBE4D6-948E-4D57-91FC-B865B674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14E161-C950-4E84-A9FE-3AD90E6CE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34AA-857E-4CE4-8122-7B8ABD10C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98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62F68-7BC0-4704-B179-B84294B9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6367E-83C3-4728-B2D5-E90405428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C4BDAE-D1F1-438F-AFD9-D46D8355B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5A81EE-12D7-4DE2-AFCA-A0B2E126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880E-C5F1-4EEE-908A-561465042B71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D3AF73-F7E6-475E-B31F-9DD1379A1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466183-5922-45B5-8BDB-40C12B63C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34AA-857E-4CE4-8122-7B8ABD10C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31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EA7A7-E4CC-4F4E-8BAD-75C5AC02E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B7D2DF-DE08-4BFA-882C-3B16263A8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79C843-464B-41A0-91B6-FF39E2361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907F6D-D806-43CC-8A1B-E06809C42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C74006-DF61-4855-A101-B411A0CEA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8221E3-788D-4531-A9B6-B374B0810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880E-C5F1-4EEE-908A-561465042B71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509DE5-9A45-493E-9F57-172A838C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1A33FC-EB6D-4C95-BFD4-FEDA48B1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34AA-857E-4CE4-8122-7B8ABD10C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24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63DF5-465E-4736-9A5F-016355311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63CC3E-DAC8-481A-931D-4656D818E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880E-C5F1-4EEE-908A-561465042B71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992725-7221-4544-B0E2-996B05CD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80EF9D-9E2C-473F-A529-93126533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34AA-857E-4CE4-8122-7B8ABD10C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83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22BE3B-59C4-40A0-B0FD-CD6757453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880E-C5F1-4EEE-908A-561465042B71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FFE0D4-C930-4097-AD71-BFF29B0A9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CA577D-39DA-4826-A7D2-0353B6FE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34AA-857E-4CE4-8122-7B8ABD10C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31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530E7-B6C8-4509-966E-71EE4F94B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56A7AD-666E-42FF-950C-7A4C7F1BC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60A8C8-9119-4EAA-818A-CADCD304C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6FC92B-4604-4D02-A8D8-9DA3E081C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880E-C5F1-4EEE-908A-561465042B71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1A5D3D-9F54-48B3-BCC7-FEB247ECC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968578-501B-49EC-9D68-4B29903FC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34AA-857E-4CE4-8122-7B8ABD10C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196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5DDC0-4700-4967-AC42-C8B26F21F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40D0B4-92B5-437F-858A-692AD0DA1D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29A769-27A0-4F9F-8297-4D0574249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5B74A1-0FEF-4642-9A41-35CF93DC2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880E-C5F1-4EEE-908A-561465042B71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A78E2F-E9E7-4CD2-B519-1894D5CC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52FFA4-A21D-477D-BC89-23D33EEEA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34AA-857E-4CE4-8122-7B8ABD10C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85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3B7DBD-80FB-4E9F-B48A-45E6A7FA5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6C2557-EE4E-4A60-88F5-041837854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08BC47-DA9F-40B0-A7FE-9ADFC669A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3880E-C5F1-4EEE-908A-561465042B71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85F4F1-78B7-4354-89E2-6D8209263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B7B2E9-907F-4F3E-923C-17E7F07BC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434AA-857E-4CE4-8122-7B8ABD10C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27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icshowto.datasciencecentral.com/serial-correlation-autocorrelatio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shrimpsushi.tistory.com/91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freshrimpsushi.tistory.com/938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reshrimpsushi.tistory.com/106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otexts.com/fppkr/arima-forecasting.html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976BF-646F-4141-AA60-4909789CDB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BD17C2-2A72-4852-8FDB-E494447818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406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C05CB22F-80B6-4336-8AF1-74EED290C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86" y="134204"/>
            <a:ext cx="11204028" cy="576978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0D5564D-C1D4-42C1-A93F-3E1342C19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46" y="5612425"/>
            <a:ext cx="4772025" cy="12096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E475EF-4BE5-4AE1-856E-4C79B2C8F5CB}"/>
              </a:ext>
            </a:extLst>
          </p:cNvPr>
          <p:cNvSpPr txBox="1"/>
          <p:nvPr/>
        </p:nvSpPr>
        <p:spPr>
          <a:xfrm>
            <a:off x="5728301" y="5845670"/>
            <a:ext cx="64636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 err="1">
                <a:solidFill>
                  <a:srgbClr val="FF0000"/>
                </a:solidFill>
                <a:effectLst/>
                <a:latin typeface="Ubuntu Condensed"/>
              </a:rPr>
              <a:t>단위근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Ubuntu Condensed"/>
              </a:rPr>
              <a:t> 검정에서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Ubuntu Condensed"/>
              </a:rPr>
              <a:t>p-value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Ubuntu Condensed"/>
              </a:rPr>
              <a:t>가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Ubuntu Condensed"/>
              </a:rPr>
              <a:t>0.05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Ubuntu Condensed"/>
              </a:rPr>
              <a:t>보다 크므로 </a:t>
            </a:r>
            <a:r>
              <a:rPr lang="ko-KR" altLang="en-US" b="0" i="0" dirty="0" err="1">
                <a:solidFill>
                  <a:srgbClr val="FF0000"/>
                </a:solidFill>
                <a:effectLst/>
                <a:latin typeface="Ubuntu Condensed"/>
              </a:rPr>
              <a:t>귀무가설을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Ubuntu Condensed"/>
              </a:rPr>
              <a:t> 채택</a:t>
            </a:r>
            <a:endParaRPr lang="en-US" altLang="ko-KR" b="0" i="0" dirty="0">
              <a:solidFill>
                <a:srgbClr val="FF0000"/>
              </a:solidFill>
              <a:effectLst/>
              <a:latin typeface="Ubuntu Condensed"/>
            </a:endParaRPr>
          </a:p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Ubuntu Condensed"/>
              </a:rPr>
              <a:t>결론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Ubuntu Condensed"/>
              </a:rPr>
              <a:t>: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Ubuntu Condensed"/>
              </a:rPr>
              <a:t>추세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Ubuntu Condensed"/>
              </a:rPr>
              <a:t>, ACF, </a:t>
            </a:r>
            <a:r>
              <a:rPr lang="ko-KR" altLang="en-US" b="0" i="0" dirty="0" err="1">
                <a:solidFill>
                  <a:srgbClr val="FF0000"/>
                </a:solidFill>
                <a:effectLst/>
                <a:latin typeface="Ubuntu Condensed"/>
              </a:rPr>
              <a:t>단위근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Ubuntu Condensed"/>
              </a:rPr>
              <a:t> 검정을 통해 평균이 비정상적인 것으로 판단되므로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Ubuntu Condensed"/>
              </a:rPr>
              <a:t>,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Ubuntu Condensed"/>
              </a:rPr>
              <a:t>비계절적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Ubuntu Condensed"/>
              </a:rPr>
              <a:t>1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Ubuntu Condensed"/>
              </a:rPr>
              <a:t>차 차분 실시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63A139-D5CE-4614-9EEB-26EE59169350}"/>
              </a:ext>
            </a:extLst>
          </p:cNvPr>
          <p:cNvSpPr txBox="1"/>
          <p:nvPr/>
        </p:nvSpPr>
        <p:spPr>
          <a:xfrm>
            <a:off x="5559971" y="5463659"/>
            <a:ext cx="6463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ACF</a:t>
            </a:r>
            <a:r>
              <a:rPr lang="ko-KR" altLang="en-US" dirty="0"/>
              <a:t>그래프가 서서히 감소</a:t>
            </a:r>
            <a:r>
              <a:rPr lang="en-US" altLang="ko-KR" dirty="0"/>
              <a:t>, PACF</a:t>
            </a:r>
            <a:r>
              <a:rPr lang="ko-KR" altLang="en-US" dirty="0"/>
              <a:t>가 급격히 감소</a:t>
            </a:r>
          </a:p>
        </p:txBody>
      </p:sp>
    </p:spTree>
    <p:extLst>
      <p:ext uri="{BB962C8B-B14F-4D97-AF65-F5344CB8AC3E}">
        <p14:creationId xmlns:p14="http://schemas.microsoft.com/office/powerpoint/2010/main" val="2887693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D42786D-5AA9-40CA-81F5-23DBC85C5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927" y="169693"/>
            <a:ext cx="5695294" cy="56952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BB0806E-959B-448E-8280-E5638D70F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79" y="316572"/>
            <a:ext cx="6200890" cy="50016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6D6AA5-A819-4D2A-A59E-1E0CB1A9877C}"/>
              </a:ext>
            </a:extLst>
          </p:cNvPr>
          <p:cNvSpPr txBox="1"/>
          <p:nvPr/>
        </p:nvSpPr>
        <p:spPr>
          <a:xfrm>
            <a:off x="1870841" y="5717628"/>
            <a:ext cx="2123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평균은 일정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분산은 불규칙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679B7B-A87B-4E7B-8B30-2B839ACAEDE4}"/>
              </a:ext>
            </a:extLst>
          </p:cNvPr>
          <p:cNvSpPr txBox="1"/>
          <p:nvPr/>
        </p:nvSpPr>
        <p:spPr>
          <a:xfrm>
            <a:off x="8082455" y="5717628"/>
            <a:ext cx="2123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평균은 일정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분산은 </a:t>
            </a:r>
            <a:r>
              <a:rPr lang="ko-KR" altLang="en-US" dirty="0" err="1"/>
              <a:t>상대적으로일정해짐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0D76AA-280C-4A02-8254-B02127C6FE5C}"/>
              </a:ext>
            </a:extLst>
          </p:cNvPr>
          <p:cNvSpPr txBox="1"/>
          <p:nvPr/>
        </p:nvSpPr>
        <p:spPr>
          <a:xfrm>
            <a:off x="1005840" y="31657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28DD44-B6D9-4421-B780-09740AD5CE83}"/>
              </a:ext>
            </a:extLst>
          </p:cNvPr>
          <p:cNvSpPr txBox="1"/>
          <p:nvPr/>
        </p:nvSpPr>
        <p:spPr>
          <a:xfrm>
            <a:off x="6484669" y="2874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0435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18C5830-8464-4731-9737-C1B0332A5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162" y="96848"/>
            <a:ext cx="3862638" cy="37918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AE5D2C2-A4C6-44AB-AA13-9B60B835A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511" y="1574742"/>
            <a:ext cx="4905375" cy="11715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D3E614F-4E1F-4127-8457-2C7BD4A1F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274" y="3762093"/>
            <a:ext cx="3153685" cy="30959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080EB3-A8DE-4539-AF33-B9B725704BEE}"/>
              </a:ext>
            </a:extLst>
          </p:cNvPr>
          <p:cNvSpPr txBox="1"/>
          <p:nvPr/>
        </p:nvSpPr>
        <p:spPr>
          <a:xfrm>
            <a:off x="1299210" y="50040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9747CE-FF66-4936-B09B-0FBC1855F2B3}"/>
              </a:ext>
            </a:extLst>
          </p:cNvPr>
          <p:cNvSpPr txBox="1"/>
          <p:nvPr/>
        </p:nvSpPr>
        <p:spPr>
          <a:xfrm>
            <a:off x="1299210" y="16957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1)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95C5B3B-5776-4B86-BE57-43ABA92101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6511" y="4695683"/>
            <a:ext cx="47339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2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31C248-DAA0-4ACA-9F70-7BA2366C3AE6}"/>
              </a:ext>
            </a:extLst>
          </p:cNvPr>
          <p:cNvSpPr txBox="1"/>
          <p:nvPr/>
        </p:nvSpPr>
        <p:spPr>
          <a:xfrm>
            <a:off x="1026695" y="1283368"/>
            <a:ext cx="6384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Augmented Dickey-Fuller(ADF)</a:t>
            </a:r>
            <a:r>
              <a:rPr lang="ko-KR" altLang="en-US" dirty="0"/>
              <a:t>검정은 </a:t>
            </a:r>
            <a:r>
              <a:rPr lang="en-US" altLang="ko-KR" dirty="0"/>
              <a:t>1</a:t>
            </a:r>
            <a:r>
              <a:rPr lang="ko-KR" altLang="en-US" dirty="0"/>
              <a:t>차누적에 의한 확률적 </a:t>
            </a:r>
            <a:r>
              <a:rPr lang="ko-KR" altLang="en-US" dirty="0" err="1"/>
              <a:t>추세뿐</a:t>
            </a:r>
            <a:r>
              <a:rPr lang="ko-KR" altLang="en-US" dirty="0"/>
              <a:t> 아니라 </a:t>
            </a:r>
            <a:r>
              <a:rPr lang="en-US" altLang="ko-KR" dirty="0"/>
              <a:t>2</a:t>
            </a:r>
            <a:r>
              <a:rPr lang="ko-KR" altLang="en-US" dirty="0"/>
              <a:t>차항으로 나타나는 결정론적 추세를 포함하는 시계열에 대해서 </a:t>
            </a:r>
            <a:r>
              <a:rPr lang="ko-KR" altLang="en-US" dirty="0" err="1"/>
              <a:t>단위근</a:t>
            </a:r>
            <a:r>
              <a:rPr lang="ko-KR" altLang="en-US" dirty="0"/>
              <a:t> 검정을 할 수 있도록 </a:t>
            </a:r>
            <a:r>
              <a:rPr lang="en-US" altLang="ko-KR" dirty="0"/>
              <a:t>DF</a:t>
            </a:r>
            <a:r>
              <a:rPr lang="ko-KR" altLang="en-US" dirty="0"/>
              <a:t>검정을 </a:t>
            </a:r>
            <a:r>
              <a:rPr lang="ko-KR" altLang="en-US" dirty="0" err="1"/>
              <a:t>일반화한것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6AAF2F-0EFD-4375-9F37-006D3D6CC982}"/>
              </a:ext>
            </a:extLst>
          </p:cNvPr>
          <p:cNvSpPr txBox="1"/>
          <p:nvPr/>
        </p:nvSpPr>
        <p:spPr>
          <a:xfrm>
            <a:off x="1026695" y="2598820"/>
            <a:ext cx="638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적분차수가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차인 경우가 </a:t>
            </a:r>
            <a:r>
              <a:rPr lang="ko-KR" altLang="en-US" dirty="0" err="1"/>
              <a:t>귀무가설이</a:t>
            </a:r>
            <a:r>
              <a:rPr lang="en-US" altLang="ko-KR" dirty="0"/>
              <a:t> </a:t>
            </a:r>
            <a:r>
              <a:rPr lang="ko-KR" altLang="en-US" dirty="0"/>
              <a:t>됨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D5881FF-66AF-4F7F-8950-42F3D2AA6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011" y="3474057"/>
            <a:ext cx="10370916" cy="1800493"/>
          </a:xfrm>
          <a:prstGeom prst="rect">
            <a:avLst/>
          </a:prstGeom>
          <a:solidFill>
            <a:srgbClr val="F3F3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Augmented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Dickey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Fuller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 는 이 모형들에 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시차 차분(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lagged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differences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)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 을 더해준다: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상수항도 없고, 추세(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trend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) 도 없는 경우: 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Δ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t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=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−1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+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Size1"/>
              </a:rPr>
              <a:t>∑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ms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=1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s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Δ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−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s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+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v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Δyt=Yyt−1+∑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=1masΔyt−s+vt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상수항은 있고, 추세(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trend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) 는 없는 경우: 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Δ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t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=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α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+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−1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+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Size1"/>
              </a:rPr>
              <a:t>∑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ms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=1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s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Δ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−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s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+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v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Δyt=α+Yyt−1+∑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=1masΔyt−s+vt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상수항도 있고, 추세(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trend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) 도 있는 경우: 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Δ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t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=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α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+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−1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+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λ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t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+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Size1"/>
              </a:rPr>
              <a:t>∑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ms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=1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s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Δ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−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s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in"/>
              </a:rPr>
              <a:t>+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v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MathJax_Math-italic"/>
              </a:rPr>
              <a:t>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Δyt=α+Yyt−1+λt+∑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=1masΔyt−s+vt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검정을 시행하기 위해서는 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시차의 길이를 선택해야 한다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. 잔차들이 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" panose="020B0604020202020204" pitchFamily="34" charset="0"/>
                <a:ea typeface="-apple-system"/>
                <a:hlinkClick r:id="rId3"/>
              </a:rPr>
              <a:t>자기 상관(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525252"/>
                </a:solidFill>
                <a:effectLst/>
                <a:latin typeface="Arial" panose="020B0604020202020204" pitchFamily="34" charset="0"/>
                <a:ea typeface="-apple-system"/>
                <a:hlinkClick r:id="rId3"/>
              </a:rPr>
              <a:t>serially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Arial" panose="020B0604020202020204" pitchFamily="34" charset="0"/>
                <a:ea typeface="-apple-system"/>
                <a:hlinkClick r:id="rId3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525252"/>
                </a:solidFill>
                <a:effectLst/>
                <a:latin typeface="Arial" panose="020B0604020202020204" pitchFamily="34" charset="0"/>
                <a:ea typeface="-apple-system"/>
                <a:hlinkClick r:id="rId3"/>
              </a:rPr>
              <a:t>correlated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을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 가지지 않도록 시차의 길이를 선택해야만 한다. 시차를 정하는 데에는 여러가지 선택지가 있다: AIC 또는 BIC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를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Arial" panose="020B0604020202020204" pitchFamily="34" charset="0"/>
                <a:ea typeface="-apple-system"/>
              </a:rPr>
              <a:t> 최소로 하는 값을 선택하거나, 마지막 시차가 통계적으로 유의할 때까지 시차를 바꾸는 것이다.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483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31C248-DAA0-4ACA-9F70-7BA2366C3AE6}"/>
              </a:ext>
            </a:extLst>
          </p:cNvPr>
          <p:cNvSpPr txBox="1"/>
          <p:nvPr/>
        </p:nvSpPr>
        <p:spPr>
          <a:xfrm>
            <a:off x="1026695" y="1283368"/>
            <a:ext cx="6384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Augmented Dickey-Fuller(ADF)</a:t>
            </a:r>
            <a:r>
              <a:rPr lang="ko-KR" altLang="en-US" dirty="0"/>
              <a:t>검정은 </a:t>
            </a:r>
            <a:r>
              <a:rPr lang="en-US" altLang="ko-KR" dirty="0"/>
              <a:t>1</a:t>
            </a:r>
            <a:r>
              <a:rPr lang="ko-KR" altLang="en-US" dirty="0"/>
              <a:t>차누적에 의한 확률적 </a:t>
            </a:r>
            <a:r>
              <a:rPr lang="ko-KR" altLang="en-US" dirty="0" err="1"/>
              <a:t>추세뿐</a:t>
            </a:r>
            <a:r>
              <a:rPr lang="ko-KR" altLang="en-US" dirty="0"/>
              <a:t> 아니라 </a:t>
            </a:r>
            <a:r>
              <a:rPr lang="en-US" altLang="ko-KR" dirty="0"/>
              <a:t>2</a:t>
            </a:r>
            <a:r>
              <a:rPr lang="ko-KR" altLang="en-US" dirty="0"/>
              <a:t>차항으로 나타나는 결정론적 추세를 포함하는 시계열에 대해서 </a:t>
            </a:r>
            <a:r>
              <a:rPr lang="ko-KR" altLang="en-US" dirty="0" err="1"/>
              <a:t>단위근</a:t>
            </a:r>
            <a:r>
              <a:rPr lang="ko-KR" altLang="en-US" dirty="0"/>
              <a:t> 검정을 할 수 있도록 </a:t>
            </a:r>
            <a:r>
              <a:rPr lang="en-US" altLang="ko-KR" dirty="0"/>
              <a:t>DF</a:t>
            </a:r>
            <a:r>
              <a:rPr lang="ko-KR" altLang="en-US" dirty="0"/>
              <a:t>검정을 </a:t>
            </a:r>
            <a:r>
              <a:rPr lang="ko-KR" altLang="en-US" dirty="0" err="1"/>
              <a:t>일반화한것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6AAF2F-0EFD-4375-9F37-006D3D6CC982}"/>
              </a:ext>
            </a:extLst>
          </p:cNvPr>
          <p:cNvSpPr txBox="1"/>
          <p:nvPr/>
        </p:nvSpPr>
        <p:spPr>
          <a:xfrm>
            <a:off x="1026695" y="2598820"/>
            <a:ext cx="638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적분차수가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차인 경우가 </a:t>
            </a:r>
            <a:r>
              <a:rPr lang="ko-KR" altLang="en-US" dirty="0" err="1"/>
              <a:t>귀무가설이</a:t>
            </a:r>
            <a:r>
              <a:rPr lang="en-US" altLang="ko-KR" dirty="0"/>
              <a:t> </a:t>
            </a:r>
            <a:r>
              <a:rPr lang="ko-KR" altLang="en-US" dirty="0"/>
              <a:t>됨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0236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1257BA-6F89-4329-AD83-A87E255258D9}"/>
              </a:ext>
            </a:extLst>
          </p:cNvPr>
          <p:cNvSpPr txBox="1"/>
          <p:nvPr/>
        </p:nvSpPr>
        <p:spPr>
          <a:xfrm>
            <a:off x="1044086" y="536304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Stock</a:t>
            </a:r>
            <a:r>
              <a:rPr lang="ko-KR" altLang="en-US" dirty="0"/>
              <a:t> </a:t>
            </a:r>
            <a:r>
              <a:rPr lang="ko-KR" altLang="en-US" dirty="0" err="1"/>
              <a:t>Price</a:t>
            </a:r>
            <a:r>
              <a:rPr lang="ko-KR" altLang="en-US" dirty="0"/>
              <a:t> </a:t>
            </a:r>
            <a:r>
              <a:rPr lang="ko-KR" altLang="en-US" dirty="0" err="1"/>
              <a:t>Prediction</a:t>
            </a:r>
            <a:r>
              <a:rPr lang="ko-KR" altLang="en-US" dirty="0"/>
              <a:t> </a:t>
            </a:r>
            <a:r>
              <a:rPr lang="ko-KR" altLang="en-US" dirty="0" err="1"/>
              <a:t>Using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ARIMA </a:t>
            </a:r>
            <a:r>
              <a:rPr lang="ko-KR" altLang="en-US" dirty="0" err="1"/>
              <a:t>Model</a:t>
            </a:r>
            <a:r>
              <a:rPr lang="ko-KR" alt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89545A-E155-4C11-9EF0-15D0EB55C244}"/>
              </a:ext>
            </a:extLst>
          </p:cNvPr>
          <p:cNvSpPr txBox="1"/>
          <p:nvPr/>
        </p:nvSpPr>
        <p:spPr>
          <a:xfrm>
            <a:off x="1404571" y="1274857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Tool : </a:t>
            </a:r>
            <a:r>
              <a:rPr lang="ko-KR" altLang="en-US" dirty="0" err="1"/>
              <a:t>Eviews</a:t>
            </a:r>
            <a:r>
              <a:rPr lang="ko-KR" altLang="en-US" dirty="0"/>
              <a:t> </a:t>
            </a:r>
            <a:r>
              <a:rPr lang="ko-KR" altLang="en-US" dirty="0" err="1"/>
              <a:t>software</a:t>
            </a:r>
            <a:r>
              <a:rPr lang="ko-KR" altLang="en-US" dirty="0"/>
              <a:t> </a:t>
            </a:r>
            <a:r>
              <a:rPr lang="ko-KR" altLang="en-US" dirty="0" err="1"/>
              <a:t>version</a:t>
            </a:r>
            <a:r>
              <a:rPr lang="ko-KR" altLang="en-US" dirty="0"/>
              <a:t> 5.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7EFF15-39ED-4F50-9248-AB23290330F7}"/>
              </a:ext>
            </a:extLst>
          </p:cNvPr>
          <p:cNvSpPr txBox="1"/>
          <p:nvPr/>
        </p:nvSpPr>
        <p:spPr>
          <a:xfrm>
            <a:off x="1650756" y="1804408"/>
            <a:ext cx="609746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• </a:t>
            </a:r>
            <a:r>
              <a:rPr lang="ko-KR" altLang="en-US" dirty="0" err="1"/>
              <a:t>Relatively</a:t>
            </a:r>
            <a:r>
              <a:rPr lang="ko-KR" altLang="en-US" dirty="0"/>
              <a:t> </a:t>
            </a:r>
            <a:r>
              <a:rPr lang="ko-KR" altLang="en-US" dirty="0" err="1"/>
              <a:t>small</a:t>
            </a:r>
            <a:r>
              <a:rPr lang="ko-KR" altLang="en-US" dirty="0"/>
              <a:t> of BIC (</a:t>
            </a:r>
            <a:r>
              <a:rPr lang="ko-KR" altLang="en-US" dirty="0" err="1"/>
              <a:t>Bayesian</a:t>
            </a:r>
            <a:r>
              <a:rPr lang="ko-KR" altLang="en-US" dirty="0"/>
              <a:t> </a:t>
            </a:r>
            <a:r>
              <a:rPr lang="ko-KR" altLang="en-US" dirty="0" err="1"/>
              <a:t>or</a:t>
            </a:r>
            <a:r>
              <a:rPr lang="ko-KR" altLang="en-US" dirty="0"/>
              <a:t> </a:t>
            </a:r>
            <a:r>
              <a:rPr lang="ko-KR" altLang="en-US" dirty="0" err="1"/>
              <a:t>Schwarz</a:t>
            </a:r>
            <a:r>
              <a:rPr lang="ko-KR" altLang="en-US" dirty="0"/>
              <a:t> </a:t>
            </a:r>
          </a:p>
          <a:p>
            <a:r>
              <a:rPr lang="ko-KR" altLang="en-US" dirty="0" err="1"/>
              <a:t>Information</a:t>
            </a:r>
            <a:r>
              <a:rPr lang="ko-KR" altLang="en-US" dirty="0"/>
              <a:t> </a:t>
            </a:r>
            <a:r>
              <a:rPr lang="ko-KR" altLang="en-US" dirty="0" err="1"/>
              <a:t>Criterion</a:t>
            </a:r>
            <a:r>
              <a:rPr lang="ko-KR" altLang="en-US" dirty="0"/>
              <a:t>) 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• </a:t>
            </a:r>
            <a:r>
              <a:rPr lang="ko-KR" altLang="en-US" dirty="0" err="1"/>
              <a:t>Relatively</a:t>
            </a:r>
            <a:r>
              <a:rPr lang="ko-KR" altLang="en-US" dirty="0"/>
              <a:t> </a:t>
            </a:r>
            <a:r>
              <a:rPr lang="ko-KR" altLang="en-US" dirty="0" err="1"/>
              <a:t>small</a:t>
            </a:r>
            <a:r>
              <a:rPr lang="ko-KR" altLang="en-US" dirty="0"/>
              <a:t> </a:t>
            </a:r>
            <a:r>
              <a:rPr lang="ko-KR" altLang="en-US" dirty="0" err="1"/>
              <a:t>standard</a:t>
            </a:r>
            <a:r>
              <a:rPr lang="ko-KR" altLang="en-US" dirty="0"/>
              <a:t> </a:t>
            </a:r>
            <a:r>
              <a:rPr lang="ko-KR" altLang="en-US" dirty="0" err="1"/>
              <a:t>error</a:t>
            </a:r>
            <a:r>
              <a:rPr lang="ko-KR" altLang="en-US" dirty="0"/>
              <a:t> of </a:t>
            </a:r>
            <a:r>
              <a:rPr lang="ko-KR" altLang="en-US" dirty="0" err="1"/>
              <a:t>regression</a:t>
            </a:r>
            <a:r>
              <a:rPr lang="ko-KR" altLang="en-US" dirty="0"/>
              <a:t> (S.E. </a:t>
            </a:r>
          </a:p>
          <a:p>
            <a:r>
              <a:rPr lang="ko-KR" altLang="en-US" dirty="0"/>
              <a:t>of </a:t>
            </a:r>
            <a:r>
              <a:rPr lang="ko-KR" altLang="en-US" dirty="0" err="1"/>
              <a:t>regression</a:t>
            </a:r>
            <a:r>
              <a:rPr lang="ko-KR" altLang="en-US" dirty="0"/>
              <a:t>) 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• </a:t>
            </a:r>
            <a:r>
              <a:rPr lang="ko-KR" altLang="en-US" dirty="0" err="1"/>
              <a:t>Relatively</a:t>
            </a:r>
            <a:r>
              <a:rPr lang="ko-KR" altLang="en-US" dirty="0"/>
              <a:t> </a:t>
            </a:r>
            <a:r>
              <a:rPr lang="ko-KR" altLang="en-US" dirty="0" err="1"/>
              <a:t>high</a:t>
            </a:r>
            <a:r>
              <a:rPr lang="ko-KR" altLang="en-US" dirty="0"/>
              <a:t> of </a:t>
            </a:r>
            <a:r>
              <a:rPr lang="ko-KR" altLang="en-US" dirty="0" err="1"/>
              <a:t>adjusted</a:t>
            </a:r>
            <a:r>
              <a:rPr lang="ko-KR" altLang="en-US" dirty="0"/>
              <a:t> R2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• </a:t>
            </a:r>
            <a:r>
              <a:rPr lang="ko-KR" altLang="en-US" dirty="0" err="1"/>
              <a:t>Q-statistics</a:t>
            </a:r>
            <a:r>
              <a:rPr lang="ko-KR" altLang="en-US" dirty="0"/>
              <a:t> and </a:t>
            </a:r>
            <a:r>
              <a:rPr lang="ko-KR" altLang="en-US" dirty="0" err="1"/>
              <a:t>correlogram</a:t>
            </a:r>
            <a:r>
              <a:rPr lang="ko-KR" altLang="en-US" dirty="0"/>
              <a:t> </a:t>
            </a:r>
            <a:r>
              <a:rPr lang="ko-KR" altLang="en-US" dirty="0" err="1"/>
              <a:t>show</a:t>
            </a:r>
            <a:r>
              <a:rPr lang="ko-KR" altLang="en-US" dirty="0"/>
              <a:t> </a:t>
            </a:r>
            <a:r>
              <a:rPr lang="ko-KR" altLang="en-US" dirty="0" err="1"/>
              <a:t>that</a:t>
            </a:r>
            <a:r>
              <a:rPr lang="ko-KR" altLang="en-US" dirty="0"/>
              <a:t> </a:t>
            </a:r>
            <a:r>
              <a:rPr lang="ko-KR" altLang="en-US" dirty="0" err="1"/>
              <a:t>there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no</a:t>
            </a:r>
            <a:r>
              <a:rPr lang="ko-KR" altLang="en-US" dirty="0"/>
              <a:t> </a:t>
            </a:r>
          </a:p>
          <a:p>
            <a:r>
              <a:rPr lang="ko-KR" altLang="en-US" dirty="0" err="1"/>
              <a:t>significant</a:t>
            </a:r>
            <a:r>
              <a:rPr lang="ko-KR" altLang="en-US" dirty="0"/>
              <a:t> </a:t>
            </a:r>
            <a:r>
              <a:rPr lang="ko-KR" altLang="en-US" dirty="0" err="1"/>
              <a:t>pattern</a:t>
            </a:r>
            <a:r>
              <a:rPr lang="ko-KR" altLang="en-US" dirty="0"/>
              <a:t> </a:t>
            </a:r>
            <a:r>
              <a:rPr lang="ko-KR" altLang="en-US" dirty="0" err="1"/>
              <a:t>left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autocorrelation</a:t>
            </a:r>
            <a:r>
              <a:rPr lang="ko-KR" altLang="en-US" dirty="0"/>
              <a:t> </a:t>
            </a:r>
          </a:p>
          <a:p>
            <a:r>
              <a:rPr lang="ko-KR" altLang="en-US" dirty="0" err="1"/>
              <a:t>functions</a:t>
            </a:r>
            <a:r>
              <a:rPr lang="ko-KR" altLang="en-US" dirty="0"/>
              <a:t> (</a:t>
            </a:r>
            <a:r>
              <a:rPr lang="ko-KR" altLang="en-US" dirty="0" err="1"/>
              <a:t>ACFs</a:t>
            </a:r>
            <a:r>
              <a:rPr lang="ko-KR" altLang="en-US" dirty="0"/>
              <a:t>) and </a:t>
            </a:r>
            <a:r>
              <a:rPr lang="ko-KR" altLang="en-US" dirty="0" err="1"/>
              <a:t>partial</a:t>
            </a:r>
            <a:r>
              <a:rPr lang="ko-KR" altLang="en-US" dirty="0"/>
              <a:t> </a:t>
            </a:r>
            <a:r>
              <a:rPr lang="ko-KR" altLang="en-US" dirty="0" err="1"/>
              <a:t>autocorrelation</a:t>
            </a:r>
            <a:r>
              <a:rPr lang="ko-KR" altLang="en-US" dirty="0"/>
              <a:t> </a:t>
            </a:r>
          </a:p>
          <a:p>
            <a:r>
              <a:rPr lang="ko-KR" altLang="en-US" dirty="0" err="1"/>
              <a:t>functions</a:t>
            </a:r>
            <a:r>
              <a:rPr lang="ko-KR" altLang="en-US" dirty="0"/>
              <a:t> (</a:t>
            </a:r>
            <a:r>
              <a:rPr lang="ko-KR" altLang="en-US" dirty="0" err="1"/>
              <a:t>PACFs</a:t>
            </a:r>
            <a:r>
              <a:rPr lang="ko-KR" altLang="en-US" dirty="0"/>
              <a:t>) of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residuals</a:t>
            </a:r>
            <a:r>
              <a:rPr lang="ko-KR" altLang="en-US" dirty="0"/>
              <a:t>, </a:t>
            </a:r>
            <a:r>
              <a:rPr lang="ko-KR" altLang="en-US" dirty="0" err="1"/>
              <a:t>it</a:t>
            </a:r>
            <a:r>
              <a:rPr lang="ko-KR" altLang="en-US" dirty="0"/>
              <a:t> </a:t>
            </a:r>
            <a:r>
              <a:rPr lang="ko-KR" altLang="en-US" dirty="0" err="1"/>
              <a:t>means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</a:p>
          <a:p>
            <a:r>
              <a:rPr lang="ko-KR" altLang="en-US" dirty="0" err="1"/>
              <a:t>residual</a:t>
            </a:r>
            <a:r>
              <a:rPr lang="ko-KR" altLang="en-US" dirty="0"/>
              <a:t> of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selected</a:t>
            </a:r>
            <a:r>
              <a:rPr lang="ko-KR" altLang="en-US" dirty="0"/>
              <a:t> </a:t>
            </a:r>
            <a:r>
              <a:rPr lang="ko-KR" altLang="en-US" dirty="0" err="1"/>
              <a:t>model</a:t>
            </a:r>
            <a:r>
              <a:rPr lang="ko-KR" altLang="en-US" dirty="0"/>
              <a:t> </a:t>
            </a:r>
            <a:r>
              <a:rPr lang="ko-KR" altLang="en-US" dirty="0" err="1"/>
              <a:t>are</a:t>
            </a:r>
            <a:r>
              <a:rPr lang="ko-KR" altLang="en-US" dirty="0"/>
              <a:t> </a:t>
            </a:r>
            <a:r>
              <a:rPr lang="ko-KR" altLang="en-US" dirty="0" err="1"/>
              <a:t>white</a:t>
            </a:r>
            <a:r>
              <a:rPr lang="ko-KR" altLang="en-US" dirty="0"/>
              <a:t> </a:t>
            </a:r>
            <a:r>
              <a:rPr lang="ko-KR" altLang="en-US" dirty="0" err="1"/>
              <a:t>noise</a:t>
            </a:r>
            <a:r>
              <a:rPr lang="ko-KR" altLang="en-US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7EB09C-ED51-4C10-B219-DD8D16848D27}"/>
              </a:ext>
            </a:extLst>
          </p:cNvPr>
          <p:cNvSpPr txBox="1"/>
          <p:nvPr/>
        </p:nvSpPr>
        <p:spPr>
          <a:xfrm>
            <a:off x="1404571" y="5860031"/>
            <a:ext cx="86977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random</a:t>
            </a:r>
            <a:r>
              <a:rPr lang="ko-KR" altLang="en-US" dirty="0"/>
              <a:t> </a:t>
            </a:r>
            <a:r>
              <a:rPr lang="ko-KR" altLang="en-US" dirty="0" err="1"/>
              <a:t>walk</a:t>
            </a:r>
            <a:r>
              <a:rPr lang="ko-KR" altLang="en-US" dirty="0"/>
              <a:t> </a:t>
            </a:r>
            <a:r>
              <a:rPr lang="ko-KR" altLang="en-US" dirty="0" err="1"/>
              <a:t>pattern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확률보행 패턴</a:t>
            </a:r>
            <a:r>
              <a:rPr lang="en-US" altLang="ko-KR" dirty="0"/>
              <a:t>(</a:t>
            </a:r>
            <a:r>
              <a:rPr lang="ko-KR" altLang="en-US" dirty="0"/>
              <a:t>정상성을 나타내지않는 데이터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-&gt; YG</a:t>
            </a:r>
            <a:r>
              <a:rPr lang="ko-KR" altLang="en-US" dirty="0"/>
              <a:t>는</a:t>
            </a:r>
            <a:r>
              <a:rPr lang="en-US" altLang="ko-KR" dirty="0"/>
              <a:t>? 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191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1257BA-6F89-4329-AD83-A87E255258D9}"/>
              </a:ext>
            </a:extLst>
          </p:cNvPr>
          <p:cNvSpPr txBox="1"/>
          <p:nvPr/>
        </p:nvSpPr>
        <p:spPr>
          <a:xfrm>
            <a:off x="1044086" y="536304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Stock</a:t>
            </a:r>
            <a:r>
              <a:rPr lang="ko-KR" altLang="en-US" dirty="0"/>
              <a:t> </a:t>
            </a:r>
            <a:r>
              <a:rPr lang="ko-KR" altLang="en-US" dirty="0" err="1"/>
              <a:t>Price</a:t>
            </a:r>
            <a:r>
              <a:rPr lang="ko-KR" altLang="en-US" dirty="0"/>
              <a:t> </a:t>
            </a:r>
            <a:r>
              <a:rPr lang="ko-KR" altLang="en-US" dirty="0" err="1"/>
              <a:t>Prediction</a:t>
            </a:r>
            <a:r>
              <a:rPr lang="ko-KR" altLang="en-US" dirty="0"/>
              <a:t> </a:t>
            </a:r>
            <a:r>
              <a:rPr lang="ko-KR" altLang="en-US" dirty="0" err="1"/>
              <a:t>Using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ARIMA </a:t>
            </a:r>
            <a:r>
              <a:rPr lang="ko-KR" altLang="en-US" dirty="0" err="1"/>
              <a:t>Model</a:t>
            </a:r>
            <a:r>
              <a:rPr lang="ko-KR" altLang="en-US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7EB09C-ED51-4C10-B219-DD8D16848D27}"/>
              </a:ext>
            </a:extLst>
          </p:cNvPr>
          <p:cNvSpPr txBox="1"/>
          <p:nvPr/>
        </p:nvSpPr>
        <p:spPr>
          <a:xfrm>
            <a:off x="1320489" y="993741"/>
            <a:ext cx="86977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random</a:t>
            </a:r>
            <a:r>
              <a:rPr lang="ko-KR" altLang="en-US" dirty="0"/>
              <a:t> </a:t>
            </a:r>
            <a:r>
              <a:rPr lang="ko-KR" altLang="en-US" dirty="0" err="1"/>
              <a:t>walk</a:t>
            </a:r>
            <a:r>
              <a:rPr lang="ko-KR" altLang="en-US" dirty="0"/>
              <a:t> </a:t>
            </a:r>
            <a:r>
              <a:rPr lang="ko-KR" altLang="en-US" dirty="0" err="1"/>
              <a:t>pattern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확률보행 패턴</a:t>
            </a:r>
            <a:r>
              <a:rPr lang="en-US" altLang="ko-KR" dirty="0"/>
              <a:t>(</a:t>
            </a:r>
            <a:r>
              <a:rPr lang="ko-KR" altLang="en-US" dirty="0"/>
              <a:t>정상성을 나타내지않는 데이터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-&gt; YG</a:t>
            </a:r>
            <a:r>
              <a:rPr lang="ko-KR" altLang="en-US" dirty="0"/>
              <a:t>는</a:t>
            </a:r>
            <a:r>
              <a:rPr lang="en-US" altLang="ko-KR" dirty="0"/>
              <a:t>? </a:t>
            </a:r>
            <a:r>
              <a:rPr lang="ko-KR" alt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CCB2DE-C971-4A6E-8B24-6667CA832A43}"/>
              </a:ext>
            </a:extLst>
          </p:cNvPr>
          <p:cNvSpPr txBox="1"/>
          <p:nvPr/>
        </p:nvSpPr>
        <p:spPr>
          <a:xfrm>
            <a:off x="1320489" y="2391617"/>
            <a:ext cx="27154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정상성</a:t>
            </a:r>
            <a:r>
              <a:rPr lang="en-US" altLang="ko-KR" dirty="0"/>
              <a:t>(Stationary)</a:t>
            </a:r>
            <a:r>
              <a:rPr lang="ko-KR" altLang="en-US" dirty="0"/>
              <a:t>이란 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45F504-AE2A-4A36-AFDC-DDF459EF98D6}"/>
              </a:ext>
            </a:extLst>
          </p:cNvPr>
          <p:cNvSpPr txBox="1"/>
          <p:nvPr/>
        </p:nvSpPr>
        <p:spPr>
          <a:xfrm>
            <a:off x="4738258" y="2391617"/>
            <a:ext cx="5898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Merriweather"/>
              </a:rPr>
              <a:t>시계열의 특징이 해당 시계열이 관측된 시간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erriweather"/>
              </a:rPr>
              <a:t>(t)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erriweather"/>
              </a:rPr>
              <a:t>에 무관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14B2CD-CC32-4E4C-B7B3-F88AEDF33A24}"/>
              </a:ext>
            </a:extLst>
          </p:cNvPr>
          <p:cNvSpPr txBox="1"/>
          <p:nvPr/>
        </p:nvSpPr>
        <p:spPr>
          <a:xfrm>
            <a:off x="4738258" y="2862230"/>
            <a:ext cx="69597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Merriweather"/>
              </a:rPr>
              <a:t>추세나 계절성이 있는 시계열은 정상성을 나타내는 시계열이 아님 </a:t>
            </a:r>
            <a:r>
              <a:rPr lang="en-US" altLang="ko-KR" dirty="0">
                <a:solidFill>
                  <a:srgbClr val="333333"/>
                </a:solidFill>
                <a:latin typeface="Merriweather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erriweather"/>
              </a:rPr>
              <a:t>추세와 계절성은 서로 다른 시간에 시계열의 값에 영향을 줄 것이기 때문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erriweather"/>
              </a:rPr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B6C288-9A79-4E9F-AC03-83060B19CA14}"/>
              </a:ext>
            </a:extLst>
          </p:cNvPr>
          <p:cNvSpPr txBox="1"/>
          <p:nvPr/>
        </p:nvSpPr>
        <p:spPr>
          <a:xfrm>
            <a:off x="1591363" y="434971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Korean"/>
              </a:rPr>
              <a:t>시계열 데이터의 평균과 분산이 일정할 때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orean"/>
              </a:rPr>
              <a:t>정상성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orean"/>
              </a:rPr>
              <a:t>Stationarity</a:t>
            </a:r>
            <a:r>
              <a:rPr lang="ko-KR" altLang="en-US" dirty="0">
                <a:solidFill>
                  <a:srgbClr val="000000"/>
                </a:solidFill>
                <a:latin typeface="Noto Sans Korean"/>
              </a:rPr>
              <a:t>을 갖는다고 한다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F895BA-BE15-450E-84F3-7910515A3746}"/>
              </a:ext>
            </a:extLst>
          </p:cNvPr>
          <p:cNvSpPr txBox="1"/>
          <p:nvPr/>
        </p:nvSpPr>
        <p:spPr>
          <a:xfrm>
            <a:off x="4351283" y="499604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oto Sans Korean"/>
              </a:rPr>
              <a:t>보통 평균이 일정하지 않으면 </a:t>
            </a:r>
            <a:r>
              <a:rPr lang="ko-KR" altLang="en-US" b="1" i="0" u="none" strike="noStrike" dirty="0">
                <a:solidFill>
                  <a:srgbClr val="F29661"/>
                </a:solidFill>
                <a:effectLst/>
                <a:latin typeface="Lato"/>
                <a:hlinkClick r:id="rId3"/>
              </a:rPr>
              <a:t>차분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orean"/>
              </a:rPr>
              <a:t>을 취하고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orean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orean"/>
              </a:rPr>
              <a:t>분산이 일정하지 않으면 </a:t>
            </a:r>
            <a:r>
              <a:rPr lang="ko-KR" altLang="en-US" b="1" i="0" u="none" strike="noStrike" dirty="0">
                <a:solidFill>
                  <a:srgbClr val="F29661"/>
                </a:solidFill>
                <a:effectLst/>
                <a:latin typeface="Lato"/>
                <a:hlinkClick r:id="rId4"/>
              </a:rPr>
              <a:t>변환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orean"/>
              </a:rPr>
              <a:t>을 취한다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orean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294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1257BA-6F89-4329-AD83-A87E255258D9}"/>
              </a:ext>
            </a:extLst>
          </p:cNvPr>
          <p:cNvSpPr txBox="1"/>
          <p:nvPr/>
        </p:nvSpPr>
        <p:spPr>
          <a:xfrm>
            <a:off x="1044086" y="536304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Stock</a:t>
            </a:r>
            <a:r>
              <a:rPr lang="ko-KR" altLang="en-US" dirty="0"/>
              <a:t> </a:t>
            </a:r>
            <a:r>
              <a:rPr lang="ko-KR" altLang="en-US" dirty="0" err="1"/>
              <a:t>Price</a:t>
            </a:r>
            <a:r>
              <a:rPr lang="ko-KR" altLang="en-US" dirty="0"/>
              <a:t> </a:t>
            </a:r>
            <a:r>
              <a:rPr lang="ko-KR" altLang="en-US" dirty="0" err="1"/>
              <a:t>Prediction</a:t>
            </a:r>
            <a:r>
              <a:rPr lang="ko-KR" altLang="en-US" dirty="0"/>
              <a:t> </a:t>
            </a:r>
            <a:r>
              <a:rPr lang="ko-KR" altLang="en-US" dirty="0" err="1"/>
              <a:t>Using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ARIMA </a:t>
            </a:r>
            <a:r>
              <a:rPr lang="ko-KR" altLang="en-US" dirty="0" err="1"/>
              <a:t>Model</a:t>
            </a:r>
            <a:r>
              <a:rPr lang="ko-KR" alt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5B3DB7-8678-414A-8AC3-2829452A40D2}"/>
              </a:ext>
            </a:extLst>
          </p:cNvPr>
          <p:cNvSpPr txBox="1"/>
          <p:nvPr/>
        </p:nvSpPr>
        <p:spPr>
          <a:xfrm>
            <a:off x="1267938" y="3467419"/>
            <a:ext cx="3093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백색잡음</a:t>
            </a:r>
            <a:r>
              <a:rPr lang="en-US" altLang="ko-KR" dirty="0"/>
              <a:t>(white noise)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5E1DFA-3FF9-4CA1-B245-E6DE56A7AEB2}"/>
              </a:ext>
            </a:extLst>
          </p:cNvPr>
          <p:cNvSpPr txBox="1"/>
          <p:nvPr/>
        </p:nvSpPr>
        <p:spPr>
          <a:xfrm>
            <a:off x="5066484" y="481359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Merriweather"/>
              </a:rPr>
              <a:t>정상성을 나타내는 시계열</a:t>
            </a:r>
            <a:endParaRPr lang="en-US" altLang="ko-KR" b="0" i="0" dirty="0">
              <a:solidFill>
                <a:srgbClr val="333333"/>
              </a:solidFill>
              <a:effectLst/>
              <a:latin typeface="Merriweather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Merriweather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erriweather"/>
              </a:rPr>
              <a:t>언제 관찰하는지에 상관이 없고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erriweather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erriweather"/>
              </a:rPr>
              <a:t>시간에 따라 어떤 시점에서 보더라도 똑같이 보일 것이기 때문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erriweather"/>
              </a:rPr>
              <a:t>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E1FF85-E67C-47DD-ACC2-367DEECBADB2}"/>
              </a:ext>
            </a:extLst>
          </p:cNvPr>
          <p:cNvSpPr txBox="1"/>
          <p:nvPr/>
        </p:nvSpPr>
        <p:spPr>
          <a:xfrm>
            <a:off x="5066484" y="210029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예를 들면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,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기준시점 값이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100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이고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,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기준시점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-1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의 값이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95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일때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,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 잡음은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100 - 95 = 5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2A1F44-BA47-47E5-A728-D40FBAC63EB3}"/>
              </a:ext>
            </a:extLst>
          </p:cNvPr>
          <p:cNvSpPr txBox="1"/>
          <p:nvPr/>
        </p:nvSpPr>
        <p:spPr>
          <a:xfrm>
            <a:off x="1187667" y="1597515"/>
            <a:ext cx="120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잡음이란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?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C5ADA0-6493-41EA-A45E-DF5FEB0A4E4E}"/>
              </a:ext>
            </a:extLst>
          </p:cNvPr>
          <p:cNvSpPr txBox="1"/>
          <p:nvPr/>
        </p:nvSpPr>
        <p:spPr>
          <a:xfrm>
            <a:off x="5066484" y="15718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시계열 중 기준시점을 지정하고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,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기준시점 이전과의 차이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0FE7E7-E0B9-43DA-A4BF-397F885C6B27}"/>
              </a:ext>
            </a:extLst>
          </p:cNvPr>
          <p:cNvSpPr txBox="1"/>
          <p:nvPr/>
        </p:nvSpPr>
        <p:spPr>
          <a:xfrm>
            <a:off x="5066484" y="3386373"/>
            <a:ext cx="69998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시계열분석을 위해서 이 잡음을 확률변수가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I.I.D(Independently and Identically Distributed,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독립항등분포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를 따르면 백색잡음이라고 함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798FEF-0A27-46B0-BC3D-547E0D477F5D}"/>
              </a:ext>
            </a:extLst>
          </p:cNvPr>
          <p:cNvSpPr txBox="1"/>
          <p:nvPr/>
        </p:nvSpPr>
        <p:spPr>
          <a:xfrm>
            <a:off x="2003194" y="6029202"/>
            <a:ext cx="7994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잡음을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I.I.D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를 따르는 확률변수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백색잡음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로 과정을 정상화과정이라고 한다 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3BAC0F-56A9-4CAA-9FF2-6150D82C1606}"/>
              </a:ext>
            </a:extLst>
          </p:cNvPr>
          <p:cNvSpPr txBox="1"/>
          <p:nvPr/>
        </p:nvSpPr>
        <p:spPr>
          <a:xfrm>
            <a:off x="5159170" y="4281432"/>
            <a:ext cx="64968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*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회귀분석에서 사용되는 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잔차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(Residual) 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의미와 유사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-&gt;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잔차는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 독립성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정규성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등분산성을 따라야함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97176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1257BA-6F89-4329-AD83-A87E255258D9}"/>
              </a:ext>
            </a:extLst>
          </p:cNvPr>
          <p:cNvSpPr txBox="1"/>
          <p:nvPr/>
        </p:nvSpPr>
        <p:spPr>
          <a:xfrm>
            <a:off x="1044086" y="536304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Stock</a:t>
            </a:r>
            <a:r>
              <a:rPr lang="ko-KR" altLang="en-US" dirty="0"/>
              <a:t> </a:t>
            </a:r>
            <a:r>
              <a:rPr lang="ko-KR" altLang="en-US" dirty="0" err="1"/>
              <a:t>Price</a:t>
            </a:r>
            <a:r>
              <a:rPr lang="ko-KR" altLang="en-US" dirty="0"/>
              <a:t> </a:t>
            </a:r>
            <a:r>
              <a:rPr lang="ko-KR" altLang="en-US" dirty="0" err="1"/>
              <a:t>Prediction</a:t>
            </a:r>
            <a:r>
              <a:rPr lang="ko-KR" altLang="en-US" dirty="0"/>
              <a:t> </a:t>
            </a:r>
            <a:r>
              <a:rPr lang="ko-KR" altLang="en-US" dirty="0" err="1"/>
              <a:t>Using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ARIMA </a:t>
            </a:r>
            <a:r>
              <a:rPr lang="ko-KR" altLang="en-US" dirty="0" err="1"/>
              <a:t>Model</a:t>
            </a:r>
            <a:r>
              <a:rPr lang="ko-KR" altLang="en-US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7EB09C-ED51-4C10-B219-DD8D16848D27}"/>
              </a:ext>
            </a:extLst>
          </p:cNvPr>
          <p:cNvSpPr txBox="1"/>
          <p:nvPr/>
        </p:nvSpPr>
        <p:spPr>
          <a:xfrm>
            <a:off x="1320489" y="993741"/>
            <a:ext cx="86977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random</a:t>
            </a:r>
            <a:r>
              <a:rPr lang="ko-KR" altLang="en-US" dirty="0"/>
              <a:t> </a:t>
            </a:r>
            <a:r>
              <a:rPr lang="ko-KR" altLang="en-US" dirty="0" err="1"/>
              <a:t>walk</a:t>
            </a:r>
            <a:r>
              <a:rPr lang="ko-KR" altLang="en-US" dirty="0"/>
              <a:t> </a:t>
            </a:r>
            <a:r>
              <a:rPr lang="ko-KR" altLang="en-US" dirty="0" err="1"/>
              <a:t>pattern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확률보행 패턴</a:t>
            </a:r>
            <a:r>
              <a:rPr lang="en-US" altLang="ko-KR" dirty="0"/>
              <a:t>(</a:t>
            </a:r>
            <a:r>
              <a:rPr lang="ko-KR" altLang="en-US" dirty="0"/>
              <a:t>정상성을 나타내지않는 데이터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798FEF-0A27-46B0-BC3D-547E0D477F5D}"/>
              </a:ext>
            </a:extLst>
          </p:cNvPr>
          <p:cNvSpPr txBox="1"/>
          <p:nvPr/>
        </p:nvSpPr>
        <p:spPr>
          <a:xfrm>
            <a:off x="1177802" y="1733694"/>
            <a:ext cx="7994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b="0" i="0" dirty="0">
                <a:solidFill>
                  <a:srgbClr val="FF0000"/>
                </a:solidFill>
                <a:effectLst/>
                <a:latin typeface="Helvetica Neue"/>
              </a:rPr>
              <a:t>정상화과정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Helvetica Neue"/>
              </a:rPr>
              <a:t>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152010-F353-499C-8B53-519DCEFD2DCA}"/>
              </a:ext>
            </a:extLst>
          </p:cNvPr>
          <p:cNvSpPr txBox="1"/>
          <p:nvPr/>
        </p:nvSpPr>
        <p:spPr>
          <a:xfrm>
            <a:off x="2992645" y="1733694"/>
            <a:ext cx="7334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시도표확인 </a:t>
            </a:r>
            <a:r>
              <a:rPr lang="en-US" altLang="ko-KR" dirty="0">
                <a:solidFill>
                  <a:srgbClr val="FF0000"/>
                </a:solidFill>
              </a:rPr>
              <a:t>–&gt; </a:t>
            </a:r>
            <a:r>
              <a:rPr lang="ko-KR" altLang="en-US" dirty="0">
                <a:solidFill>
                  <a:srgbClr val="FF0000"/>
                </a:solidFill>
              </a:rPr>
              <a:t>정상성 확인 </a:t>
            </a:r>
            <a:r>
              <a:rPr lang="en-US" altLang="ko-KR" dirty="0">
                <a:solidFill>
                  <a:srgbClr val="FF0000"/>
                </a:solidFill>
              </a:rPr>
              <a:t>–&gt; </a:t>
            </a:r>
            <a:r>
              <a:rPr lang="ko-KR" altLang="en-US" dirty="0" err="1">
                <a:solidFill>
                  <a:srgbClr val="FF0000"/>
                </a:solidFill>
              </a:rPr>
              <a:t>단위근</a:t>
            </a:r>
            <a:r>
              <a:rPr lang="ko-KR" altLang="en-US" dirty="0">
                <a:solidFill>
                  <a:srgbClr val="FF0000"/>
                </a:solidFill>
              </a:rPr>
              <a:t> 검정 </a:t>
            </a:r>
            <a:r>
              <a:rPr lang="en-US" altLang="ko-KR" dirty="0">
                <a:solidFill>
                  <a:srgbClr val="FF0000"/>
                </a:solidFill>
              </a:rPr>
              <a:t>-&gt; </a:t>
            </a:r>
            <a:r>
              <a:rPr lang="ko-KR" altLang="en-US" dirty="0" err="1">
                <a:solidFill>
                  <a:srgbClr val="FF0000"/>
                </a:solidFill>
              </a:rPr>
              <a:t>정상화시키기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061E03-5C6F-4FA2-B58B-49EA93F614A0}"/>
              </a:ext>
            </a:extLst>
          </p:cNvPr>
          <p:cNvSpPr txBox="1"/>
          <p:nvPr/>
        </p:nvSpPr>
        <p:spPr>
          <a:xfrm>
            <a:off x="1320489" y="342900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oto Sans Korean"/>
              </a:rPr>
              <a:t> </a:t>
            </a:r>
            <a:r>
              <a:rPr lang="ko-KR" altLang="en-US" b="1" i="0" u="none" strike="noStrike" dirty="0">
                <a:solidFill>
                  <a:srgbClr val="FFE08C"/>
                </a:solidFill>
                <a:effectLst/>
                <a:latin typeface="Lato"/>
                <a:hlinkClick r:id="rId3"/>
              </a:rPr>
              <a:t>박스</a:t>
            </a:r>
            <a:r>
              <a:rPr lang="en-US" altLang="ko-KR" b="1" i="0" u="none" strike="noStrike" dirty="0">
                <a:solidFill>
                  <a:srgbClr val="FFE08C"/>
                </a:solidFill>
                <a:effectLst/>
                <a:latin typeface="Lato"/>
                <a:hlinkClick r:id="rId3"/>
              </a:rPr>
              <a:t>-</a:t>
            </a:r>
            <a:r>
              <a:rPr lang="ko-KR" altLang="en-US" b="1" i="0" u="none" strike="noStrike" dirty="0" err="1">
                <a:solidFill>
                  <a:srgbClr val="FFE08C"/>
                </a:solidFill>
                <a:effectLst/>
                <a:latin typeface="Lato"/>
                <a:hlinkClick r:id="rId3"/>
              </a:rPr>
              <a:t>칵스</a:t>
            </a:r>
            <a:r>
              <a:rPr lang="ko-KR" altLang="en-US" b="1" i="0" u="none" strike="noStrike" dirty="0">
                <a:solidFill>
                  <a:srgbClr val="FFE08C"/>
                </a:solidFill>
                <a:effectLst/>
                <a:latin typeface="Lato"/>
                <a:hlinkClick r:id="rId3"/>
              </a:rPr>
              <a:t> 변환의 가설검정</a:t>
            </a:r>
            <a:r>
              <a:rPr lang="ko-KR" altLang="en-US" b="1" i="0" u="none" strike="noStrike" dirty="0">
                <a:solidFill>
                  <a:srgbClr val="FFE08C"/>
                </a:solidFill>
                <a:effectLst/>
                <a:latin typeface="Lato"/>
              </a:rPr>
              <a:t> </a:t>
            </a:r>
            <a:r>
              <a:rPr lang="en-US" altLang="ko-KR" b="1" i="0" u="none" strike="noStrike" dirty="0">
                <a:solidFill>
                  <a:srgbClr val="FFE08C"/>
                </a:solidFill>
                <a:effectLst/>
                <a:latin typeface="Lato"/>
              </a:rPr>
              <a:t>: </a:t>
            </a:r>
            <a:endParaRPr lang="en-US" altLang="ko-KR" b="0" i="0" dirty="0">
              <a:solidFill>
                <a:srgbClr val="333333"/>
              </a:solidFill>
              <a:effectLst/>
              <a:latin typeface="Noto Sans Korean"/>
            </a:endParaRPr>
          </a:p>
          <a:p>
            <a:endParaRPr lang="en-US" altLang="ko-KR" dirty="0">
              <a:solidFill>
                <a:srgbClr val="333333"/>
              </a:solidFill>
              <a:latin typeface="Noto Sans Korean"/>
            </a:endParaRP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oto Sans Korean"/>
              </a:rPr>
              <a:t>눈대중만으로 변환을 취하는 게 맞는지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orean"/>
              </a:rPr>
              <a:t>, </a:t>
            </a: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oto Sans Korean"/>
              </a:rPr>
              <a:t>어떤 변환을 취하는 게 적절한지 알고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oto Sans Korean"/>
              </a:rPr>
              <a:t>싶을때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orean"/>
              </a:rPr>
              <a:t> 일반적으로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oto Sans Korean"/>
              </a:rPr>
              <a:t>사용됌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988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9BE399-943C-4DCA-BB9A-65F61149B0E6}"/>
              </a:ext>
            </a:extLst>
          </p:cNvPr>
          <p:cNvSpPr txBox="1"/>
          <p:nvPr/>
        </p:nvSpPr>
        <p:spPr>
          <a:xfrm>
            <a:off x="753941" y="496724"/>
            <a:ext cx="86977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random</a:t>
            </a:r>
            <a:r>
              <a:rPr lang="ko-KR" altLang="en-US" dirty="0"/>
              <a:t> </a:t>
            </a:r>
            <a:r>
              <a:rPr lang="ko-KR" altLang="en-US" dirty="0" err="1"/>
              <a:t>walk</a:t>
            </a:r>
            <a:r>
              <a:rPr lang="ko-KR" altLang="en-US" dirty="0"/>
              <a:t> </a:t>
            </a:r>
            <a:r>
              <a:rPr lang="ko-KR" altLang="en-US" dirty="0" err="1"/>
              <a:t>pattern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확률보행 패턴</a:t>
            </a:r>
            <a:r>
              <a:rPr lang="en-US" altLang="ko-KR" dirty="0"/>
              <a:t>(</a:t>
            </a:r>
            <a:r>
              <a:rPr lang="ko-KR" altLang="en-US" dirty="0"/>
              <a:t>정상성을 나타내지않는 데이터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-&gt; YG</a:t>
            </a:r>
            <a:r>
              <a:rPr lang="ko-KR" altLang="en-US" dirty="0"/>
              <a:t>는</a:t>
            </a:r>
            <a:r>
              <a:rPr lang="en-US" altLang="ko-KR" dirty="0"/>
              <a:t>? </a:t>
            </a:r>
            <a:r>
              <a:rPr lang="ko-KR" alt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183528-18A5-4310-B7FC-3E2D9B31A374}"/>
              </a:ext>
            </a:extLst>
          </p:cNvPr>
          <p:cNvSpPr txBox="1"/>
          <p:nvPr/>
        </p:nvSpPr>
        <p:spPr>
          <a:xfrm>
            <a:off x="753941" y="1894701"/>
            <a:ext cx="86977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확률보행패턴을</a:t>
            </a:r>
            <a:r>
              <a:rPr lang="ko-KR" altLang="en-US" dirty="0"/>
              <a:t> 나타내는지 나타내지않는지 어떻게 </a:t>
            </a:r>
            <a:r>
              <a:rPr lang="en-US" altLang="ko-KR" dirty="0"/>
              <a:t>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C0AC64-57E0-4CE8-96D4-6696249ADD96}"/>
              </a:ext>
            </a:extLst>
          </p:cNvPr>
          <p:cNvSpPr txBox="1"/>
          <p:nvPr/>
        </p:nvSpPr>
        <p:spPr>
          <a:xfrm>
            <a:off x="753941" y="2447787"/>
            <a:ext cx="6657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차분</a:t>
            </a:r>
            <a:r>
              <a:rPr lang="en-US" altLang="ko-KR" dirty="0"/>
              <a:t>(Difference) 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erriweather"/>
              </a:rPr>
              <a:t>원래의 시계열에서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Merriweather"/>
              </a:rPr>
              <a:t>연이은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erriweather"/>
              </a:rPr>
              <a:t>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Merriweather"/>
              </a:rPr>
              <a:t>관측값의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erriweather"/>
              </a:rPr>
              <a:t> 차이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6364E7-7DA3-4369-B04E-ACBA06ED0FC5}"/>
                  </a:ext>
                </a:extLst>
              </p:cNvPr>
              <p:cNvSpPr txBox="1"/>
              <p:nvPr/>
            </p:nvSpPr>
            <p:spPr>
              <a:xfrm>
                <a:off x="7436095" y="2442748"/>
                <a:ext cx="2015636" cy="3983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6364E7-7DA3-4369-B04E-ACBA06ED0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095" y="2442748"/>
                <a:ext cx="2015636" cy="398379"/>
              </a:xfrm>
              <a:prstGeom prst="rect">
                <a:avLst/>
              </a:prstGeom>
              <a:blipFill>
                <a:blip r:embed="rId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93D4E6-3D9F-4E16-83D1-F515ABD28839}"/>
                  </a:ext>
                </a:extLst>
              </p:cNvPr>
              <p:cNvSpPr txBox="1"/>
              <p:nvPr/>
            </p:nvSpPr>
            <p:spPr>
              <a:xfrm>
                <a:off x="9528664" y="2473007"/>
                <a:ext cx="2015636" cy="374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차</m:t>
                    </m:r>
                  </m:oMath>
                </a14:m>
                <a:r>
                  <a:rPr lang="ko-KR" altLang="en-US" dirty="0"/>
                  <a:t>분의 개수 </a:t>
                </a:r>
                <a:r>
                  <a:rPr lang="en-US" altLang="ko-KR" dirty="0"/>
                  <a:t>: T-1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93D4E6-3D9F-4E16-83D1-F515ABD28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664" y="2473007"/>
                <a:ext cx="2015636" cy="374526"/>
              </a:xfrm>
              <a:prstGeom prst="rect">
                <a:avLst/>
              </a:prstGeom>
              <a:blipFill>
                <a:blip r:embed="rId4"/>
                <a:stretch>
                  <a:fillRect l="-906" t="-8197" r="-302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2B95E4E-29BF-43D6-9520-BB5FF39A43FA}"/>
              </a:ext>
            </a:extLst>
          </p:cNvPr>
          <p:cNvSpPr txBox="1"/>
          <p:nvPr/>
        </p:nvSpPr>
        <p:spPr>
          <a:xfrm>
            <a:off x="753941" y="3749988"/>
            <a:ext cx="7334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차분을 통해 구한 시계열 데이터가 백색잡음</a:t>
            </a:r>
            <a:r>
              <a:rPr lang="en-US" altLang="ko-KR" dirty="0"/>
              <a:t>(White Noise)</a:t>
            </a:r>
            <a:r>
              <a:rPr lang="ko-KR" altLang="en-US" dirty="0"/>
              <a:t>이라면</a:t>
            </a:r>
            <a:r>
              <a:rPr lang="en-US" altLang="ko-KR" dirty="0"/>
              <a:t>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A71296-5E0F-4829-8FCD-0571CEA6E128}"/>
                  </a:ext>
                </a:extLst>
              </p:cNvPr>
              <p:cNvSpPr txBox="1"/>
              <p:nvPr/>
            </p:nvSpPr>
            <p:spPr>
              <a:xfrm>
                <a:off x="8520846" y="4409301"/>
                <a:ext cx="20156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A71296-5E0F-4829-8FCD-0571CEA6E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846" y="4409301"/>
                <a:ext cx="2015636" cy="369332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4A732CC-F9FA-4C54-B6CB-6250AFBBCD2E}"/>
                  </a:ext>
                </a:extLst>
              </p:cNvPr>
              <p:cNvSpPr txBox="1"/>
              <p:nvPr/>
            </p:nvSpPr>
            <p:spPr>
              <a:xfrm>
                <a:off x="9834929" y="3749988"/>
                <a:ext cx="1937970" cy="374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백</m:t>
                    </m:r>
                  </m:oMath>
                </a14:m>
                <a:r>
                  <a:rPr lang="ko-KR" altLang="en-US" dirty="0"/>
                  <a:t>색잡음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4A732CC-F9FA-4C54-B6CB-6250AFBBC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929" y="3749988"/>
                <a:ext cx="1937970" cy="374526"/>
              </a:xfrm>
              <a:prstGeom prst="rect">
                <a:avLst/>
              </a:prstGeom>
              <a:blipFill>
                <a:blip r:embed="rId6"/>
                <a:stretch>
                  <a:fillRect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1AE85D-40E5-4EFF-ACAD-16AD8C38E398}"/>
                  </a:ext>
                </a:extLst>
              </p:cNvPr>
              <p:cNvSpPr txBox="1"/>
              <p:nvPr/>
            </p:nvSpPr>
            <p:spPr>
              <a:xfrm>
                <a:off x="8088923" y="3749988"/>
                <a:ext cx="20156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1AE85D-40E5-4EFF-ACAD-16AD8C38E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923" y="3749988"/>
                <a:ext cx="2015636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D2834CF5-9CC2-44ED-AD88-49504E793BE6}"/>
              </a:ext>
            </a:extLst>
          </p:cNvPr>
          <p:cNvSpPr/>
          <p:nvPr/>
        </p:nvSpPr>
        <p:spPr>
          <a:xfrm>
            <a:off x="9451731" y="4165421"/>
            <a:ext cx="306265" cy="2141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6771F1-AA99-4A52-8B12-4ABF2E1C93E3}"/>
              </a:ext>
            </a:extLst>
          </p:cNvPr>
          <p:cNvSpPr txBox="1"/>
          <p:nvPr/>
        </p:nvSpPr>
        <p:spPr>
          <a:xfrm>
            <a:off x="1889058" y="5280291"/>
            <a:ext cx="73349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백색잡음인지 아닌지 판별은 어떻게 </a:t>
            </a:r>
            <a:r>
              <a:rPr lang="en-US" altLang="ko-KR" dirty="0"/>
              <a:t>? </a:t>
            </a:r>
          </a:p>
          <a:p>
            <a:r>
              <a:rPr lang="en-US" altLang="ko-KR" dirty="0"/>
              <a:t>=&gt; ACF</a:t>
            </a:r>
            <a:r>
              <a:rPr lang="ko-KR" altLang="en-US" dirty="0"/>
              <a:t>그래프가 천천히 감소 </a:t>
            </a:r>
            <a:r>
              <a:rPr lang="en-US" altLang="ko-KR" dirty="0"/>
              <a:t>: </a:t>
            </a:r>
            <a:r>
              <a:rPr lang="ko-KR" altLang="en-US" dirty="0"/>
              <a:t>비정상 시계열</a:t>
            </a:r>
            <a:r>
              <a:rPr lang="en-US" altLang="ko-KR" dirty="0"/>
              <a:t>(Nonstationary) / </a:t>
            </a:r>
            <a:r>
              <a:rPr lang="ko-KR" altLang="en-US" dirty="0"/>
              <a:t>급격히 감소 </a:t>
            </a:r>
            <a:r>
              <a:rPr lang="en-US" altLang="ko-KR" dirty="0"/>
              <a:t>: </a:t>
            </a:r>
            <a:r>
              <a:rPr lang="ko-KR" altLang="en-US" dirty="0"/>
              <a:t>정상 시계열</a:t>
            </a:r>
            <a:r>
              <a:rPr lang="en-US" altLang="ko-KR" dirty="0"/>
              <a:t>(Stationary)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E460AF-47CF-4867-A7D3-914C7D76F842}"/>
              </a:ext>
            </a:extLst>
          </p:cNvPr>
          <p:cNvSpPr txBox="1"/>
          <p:nvPr/>
        </p:nvSpPr>
        <p:spPr>
          <a:xfrm>
            <a:off x="7972589" y="2947654"/>
            <a:ext cx="2831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주가를 차분 </a:t>
            </a:r>
            <a:r>
              <a:rPr lang="en-US" altLang="ko-KR" dirty="0"/>
              <a:t>=&gt; </a:t>
            </a:r>
            <a:r>
              <a:rPr lang="ko-KR" altLang="en-US" dirty="0"/>
              <a:t>주가수익</a:t>
            </a:r>
          </a:p>
        </p:txBody>
      </p:sp>
    </p:spTree>
    <p:extLst>
      <p:ext uri="{BB962C8B-B14F-4D97-AF65-F5344CB8AC3E}">
        <p14:creationId xmlns:p14="http://schemas.microsoft.com/office/powerpoint/2010/main" val="1576524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0CE99D-2428-403A-8101-EE4DA42AF0A0}"/>
              </a:ext>
            </a:extLst>
          </p:cNvPr>
          <p:cNvSpPr txBox="1"/>
          <p:nvPr/>
        </p:nvSpPr>
        <p:spPr>
          <a:xfrm>
            <a:off x="789109" y="1459495"/>
            <a:ext cx="100430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random</a:t>
            </a:r>
            <a:r>
              <a:rPr lang="ko-KR" altLang="en-US" dirty="0"/>
              <a:t> </a:t>
            </a:r>
            <a:r>
              <a:rPr lang="ko-KR" altLang="en-US" dirty="0" err="1"/>
              <a:t>walk</a:t>
            </a:r>
            <a:r>
              <a:rPr lang="ko-KR" altLang="en-US" dirty="0"/>
              <a:t> </a:t>
            </a:r>
            <a:r>
              <a:rPr lang="ko-KR" altLang="en-US" dirty="0" err="1"/>
              <a:t>pattern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확률보행 패턴</a:t>
            </a:r>
            <a:r>
              <a:rPr lang="en-US" altLang="ko-KR" dirty="0"/>
              <a:t>(</a:t>
            </a:r>
            <a:r>
              <a:rPr lang="ko-KR" altLang="en-US" dirty="0"/>
              <a:t>정상성을 나타내지않는 데이터</a:t>
            </a:r>
            <a:r>
              <a:rPr lang="en-US" altLang="ko-KR" dirty="0"/>
              <a:t>, Nonstationary)</a:t>
            </a:r>
          </a:p>
          <a:p>
            <a:endParaRPr lang="en-US" altLang="ko-KR" dirty="0"/>
          </a:p>
          <a:p>
            <a:r>
              <a:rPr lang="en-US" altLang="ko-KR" dirty="0"/>
              <a:t>-&gt; YG</a:t>
            </a:r>
            <a:r>
              <a:rPr lang="ko-KR" altLang="en-US" dirty="0"/>
              <a:t>는</a:t>
            </a:r>
            <a:r>
              <a:rPr lang="en-US" altLang="ko-KR" dirty="0"/>
              <a:t>? </a:t>
            </a:r>
            <a:r>
              <a:rPr lang="ko-KR" alt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C4A678-47AE-4820-81A1-A07E32351911}"/>
              </a:ext>
            </a:extLst>
          </p:cNvPr>
          <p:cNvSpPr txBox="1"/>
          <p:nvPr/>
        </p:nvSpPr>
        <p:spPr>
          <a:xfrm>
            <a:off x="789109" y="2883849"/>
            <a:ext cx="100430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Arima Model</a:t>
            </a:r>
            <a:r>
              <a:rPr lang="ko-KR" altLang="en-US" dirty="0"/>
              <a:t>의 </a:t>
            </a:r>
            <a:r>
              <a:rPr lang="ko-KR" altLang="en-US" dirty="0" err="1"/>
              <a:t>하위모델중</a:t>
            </a:r>
            <a:r>
              <a:rPr lang="en-US" altLang="ko-KR" dirty="0"/>
              <a:t>(</a:t>
            </a:r>
            <a:r>
              <a:rPr lang="ko-KR" altLang="en-US" dirty="0"/>
              <a:t>자기회귀모델</a:t>
            </a:r>
            <a:r>
              <a:rPr lang="en-US" altLang="ko-KR" dirty="0"/>
              <a:t>, </a:t>
            </a:r>
            <a:r>
              <a:rPr lang="ko-KR" altLang="en-US" dirty="0"/>
              <a:t>이동평균모델 등</a:t>
            </a:r>
            <a:r>
              <a:rPr lang="en-US" altLang="ko-KR" dirty="0"/>
              <a:t>)</a:t>
            </a:r>
            <a:r>
              <a:rPr lang="ko-KR" altLang="en-US" dirty="0"/>
              <a:t> 가장 적합한 모델을 </a:t>
            </a:r>
            <a:r>
              <a:rPr lang="ko-KR" altLang="en-US" dirty="0" err="1"/>
              <a:t>고르기전</a:t>
            </a:r>
            <a:r>
              <a:rPr lang="ko-KR" altLang="en-US" dirty="0"/>
              <a:t> 검정과정이 필요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F00C08-4763-485A-9522-35FB181E473E}"/>
              </a:ext>
            </a:extLst>
          </p:cNvPr>
          <p:cNvSpPr txBox="1"/>
          <p:nvPr/>
        </p:nvSpPr>
        <p:spPr>
          <a:xfrm>
            <a:off x="789109" y="4055390"/>
            <a:ext cx="1004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ARIMA MODEL</a:t>
            </a:r>
            <a:r>
              <a:rPr lang="ko-KR" altLang="en-US" dirty="0"/>
              <a:t>을 통해서는 월별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C82AE0-4856-4C96-B96E-A750CB0A7583}"/>
              </a:ext>
            </a:extLst>
          </p:cNvPr>
          <p:cNvSpPr txBox="1"/>
          <p:nvPr/>
        </p:nvSpPr>
        <p:spPr>
          <a:xfrm>
            <a:off x="964956" y="5688597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https://otexts.com/fppkr/arima-forecasting.html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5591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4A0C91-4E21-469A-9ECC-E13CA96138CA}"/>
              </a:ext>
            </a:extLst>
          </p:cNvPr>
          <p:cNvSpPr txBox="1"/>
          <p:nvPr/>
        </p:nvSpPr>
        <p:spPr>
          <a:xfrm>
            <a:off x="1389185" y="3824653"/>
            <a:ext cx="8510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Merriweather"/>
              </a:rPr>
              <a:t>동적 조화 회귀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erriweather"/>
              </a:rPr>
              <a:t>, </a:t>
            </a: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Merriweather"/>
              </a:rPr>
              <a:t>여기에서 예측변수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erriweather"/>
              </a:rPr>
              <a:t>(predictor variable)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erriweather"/>
              </a:rPr>
              <a:t>는 어떠한 모의 휴일 효과도 넣을 수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erriweather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erriweather"/>
              </a:rPr>
              <a:t>그리고 푸리에 항을 이용하는 계절성도 넣을 수 있을 것입니다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erriweather"/>
              </a:rPr>
              <a:t>).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7C3992-9322-42A2-8E75-4B004B4925CE}"/>
              </a:ext>
            </a:extLst>
          </p:cNvPr>
          <p:cNvSpPr txBox="1"/>
          <p:nvPr/>
        </p:nvSpPr>
        <p:spPr>
          <a:xfrm>
            <a:off x="1222131" y="1906787"/>
            <a:ext cx="60974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Merriweather"/>
              </a:rPr>
              <a:t>바뀌는 휴일 효과를 다루는 가장 좋은 방법은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Merriweather"/>
              </a:rPr>
              <a:t>가변수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erriweather"/>
              </a:rPr>
              <a:t>(dummy variable)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erriweather"/>
              </a:rPr>
              <a:t>를 사용하는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2378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2C61E428-FADA-4F2B-8C4C-4AF3EE19F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80" y="756744"/>
            <a:ext cx="10115040" cy="554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86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1072</Words>
  <Application>Microsoft Office PowerPoint</Application>
  <PresentationFormat>와이드스크린</PresentationFormat>
  <Paragraphs>109</Paragraphs>
  <Slides>14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Helvetica Neue</vt:lpstr>
      <vt:lpstr>Lato</vt:lpstr>
      <vt:lpstr>Merriweather</vt:lpstr>
      <vt:lpstr>Noto Sans Korean</vt:lpstr>
      <vt:lpstr>Ubuntu Condensed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서정</dc:creator>
  <cp:lastModifiedBy>김 서정</cp:lastModifiedBy>
  <cp:revision>19</cp:revision>
  <dcterms:created xsi:type="dcterms:W3CDTF">2020-08-31T08:25:53Z</dcterms:created>
  <dcterms:modified xsi:type="dcterms:W3CDTF">2020-09-01T17:08:50Z</dcterms:modified>
</cp:coreProperties>
</file>