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70" r:id="rId9"/>
    <p:sldId id="274" r:id="rId10"/>
    <p:sldId id="275" r:id="rId11"/>
    <p:sldId id="283" r:id="rId12"/>
    <p:sldId id="278" r:id="rId13"/>
    <p:sldId id="279" r:id="rId14"/>
    <p:sldId id="280" r:id="rId15"/>
    <p:sldId id="267" r:id="rId16"/>
    <p:sldId id="269" r:id="rId17"/>
    <p:sldId id="268" r:id="rId18"/>
    <p:sldId id="273" r:id="rId19"/>
    <p:sldId id="271" r:id="rId20"/>
    <p:sldId id="260" r:id="rId21"/>
    <p:sldId id="261" r:id="rId22"/>
    <p:sldId id="281" r:id="rId23"/>
    <p:sldId id="282" r:id="rId24"/>
    <p:sldId id="284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84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0067F-197F-4739-A497-7DA167A13F5A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EEF2-1661-4767-BF9A-25C05C436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data-stationary-pyth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https://machinelearningmastery.com/time-series-data-stationary-python/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AEEF2-1661-4767-BF9A-25C05C4366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0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9204-170D-46A1-B6AD-A34DBBD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48D0-3331-447C-ABD5-F0DAEF50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38596-6148-413C-BA0A-B7AB8D8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D597A-02C2-4225-84CD-5DAA0C9F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8C99-82AD-4EA6-852B-E9C8F881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3711-22C2-4F64-96AF-05335DFA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D46C5-0A08-43A9-BD57-5AA4280E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7ED13-4C34-45D8-88B7-8D54CFE7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E060C-F0D0-46ED-B0E7-81BCF2B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75D58-1090-4FD9-9A14-8B649E67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0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5B879A-F227-4ECD-AE1E-8599C03DD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E5649-DDE8-45A9-BA65-B2F2BC36B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A816-AE1D-4F5D-A824-CC8A1D8D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95222-2385-4BCA-ACB7-006F8FE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6ECA1-3A89-4242-9113-EF994FC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17493-391C-4CD5-BCCD-A7237F9A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93012-5B8D-494C-8352-0743D4C9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555EB-6BCA-4795-B96D-930CFD6A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6142B-70C3-4238-BA17-36C6560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49453-AFF6-46F6-87A2-8AEB9D7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3D89E-6E8F-40B6-A8BF-E3F1B830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7BE18-E797-447D-813B-94791369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1674B-37A2-4191-827E-3154D28D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F5F74-E4BD-47CB-9F98-2E093CB4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B0A8C-0CFB-411C-80A5-44AAFE7D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5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C3FC-975D-4B40-8342-5C667CFA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CD01D-631D-4459-AD9A-E0015DBA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F0E9D-E418-441B-8F5B-4125EC3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B315C-1A7D-48A3-AD81-9FAEAB8B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48CC5-1236-4A08-BDB5-74545E50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C460D-F1F2-49C9-9EB0-F862710C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7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5A23-F0D9-4B99-A956-453F54DB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5F877-944F-434A-8AC8-80CB462E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474A-0BBC-4600-B4CC-63FBFEC5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4ED31-0756-4DB1-82BA-019E3DFA3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07DF7-F080-40DE-810E-F96A7514B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95E659-B7F5-4728-890C-B603C8FE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EF9EF-A71D-4EBA-B138-5F3F0304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A272F-71BF-49B6-A601-38A8FB4B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1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CAF1-E8F7-4C70-8931-08DEFDA8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F71A1-1272-4CF4-9A89-F0F6C23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19FA4-B325-45CC-940F-2CE77109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07116-5549-4771-B50C-0E1C615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CFBFB-5B31-447A-BFBC-9E218021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48E0CF-4CC2-4229-8882-6BFB6A9B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F7259-449D-48F3-8DF1-D37AA26E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A7B3-3844-4666-8422-55C6E7A9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0694-7491-4FA2-BCDF-0AAF0987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DD4BA-A4D1-4981-94B4-7BDA3DF2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339EF-F437-4F23-B8CF-7412CB5B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C0B2C-9846-486F-8F87-9375F50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9A2E6-11E8-4924-93DE-A3442083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8477-EB4D-457B-A64E-8C98372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B8CA6B-9F79-40D1-B339-7055997DC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3966A-8D4C-448C-AB3D-710A8770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EE062-B78A-4CBC-87BF-2BB7262F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AAEF9-5AE2-452A-8F27-8F82CBBD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192A4-9EA5-41A4-8A33-05B12EE2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7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A6855-F6CF-4515-BFF6-31E1A5F5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77480-A945-4F2E-8FF8-9B0F239D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56F79-F84B-4C61-AEA3-F3495CFA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2E93-57DD-4812-B3CC-8FA7D5D18CFF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056F9-EED8-4689-9AD3-AD196DE9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394E0-1B02-4FA4-B37C-864B59EE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C975-4BD1-40E1-88F9-DCAF8ED80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1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ljoin02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gmented_Dickey%E2%80%93Fuller_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Unit_root_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BB503-6625-4DD9-8C1D-C0F3992C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ARIMA</a:t>
            </a:r>
            <a:r>
              <a:rPr lang="ko-KR" altLang="en-US" sz="5400" dirty="0"/>
              <a:t>모델을 활용한 </a:t>
            </a:r>
            <a:br>
              <a:rPr lang="en-US" altLang="ko-KR" sz="5400" dirty="0"/>
            </a:br>
            <a:r>
              <a:rPr lang="en-US" altLang="ko-KR" sz="5400" dirty="0"/>
              <a:t>YG </a:t>
            </a:r>
            <a:r>
              <a:rPr lang="ko-KR" altLang="en-US" sz="5400" dirty="0"/>
              <a:t>주가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1BE32-0E10-44BF-9FA7-06A570DAA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souljoin0229@gmail.com</a:t>
            </a:r>
            <a:endParaRPr lang="en-US" altLang="ko-KR" dirty="0"/>
          </a:p>
          <a:p>
            <a:r>
              <a:rPr lang="en-US" altLang="ko-KR" dirty="0" err="1"/>
              <a:t>kimseojeong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3F768E-0884-450D-84F4-985E5A298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61381"/>
              </p:ext>
            </p:extLst>
          </p:nvPr>
        </p:nvGraphicFramePr>
        <p:xfrm>
          <a:off x="1339354" y="695700"/>
          <a:ext cx="5054437" cy="1737360"/>
        </p:xfrm>
        <a:graphic>
          <a:graphicData uri="http://schemas.openxmlformats.org/drawingml/2006/table">
            <a:tbl>
              <a:tblPr/>
              <a:tblGrid>
                <a:gridCol w="455615">
                  <a:extLst>
                    <a:ext uri="{9D8B030D-6E8A-4147-A177-3AD203B41FA5}">
                      <a16:colId xmlns:a16="http://schemas.microsoft.com/office/drawing/2014/main" val="3321879663"/>
                    </a:ext>
                  </a:extLst>
                </a:gridCol>
                <a:gridCol w="4598822">
                  <a:extLst>
                    <a:ext uri="{9D8B030D-6E8A-4147-A177-3AD203B41FA5}">
                      <a16:colId xmlns:a16="http://schemas.microsoft.com/office/drawing/2014/main" val="643182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US" altLang="ko-K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ADF Statistic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-4.808291</a:t>
                      </a:r>
                    </a:p>
                    <a:p>
                      <a:pPr algn="l" fontAlgn="base"/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  <a:latin typeface="inherit"/>
                        </a:rPr>
                        <a:t>p-value: 0.000052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Critical Values: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5%: -2.870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1%: -3.449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10%: -2.571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460889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249847A5-C42E-4F5B-9BF8-E738DDC0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3132138"/>
            <a:ext cx="152400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inherit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26CDE-A5D5-4FB1-B030-269BD4115E66}"/>
              </a:ext>
            </a:extLst>
          </p:cNvPr>
          <p:cNvSpPr txBox="1"/>
          <p:nvPr/>
        </p:nvSpPr>
        <p:spPr>
          <a:xfrm>
            <a:off x="168851" y="2664248"/>
            <a:ext cx="97336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Running the example prints the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Helvetica Neue"/>
              </a:rPr>
              <a:t>test statistic value </a:t>
            </a:r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of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Helvetica Neue"/>
              </a:rPr>
              <a:t>-4</a:t>
            </a:r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. </a:t>
            </a: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The more negative this statistic, the more likely we are to reject the null hypothesis (we have a stationary dataset).</a:t>
            </a:r>
          </a:p>
          <a:p>
            <a:pPr algn="l" fontAlgn="base"/>
            <a:endParaRPr lang="en-US" altLang="ko-KR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As part of the output, we get a look-up table to help determine the ADF statistic. We can see that our statistic value of -4 is less than the value of -3.449 at 1%.</a:t>
            </a: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This suggests that we can reject the null hypothesis with a significance level of less than 1% (i.e. a low probability that the result is a statistical fluke).</a:t>
            </a:r>
          </a:p>
          <a:p>
            <a:pPr algn="l" fontAlgn="base"/>
            <a:endParaRPr lang="en-US" altLang="ko-KR" b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Rejecting the null hypothesis means that the process has no unit root, and in turn that the time series is stationary or does not have time-dependent structure.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1CDF7-BB29-4DD4-AEC1-3847D8AFB9CC}"/>
              </a:ext>
            </a:extLst>
          </p:cNvPr>
          <p:cNvSpPr txBox="1"/>
          <p:nvPr/>
        </p:nvSpPr>
        <p:spPr>
          <a:xfrm>
            <a:off x="5035693" y="964215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B0F0"/>
                </a:solidFill>
                <a:effectLst/>
                <a:latin typeface="Helvetica Neue"/>
              </a:rPr>
              <a:t>p-value &gt; 0.05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Fail to reject the null hypothesis (H0), the data has a unit root and is non-stationary.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B0F0"/>
                </a:solidFill>
                <a:effectLst/>
                <a:latin typeface="Helvetica Neue"/>
              </a:rPr>
              <a:t>p-value &lt;= 0.05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Reject the null hypothesis (H0), the data does not have a unit root and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42057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69E22-0EEA-4C32-8F76-6E832E39BD1A}"/>
              </a:ext>
            </a:extLst>
          </p:cNvPr>
          <p:cNvSpPr txBox="1"/>
          <p:nvPr/>
        </p:nvSpPr>
        <p:spPr>
          <a:xfrm>
            <a:off x="-413904" y="3013502"/>
            <a:ext cx="1301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데이터로 </a:t>
            </a:r>
            <a:r>
              <a:rPr lang="en-US" altLang="ko-KR" sz="4800" dirty="0"/>
              <a:t>ARIMA</a:t>
            </a:r>
            <a:r>
              <a:rPr lang="ko-KR" altLang="en-US" sz="4800" dirty="0" err="1"/>
              <a:t>모형만들기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1282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FA5FAF6-9B56-4289-B0FB-CD00CD18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723900"/>
            <a:ext cx="8153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8BCFC7-BE5C-41D9-9489-2D6D9F3B855E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 분해 </a:t>
            </a:r>
          </a:p>
        </p:txBody>
      </p:sp>
    </p:spTree>
    <p:extLst>
      <p:ext uri="{BB962C8B-B14F-4D97-AF65-F5344CB8AC3E}">
        <p14:creationId xmlns:p14="http://schemas.microsoft.com/office/powerpoint/2010/main" val="42104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90AD24-2289-422A-8568-83D4A334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143000"/>
            <a:ext cx="11077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50B15-D133-4B35-80C3-73E5FD23263F}"/>
              </a:ext>
            </a:extLst>
          </p:cNvPr>
          <p:cNvSpPr txBox="1"/>
          <p:nvPr/>
        </p:nvSpPr>
        <p:spPr>
          <a:xfrm>
            <a:off x="813089" y="6673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이동평균과 이동 표준편차와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차분값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95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204D2F2-0856-4B59-9C92-7E76D6AF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906132"/>
            <a:ext cx="6888739" cy="27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EDCF695-74F1-4053-8510-B47AB703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3740583"/>
            <a:ext cx="6732876" cy="27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E7CC37-43BA-42D6-BD00-17B8060E32D4}"/>
              </a:ext>
            </a:extLst>
          </p:cNvPr>
          <p:cNvSpPr txBox="1"/>
          <p:nvPr/>
        </p:nvSpPr>
        <p:spPr>
          <a:xfrm>
            <a:off x="353290" y="457200"/>
            <a:ext cx="18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차분 분포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FEB006-C4D7-4EE0-A743-CF584280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90" y="4586046"/>
            <a:ext cx="3114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8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8FAFC70-DD97-49DD-A9F7-C05A83FC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391583"/>
            <a:ext cx="8029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98EBE-9A12-47C5-BCF8-3D16F4670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80" y="3786624"/>
            <a:ext cx="5133975" cy="3028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802C74-3D3E-47EC-BA0B-5D4DB59F1E95}"/>
              </a:ext>
            </a:extLst>
          </p:cNvPr>
          <p:cNvSpPr/>
          <p:nvPr/>
        </p:nvSpPr>
        <p:spPr>
          <a:xfrm>
            <a:off x="3129280" y="5567461"/>
            <a:ext cx="3345180" cy="24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E113-0E78-4217-B1AC-D1DF95A922C1}"/>
              </a:ext>
            </a:extLst>
          </p:cNvPr>
          <p:cNvSpPr txBox="1"/>
          <p:nvPr/>
        </p:nvSpPr>
        <p:spPr>
          <a:xfrm>
            <a:off x="6474460" y="5503663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624840" y="1422022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</a:p>
        </p:txBody>
      </p:sp>
    </p:spTree>
    <p:extLst>
      <p:ext uri="{BB962C8B-B14F-4D97-AF65-F5344CB8AC3E}">
        <p14:creationId xmlns:p14="http://schemas.microsoft.com/office/powerpoint/2010/main" val="55085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095C248-77E0-4172-80F8-AA157FA3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1422022"/>
            <a:ext cx="78200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8239FC-B989-4F92-B929-B9F09894E962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580DD-4820-4366-B285-A3120E0BCFA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0962B-C8DB-4A7E-9305-C0888589128D}"/>
              </a:ext>
            </a:extLst>
          </p:cNvPr>
          <p:cNvSpPr txBox="1"/>
          <p:nvPr/>
        </p:nvSpPr>
        <p:spPr>
          <a:xfrm>
            <a:off x="624840" y="1422022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</a:t>
            </a:r>
            <a:r>
              <a:rPr lang="ko-KR" altLang="en-US" dirty="0"/>
              <a:t>로그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F4D0-092F-4C5B-8809-8D134CE0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3857625"/>
            <a:ext cx="6200775" cy="3000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ACDCF5-D30B-4512-996F-3171F93B5218}"/>
              </a:ext>
            </a:extLst>
          </p:cNvPr>
          <p:cNvSpPr/>
          <p:nvPr/>
        </p:nvSpPr>
        <p:spPr>
          <a:xfrm>
            <a:off x="3952240" y="5689381"/>
            <a:ext cx="3345180" cy="24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F0E91-FFEE-468B-90C6-2804EC319D65}"/>
              </a:ext>
            </a:extLst>
          </p:cNvPr>
          <p:cNvSpPr txBox="1"/>
          <p:nvPr/>
        </p:nvSpPr>
        <p:spPr>
          <a:xfrm>
            <a:off x="7297420" y="5625583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&gt;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9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4069D76-9A3F-4A38-BE06-D4D12606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4065459"/>
            <a:ext cx="4526915" cy="2608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802C74-3D3E-47EC-BA0B-5D4DB59F1E95}"/>
              </a:ext>
            </a:extLst>
          </p:cNvPr>
          <p:cNvSpPr/>
          <p:nvPr/>
        </p:nvSpPr>
        <p:spPr>
          <a:xfrm>
            <a:off x="3395662" y="5606106"/>
            <a:ext cx="3345180" cy="241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DE113-0E78-4217-B1AC-D1DF95A922C1}"/>
              </a:ext>
            </a:extLst>
          </p:cNvPr>
          <p:cNvSpPr txBox="1"/>
          <p:nvPr/>
        </p:nvSpPr>
        <p:spPr>
          <a:xfrm>
            <a:off x="6740842" y="5542308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909320" y="1332128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_1</a:t>
            </a:r>
            <a:r>
              <a:rPr lang="ko-KR" altLang="en-US" dirty="0" err="1"/>
              <a:t>차차분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A46BC12-5963-4881-85E0-DDDED9CA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21" y="1268331"/>
            <a:ext cx="7620000" cy="260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2D6742-C5EC-48D2-B0B3-3F1F3590FD8F}"/>
              </a:ext>
            </a:extLst>
          </p:cNvPr>
          <p:cNvSpPr txBox="1"/>
          <p:nvPr/>
        </p:nvSpPr>
        <p:spPr>
          <a:xfrm>
            <a:off x="0" y="1813368"/>
            <a:ext cx="261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차분으로인한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음수발생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</a:rPr>
              <a:t>boxcox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를 사용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9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&lt;Augmented Dickey-Fuller&gt;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909320" y="1332128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</a:t>
            </a:r>
            <a:r>
              <a:rPr lang="ko-KR" altLang="en-US" dirty="0"/>
              <a:t>변화율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46B04-8A37-44D3-96B6-07E12CDA93BA}"/>
                  </a:ext>
                </a:extLst>
              </p:cNvPr>
              <p:cNvSpPr txBox="1"/>
              <p:nvPr/>
            </p:nvSpPr>
            <p:spPr>
              <a:xfrm>
                <a:off x="680720" y="1701460"/>
                <a:ext cx="2352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altLang="ko-KR" dirty="0"/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346B04-8A37-44D3-96B6-07E12CDA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1701460"/>
                <a:ext cx="2352626" cy="369332"/>
              </a:xfrm>
              <a:prstGeom prst="rect">
                <a:avLst/>
              </a:prstGeom>
              <a:blipFill>
                <a:blip r:embed="rId2"/>
                <a:stretch>
                  <a:fillRect l="-4145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7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57B4B-5322-46E8-91FD-B01A1BF7BF07}"/>
              </a:ext>
            </a:extLst>
          </p:cNvPr>
          <p:cNvSpPr txBox="1"/>
          <p:nvPr/>
        </p:nvSpPr>
        <p:spPr>
          <a:xfrm>
            <a:off x="680720" y="426720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 방법 </a:t>
            </a:r>
            <a:r>
              <a:rPr lang="en-US" altLang="ko-KR" dirty="0"/>
              <a:t>: </a:t>
            </a:r>
            <a:r>
              <a:rPr lang="en-US" altLang="ko-KR" dirty="0" err="1"/>
              <a:t>Augmendted</a:t>
            </a:r>
            <a:r>
              <a:rPr lang="en-US" altLang="ko-KR" dirty="0"/>
              <a:t> Dickey-Fuller, ACF, PACF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8675D-0A0F-491E-8F54-1773338BA221}"/>
              </a:ext>
            </a:extLst>
          </p:cNvPr>
          <p:cNvSpPr txBox="1"/>
          <p:nvPr/>
        </p:nvSpPr>
        <p:spPr>
          <a:xfrm>
            <a:off x="680720" y="787091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&lt;Cube-root Test&gt;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DCEF6-5EAE-4005-9CFE-016CE02A1F58}"/>
              </a:ext>
            </a:extLst>
          </p:cNvPr>
          <p:cNvSpPr txBox="1"/>
          <p:nvPr/>
        </p:nvSpPr>
        <p:spPr>
          <a:xfrm>
            <a:off x="909320" y="1332128"/>
            <a:ext cx="17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종가</a:t>
            </a:r>
            <a:r>
              <a:rPr lang="en-US" altLang="ko-KR" dirty="0"/>
              <a:t>_1</a:t>
            </a:r>
            <a:r>
              <a:rPr lang="ko-KR" altLang="en-US" dirty="0" err="1"/>
              <a:t>차차분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05189-98FB-4E1E-B68D-65D65C12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959029"/>
            <a:ext cx="4314459" cy="2939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7B739E-716E-4023-8373-27F7BE5B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77" y="1959029"/>
            <a:ext cx="4838700" cy="2905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DFFFF2-1F5E-4476-B1F4-3E2ECED524A5}"/>
              </a:ext>
            </a:extLst>
          </p:cNvPr>
          <p:cNvSpPr/>
          <p:nvPr/>
        </p:nvSpPr>
        <p:spPr>
          <a:xfrm>
            <a:off x="5474277" y="3709555"/>
            <a:ext cx="1342159" cy="226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891FF-39EE-49FB-92F3-16C7FCE6757E}"/>
              </a:ext>
            </a:extLst>
          </p:cNvPr>
          <p:cNvSpPr txBox="1"/>
          <p:nvPr/>
        </p:nvSpPr>
        <p:spPr>
          <a:xfrm>
            <a:off x="6816436" y="3638069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 0.05 (</a:t>
            </a:r>
            <a:r>
              <a:rPr lang="ko-KR" altLang="en-US" dirty="0">
                <a:solidFill>
                  <a:srgbClr val="FF0000"/>
                </a:solidFill>
              </a:rPr>
              <a:t>유의수준 </a:t>
            </a:r>
            <a:r>
              <a:rPr lang="en-US" altLang="ko-KR" dirty="0">
                <a:solidFill>
                  <a:srgbClr val="FF0000"/>
                </a:solidFill>
              </a:rPr>
              <a:t>5%)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1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CE153-24AD-4C84-A0EB-BA07D26825E3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AR(Auto Regressive)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19. AR(1) 모형 (Autoregressive Model) : 네이버 블로그">
            <a:extLst>
              <a:ext uri="{FF2B5EF4-FFF2-40B4-BE49-F238E27FC236}">
                <a16:creationId xmlns:a16="http://schemas.microsoft.com/office/drawing/2014/main" id="{3427D855-5EB9-451B-A837-70644574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54" y="5319922"/>
            <a:ext cx="6688824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P 대비] 4장_4절 통계분석_시계열 분석 part3_시계열모형">
            <a:extLst>
              <a:ext uri="{FF2B5EF4-FFF2-40B4-BE49-F238E27FC236}">
                <a16:creationId xmlns:a16="http://schemas.microsoft.com/office/drawing/2014/main" id="{0BFF58B8-F791-4FE3-B159-E08AF4D6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54" y="2114550"/>
            <a:ext cx="7620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F2E93-7E5F-4E8B-B745-C460DD5061FE}"/>
              </a:ext>
            </a:extLst>
          </p:cNvPr>
          <p:cNvSpPr txBox="1"/>
          <p:nvPr/>
        </p:nvSpPr>
        <p:spPr>
          <a:xfrm>
            <a:off x="841130" y="1275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전제 : 과거의 값은 현재의 값에 영향을 미친다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10B08-483A-4ABB-88BC-09632DC7AA22}"/>
              </a:ext>
            </a:extLst>
          </p:cNvPr>
          <p:cNvSpPr txBox="1"/>
          <p:nvPr/>
        </p:nvSpPr>
        <p:spPr>
          <a:xfrm>
            <a:off x="9588744" y="2839649"/>
            <a:ext cx="17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P(</a:t>
            </a:r>
            <a:r>
              <a:rPr lang="ko-KR" altLang="en-US" dirty="0"/>
              <a:t>시점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E37CA68B-4470-4EC5-A367-3508A6D4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26" y="1674990"/>
            <a:ext cx="36766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71A78-EF32-44A8-96FA-13D4F1E6846A}"/>
              </a:ext>
            </a:extLst>
          </p:cNvPr>
          <p:cNvSpPr txBox="1"/>
          <p:nvPr/>
        </p:nvSpPr>
        <p:spPr>
          <a:xfrm>
            <a:off x="8708780" y="4110335"/>
            <a:ext cx="350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특정 시점에서의 시계열 값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상수항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오차항</a:t>
            </a:r>
            <a:r>
              <a:rPr lang="en-US" altLang="ko-KR" dirty="0"/>
              <a:t>(</a:t>
            </a:r>
            <a:r>
              <a:rPr lang="ko-KR" altLang="en-US" dirty="0" err="1"/>
              <a:t>잔차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C5796D5-FF76-45CC-986D-D9B71720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93" y="1669440"/>
            <a:ext cx="22955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A82C-8995-4533-928E-B12A9AF451F5}"/>
              </a:ext>
            </a:extLst>
          </p:cNvPr>
          <p:cNvSpPr txBox="1"/>
          <p:nvPr/>
        </p:nvSpPr>
        <p:spPr>
          <a:xfrm>
            <a:off x="2865609" y="288778"/>
            <a:ext cx="11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629A5-015B-4DF1-AA47-F77C4B9E80B3}"/>
              </a:ext>
            </a:extLst>
          </p:cNvPr>
          <p:cNvSpPr txBox="1"/>
          <p:nvPr/>
        </p:nvSpPr>
        <p:spPr>
          <a:xfrm>
            <a:off x="8716303" y="288778"/>
            <a:ext cx="1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0502D-CD17-4A06-9A77-70F882024BDA}"/>
              </a:ext>
            </a:extLst>
          </p:cNvPr>
          <p:cNvSpPr txBox="1"/>
          <p:nvPr/>
        </p:nvSpPr>
        <p:spPr>
          <a:xfrm>
            <a:off x="91123" y="28877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4DF6B919-EE09-4C1D-8F19-E1B29D3B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" y="557750"/>
            <a:ext cx="4963256" cy="276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8050E6AB-CD32-4832-B8D3-0D069168B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45" y="557750"/>
            <a:ext cx="5140643" cy="28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E8E46-1C76-4E04-90C2-1058F15B3007}"/>
              </a:ext>
            </a:extLst>
          </p:cNvPr>
          <p:cNvSpPr txBox="1"/>
          <p:nvPr/>
        </p:nvSpPr>
        <p:spPr>
          <a:xfrm>
            <a:off x="2814296" y="3833622"/>
            <a:ext cx="11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2AB7B-3A67-44D8-B52E-8CB20443E3C3}"/>
              </a:ext>
            </a:extLst>
          </p:cNvPr>
          <p:cNvSpPr txBox="1"/>
          <p:nvPr/>
        </p:nvSpPr>
        <p:spPr>
          <a:xfrm>
            <a:off x="8483136" y="3833622"/>
            <a:ext cx="1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6BCE0-73D5-4A07-8C80-F73C13EFB687}"/>
              </a:ext>
            </a:extLst>
          </p:cNvPr>
          <p:cNvSpPr txBox="1"/>
          <p:nvPr/>
        </p:nvSpPr>
        <p:spPr>
          <a:xfrm>
            <a:off x="19807" y="3815412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종가</a:t>
            </a:r>
            <a:r>
              <a:rPr lang="en-US" altLang="ko-KR" dirty="0"/>
              <a:t>_log&gt;</a:t>
            </a:r>
            <a:endParaRPr lang="ko-KR" alt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361616F-E430-4722-AE6D-8E2E235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3" y="4202954"/>
            <a:ext cx="5842317" cy="24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6BBFCDA-09FF-4EA3-9E06-77742E24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40" y="4202954"/>
            <a:ext cx="5707380" cy="243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6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8560C-4FF5-44EE-A12F-0279B0370804}"/>
              </a:ext>
            </a:extLst>
          </p:cNvPr>
          <p:cNvSpPr txBox="1"/>
          <p:nvPr/>
        </p:nvSpPr>
        <p:spPr>
          <a:xfrm>
            <a:off x="265083" y="94223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종가</a:t>
            </a:r>
            <a:r>
              <a:rPr lang="en-US" altLang="ko-KR" dirty="0"/>
              <a:t>_1</a:t>
            </a:r>
            <a:r>
              <a:rPr lang="ko-KR" altLang="en-US" dirty="0" err="1"/>
              <a:t>차차분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3667-1318-40DC-AD1C-02ECE42CB784}"/>
              </a:ext>
            </a:extLst>
          </p:cNvPr>
          <p:cNvSpPr txBox="1"/>
          <p:nvPr/>
        </p:nvSpPr>
        <p:spPr>
          <a:xfrm>
            <a:off x="2886852" y="1126896"/>
            <a:ext cx="11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C44D4-24F7-4E75-890D-902C72F03C12}"/>
              </a:ext>
            </a:extLst>
          </p:cNvPr>
          <p:cNvSpPr txBox="1"/>
          <p:nvPr/>
        </p:nvSpPr>
        <p:spPr>
          <a:xfrm>
            <a:off x="8732465" y="1126896"/>
            <a:ext cx="123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endParaRPr lang="ko-KR" altLang="en-US" dirty="0"/>
          </a:p>
        </p:txBody>
      </p:sp>
      <p:pic>
        <p:nvPicPr>
          <p:cNvPr id="9" name="Picture 18">
            <a:extLst>
              <a:ext uri="{FF2B5EF4-FFF2-40B4-BE49-F238E27FC236}">
                <a16:creationId xmlns:a16="http://schemas.microsoft.com/office/drawing/2014/main" id="{2B9A9F9A-F76C-4533-8BCB-40DB8AB4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30" y="1400892"/>
            <a:ext cx="5221922" cy="29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89E30505-0E5F-4FA8-BA18-9B894478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33" y="1400892"/>
            <a:ext cx="5221923" cy="29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14C3C8-A85B-4BEB-B15D-91EDC9BE8CFA}"/>
              </a:ext>
            </a:extLst>
          </p:cNvPr>
          <p:cNvSpPr txBox="1"/>
          <p:nvPr/>
        </p:nvSpPr>
        <p:spPr>
          <a:xfrm>
            <a:off x="2886852" y="4355209"/>
            <a:ext cx="26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q=0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BD7BC-23EE-4D75-93C4-BBD5239CBB5E}"/>
              </a:ext>
            </a:extLst>
          </p:cNvPr>
          <p:cNvSpPr txBox="1"/>
          <p:nvPr/>
        </p:nvSpPr>
        <p:spPr>
          <a:xfrm>
            <a:off x="8732465" y="4424220"/>
            <a:ext cx="26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p=0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4EF0D-75F7-4171-82BE-9A2ED8D41697}"/>
              </a:ext>
            </a:extLst>
          </p:cNvPr>
          <p:cNvSpPr txBox="1"/>
          <p:nvPr/>
        </p:nvSpPr>
        <p:spPr>
          <a:xfrm>
            <a:off x="5110780" y="4388139"/>
            <a:ext cx="268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err="1"/>
              <a:t>차차분</a:t>
            </a:r>
            <a:r>
              <a:rPr lang="ko-KR" altLang="en-US" dirty="0"/>
              <a:t> </a:t>
            </a:r>
            <a:r>
              <a:rPr lang="en-US" altLang="ko-KR" dirty="0"/>
              <a:t>-&gt; d=1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A5D9F-496A-4957-BB34-630AFDD09A4D}"/>
              </a:ext>
            </a:extLst>
          </p:cNvPr>
          <p:cNvSpPr txBox="1"/>
          <p:nvPr/>
        </p:nvSpPr>
        <p:spPr>
          <a:xfrm>
            <a:off x="5009803" y="5311371"/>
            <a:ext cx="252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ARIMA(0,1,0)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879B6-141B-4344-8C98-A4F2AD4CC58D}"/>
              </a:ext>
            </a:extLst>
          </p:cNvPr>
          <p:cNvSpPr txBox="1"/>
          <p:nvPr/>
        </p:nvSpPr>
        <p:spPr>
          <a:xfrm>
            <a:off x="581891" y="426027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ARIMA</a:t>
            </a:r>
            <a:r>
              <a:rPr lang="ko-KR" altLang="en-US" dirty="0"/>
              <a:t>모델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C023E-7083-47BF-BB04-758196BCB819}"/>
              </a:ext>
            </a:extLst>
          </p:cNvPr>
          <p:cNvSpPr txBox="1"/>
          <p:nvPr/>
        </p:nvSpPr>
        <p:spPr>
          <a:xfrm>
            <a:off x="854653" y="4189907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Jua"/>
              </a:rPr>
              <a:t>Ljung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Jua"/>
              </a:rPr>
              <a:t>-Box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Jua"/>
              </a:rPr>
              <a:t>검정 통계</a:t>
            </a:r>
            <a:endParaRPr lang="en-US" altLang="ko-KR" b="0" i="0" dirty="0">
              <a:solidFill>
                <a:srgbClr val="333333"/>
              </a:solidFill>
              <a:effectLst/>
              <a:latin typeface="Jua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Jua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Jua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Jua"/>
              </a:rPr>
              <a:t>잔차에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Jua"/>
              </a:rPr>
              <a:t> 자기상관이 존재하는지 여부를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81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32422-1A7E-4799-B4C3-E438E3BF590D}"/>
              </a:ext>
            </a:extLst>
          </p:cNvPr>
          <p:cNvSpPr txBox="1"/>
          <p:nvPr/>
        </p:nvSpPr>
        <p:spPr>
          <a:xfrm>
            <a:off x="581891" y="426027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Auto-Arima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AB56E-142F-4D59-B98E-D587E1DA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9" y="1096695"/>
            <a:ext cx="5492895" cy="20958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14F9B-3078-4F39-A44C-2BA2256B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72" y="689262"/>
            <a:ext cx="5314950" cy="438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525C7A-504F-4D0D-9FE2-ADBE3DC7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92448"/>
            <a:ext cx="2771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C4EAE5-CB55-4DBD-8E0B-E37486E02DA7}"/>
              </a:ext>
            </a:extLst>
          </p:cNvPr>
          <p:cNvSpPr txBox="1"/>
          <p:nvPr/>
        </p:nvSpPr>
        <p:spPr>
          <a:xfrm>
            <a:off x="581891" y="374074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Forecast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03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938C5-F18F-49F7-A8A9-CBB3C1655925}"/>
              </a:ext>
            </a:extLst>
          </p:cNvPr>
          <p:cNvSpPr txBox="1"/>
          <p:nvPr/>
        </p:nvSpPr>
        <p:spPr>
          <a:xfrm>
            <a:off x="136680" y="374100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Facebook – Prophet</a:t>
            </a:r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21011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019C8-175E-477D-BBED-D751F862AC77}"/>
              </a:ext>
            </a:extLst>
          </p:cNvPr>
          <p:cNvSpPr txBox="1"/>
          <p:nvPr/>
        </p:nvSpPr>
        <p:spPr>
          <a:xfrm>
            <a:off x="1082919" y="711911"/>
            <a:ext cx="40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적절한 </a:t>
            </a:r>
            <a:r>
              <a:rPr lang="en-US" altLang="ko-KR" dirty="0"/>
              <a:t>P(</a:t>
            </a:r>
            <a:r>
              <a:rPr lang="ko-KR" altLang="en-US" dirty="0"/>
              <a:t>시점</a:t>
            </a:r>
            <a:r>
              <a:rPr lang="en-US" altLang="ko-KR" dirty="0"/>
              <a:t>)</a:t>
            </a:r>
            <a:r>
              <a:rPr lang="ko-KR" altLang="en-US" dirty="0"/>
              <a:t>는 어떻게 구하는가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F5DE5-5BA9-4227-AB88-9460264375AB}"/>
              </a:ext>
            </a:extLst>
          </p:cNvPr>
          <p:cNvSpPr txBox="1"/>
          <p:nvPr/>
        </p:nvSpPr>
        <p:spPr>
          <a:xfrm>
            <a:off x="6534150" y="755607"/>
            <a:ext cx="17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PACF</a:t>
            </a:r>
            <a:r>
              <a:rPr lang="ko-KR" altLang="en-US" dirty="0"/>
              <a:t>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AD6D9-FF6B-46C0-A2BE-AFF9FD74BCC3}"/>
              </a:ext>
            </a:extLst>
          </p:cNvPr>
          <p:cNvSpPr txBox="1"/>
          <p:nvPr/>
        </p:nvSpPr>
        <p:spPr>
          <a:xfrm>
            <a:off x="1310788" y="1086085"/>
            <a:ext cx="8589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PACF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partial</a:t>
            </a:r>
            <a:r>
              <a:rPr lang="ko-KR" altLang="en-US" dirty="0"/>
              <a:t> </a:t>
            </a:r>
            <a:r>
              <a:rPr lang="ko-KR" altLang="en-US" dirty="0" err="1"/>
              <a:t>auto-correlation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The </a:t>
            </a:r>
            <a:r>
              <a:rPr lang="ko-KR" altLang="en-US" dirty="0" err="1"/>
              <a:t>correlation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spots</a:t>
            </a:r>
            <a:r>
              <a:rPr lang="ko-KR" altLang="en-US" dirty="0"/>
              <a:t> </a:t>
            </a:r>
            <a:r>
              <a:rPr lang="ko-KR" altLang="en-US" dirty="0" err="1"/>
              <a:t>given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consider</a:t>
            </a:r>
            <a:r>
              <a:rPr lang="ko-KR" altLang="en-US" dirty="0"/>
              <a:t> </a:t>
            </a:r>
            <a:r>
              <a:rPr lang="ko-KR" altLang="en-US" dirty="0" err="1"/>
              <a:t>both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correlated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spots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example</a:t>
            </a:r>
            <a:r>
              <a:rPr lang="ko-KR" altLang="en-US" dirty="0"/>
              <a:t>, </a:t>
            </a:r>
            <a:r>
              <a:rPr lang="ko-KR" altLang="en-US" dirty="0" err="1"/>
              <a:t>today's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correlated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day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yesterday</a:t>
            </a:r>
            <a:r>
              <a:rPr lang="ko-KR" altLang="en-US" dirty="0"/>
              <a:t>, and </a:t>
            </a:r>
            <a:r>
              <a:rPr lang="ko-KR" altLang="en-US" dirty="0" err="1"/>
              <a:t>yesterday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correlated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day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yesterday</a:t>
            </a:r>
            <a:r>
              <a:rPr lang="ko-KR" altLang="en-US" dirty="0"/>
              <a:t>. </a:t>
            </a:r>
            <a:r>
              <a:rPr lang="ko-KR" altLang="en-US" dirty="0" err="1"/>
              <a:t>Then</a:t>
            </a:r>
            <a:r>
              <a:rPr lang="ko-KR" altLang="en-US" dirty="0"/>
              <a:t>, PACF of </a:t>
            </a:r>
            <a:r>
              <a:rPr lang="ko-KR" altLang="en-US" dirty="0" err="1"/>
              <a:t>yesterday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real</a:t>
            </a:r>
            <a:r>
              <a:rPr lang="ko-KR" altLang="en-US" dirty="0"/>
              <a:t> </a:t>
            </a:r>
            <a:r>
              <a:rPr lang="ko-KR" altLang="en-US" dirty="0" err="1"/>
              <a:t>correlation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today</a:t>
            </a:r>
            <a:r>
              <a:rPr lang="ko-KR" altLang="en-US" dirty="0"/>
              <a:t> and </a:t>
            </a:r>
            <a:r>
              <a:rPr lang="ko-KR" altLang="en-US" dirty="0" err="1"/>
              <a:t>yesterday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 </a:t>
            </a:r>
            <a:r>
              <a:rPr lang="ko-KR" altLang="en-US" dirty="0" err="1"/>
              <a:t>taking</a:t>
            </a:r>
            <a:r>
              <a:rPr lang="ko-KR" altLang="en-US" dirty="0"/>
              <a:t> </a:t>
            </a:r>
            <a:r>
              <a:rPr lang="ko-KR" altLang="en-US" dirty="0" err="1"/>
              <a:t>out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influnce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days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 </a:t>
            </a:r>
            <a:r>
              <a:rPr lang="ko-KR" altLang="en-US" dirty="0" err="1"/>
              <a:t>yesterday</a:t>
            </a:r>
            <a:r>
              <a:rPr lang="ko-KR" alt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554BD-8E29-4AFA-A55B-49ED77875DC1}"/>
              </a:ext>
            </a:extLst>
          </p:cNvPr>
          <p:cNvSpPr txBox="1"/>
          <p:nvPr/>
        </p:nvSpPr>
        <p:spPr>
          <a:xfrm>
            <a:off x="1765054" y="3540221"/>
            <a:ext cx="888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PACF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significant</a:t>
            </a:r>
            <a:r>
              <a:rPr lang="ko-KR" altLang="en-US" dirty="0">
                <a:solidFill>
                  <a:srgbClr val="FF0000"/>
                </a:solidFill>
              </a:rPr>
              <a:t>한 </a:t>
            </a:r>
            <a:r>
              <a:rPr lang="en-US" altLang="ko-KR" dirty="0">
                <a:solidFill>
                  <a:srgbClr val="FF0000"/>
                </a:solidFill>
              </a:rPr>
              <a:t>lag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현재의 값에 유의미한 영향을 주는 과거 시점 도출가능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3922DA-621F-4649-A6BC-068ABCDB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19" y="4055365"/>
            <a:ext cx="4122127" cy="2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48053A-3BD3-4729-967B-1AE34B0D3590}"/>
              </a:ext>
            </a:extLst>
          </p:cNvPr>
          <p:cNvSpPr/>
          <p:nvPr/>
        </p:nvSpPr>
        <p:spPr>
          <a:xfrm>
            <a:off x="5442340" y="5200780"/>
            <a:ext cx="436685" cy="228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24F5-7253-4872-92FF-FCCFA6438D1F}"/>
              </a:ext>
            </a:extLst>
          </p:cNvPr>
          <p:cNvSpPr txBox="1"/>
          <p:nvPr/>
        </p:nvSpPr>
        <p:spPr>
          <a:xfrm>
            <a:off x="6096000" y="4514057"/>
            <a:ext cx="46844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Lag=0 : </a:t>
            </a:r>
            <a:r>
              <a:rPr lang="ko-KR" altLang="en-US" sz="1200" dirty="0"/>
              <a:t>자기자신과의 상관성이므로 항상 </a:t>
            </a:r>
            <a:r>
              <a:rPr lang="en-US" altLang="ko-KR" sz="1200" dirty="0"/>
              <a:t>1 </a:t>
            </a:r>
          </a:p>
          <a:p>
            <a:endParaRPr lang="en-US" altLang="ko-KR" dirty="0"/>
          </a:p>
          <a:p>
            <a:r>
              <a:rPr lang="en-US" altLang="ko-KR" dirty="0"/>
              <a:t>Lag=1</a:t>
            </a:r>
            <a:r>
              <a:rPr lang="ko-KR" altLang="en-US" dirty="0"/>
              <a:t>에서 자기상관도가 유의수준을 넘음</a:t>
            </a:r>
            <a:r>
              <a:rPr lang="en-US" altLang="ko-KR" dirty="0"/>
              <a:t>, </a:t>
            </a:r>
            <a:r>
              <a:rPr lang="ko-KR" altLang="en-US" dirty="0" err="1"/>
              <a:t>이후값들은</a:t>
            </a:r>
            <a:r>
              <a:rPr lang="ko-KR" altLang="en-US" dirty="0"/>
              <a:t> 유의수준 이하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P=1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88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3BB88-F58A-4994-84A0-2B0FEA9DE5A2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MA(Moving Average)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93CEA-045E-44F2-B41F-AB8328BA53FC}"/>
              </a:ext>
            </a:extLst>
          </p:cNvPr>
          <p:cNvSpPr txBox="1"/>
          <p:nvPr/>
        </p:nvSpPr>
        <p:spPr>
          <a:xfrm>
            <a:off x="140677" y="1217630"/>
            <a:ext cx="64095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: </a:t>
            </a:r>
            <a:r>
              <a:rPr lang="ko-KR" altLang="en-US" dirty="0"/>
              <a:t>데이터는 특정한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평균을 가지고 있으며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이 상태에서 </a:t>
            </a:r>
            <a:r>
              <a:rPr lang="ko-KR" altLang="en-US" dirty="0"/>
              <a:t>현재의 독립변수</a:t>
            </a:r>
            <a:r>
              <a:rPr lang="en-US" altLang="ko-KR" dirty="0"/>
              <a:t>(y)</a:t>
            </a:r>
            <a:r>
              <a:rPr lang="ko-KR" altLang="en-US" dirty="0"/>
              <a:t>는 이전 오차 항의 변동성에 의해 결정된다 </a:t>
            </a:r>
            <a:r>
              <a:rPr lang="en-US" altLang="ko-KR" dirty="0"/>
              <a:t>-&gt; </a:t>
            </a:r>
            <a:r>
              <a:rPr lang="ko-KR" altLang="en-US" dirty="0"/>
              <a:t>데이터의 평균도 오차항의 변동성에 의해 이동된다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9BFBB-1CEE-44B5-9BB6-9D73CA1D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312250"/>
            <a:ext cx="5886450" cy="1295400"/>
          </a:xfrm>
          <a:prstGeom prst="rect">
            <a:avLst/>
          </a:prstGeom>
        </p:spPr>
      </p:pic>
      <p:pic>
        <p:nvPicPr>
          <p:cNvPr id="2052" name="Picture 4" descr="통계분석 Q &amp; A - ARIMA 모형에서 설명하는 이동평균법과 지수평활법과 같은 개념인 이동평균법의 차이가 뭔지 알고싶습니다.">
            <a:extLst>
              <a:ext uri="{FF2B5EF4-FFF2-40B4-BE49-F238E27FC236}">
                <a16:creationId xmlns:a16="http://schemas.microsoft.com/office/drawing/2014/main" id="{BEC0FA03-A906-4138-8C57-62062277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01" y="3429000"/>
            <a:ext cx="4614496" cy="31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3175-8831-4357-B1A9-DCE8C65CBD11}"/>
              </a:ext>
            </a:extLst>
          </p:cNvPr>
          <p:cNvSpPr txBox="1"/>
          <p:nvPr/>
        </p:nvSpPr>
        <p:spPr>
          <a:xfrm>
            <a:off x="8510221" y="2211224"/>
            <a:ext cx="256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뮤 </a:t>
            </a:r>
            <a:r>
              <a:rPr lang="en-US" altLang="ko-KR" dirty="0"/>
              <a:t>: </a:t>
            </a:r>
            <a:r>
              <a:rPr lang="en-US" altLang="ko-KR" dirty="0" err="1"/>
              <a:t>yt</a:t>
            </a:r>
            <a:r>
              <a:rPr lang="ko-KR" altLang="en-US" dirty="0"/>
              <a:t>의 평균</a:t>
            </a:r>
            <a:endParaRPr lang="en-US" altLang="ko-KR" dirty="0"/>
          </a:p>
          <a:p>
            <a:r>
              <a:rPr lang="en-US" altLang="ko-KR" dirty="0"/>
              <a:t>q : </a:t>
            </a:r>
            <a:r>
              <a:rPr lang="ko-KR" altLang="en-US" dirty="0"/>
              <a:t>시점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C214D-DEAA-4DCC-B953-36BCCD161265}"/>
              </a:ext>
            </a:extLst>
          </p:cNvPr>
          <p:cNvSpPr txBox="1"/>
          <p:nvPr/>
        </p:nvSpPr>
        <p:spPr>
          <a:xfrm>
            <a:off x="6982558" y="1329684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이전 항에서의 오차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(e(t-1))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혹은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변동값을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이용하여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현재 항의 상태를 추론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9949BDB-1D50-4241-98EF-4E8546F6E77D}"/>
              </a:ext>
            </a:extLst>
          </p:cNvPr>
          <p:cNvSpPr/>
          <p:nvPr/>
        </p:nvSpPr>
        <p:spPr>
          <a:xfrm>
            <a:off x="6429375" y="1525248"/>
            <a:ext cx="436685" cy="228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019C8-175E-477D-BBED-D751F862AC77}"/>
              </a:ext>
            </a:extLst>
          </p:cNvPr>
          <p:cNvSpPr txBox="1"/>
          <p:nvPr/>
        </p:nvSpPr>
        <p:spPr>
          <a:xfrm>
            <a:off x="1082919" y="711911"/>
            <a:ext cx="40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적절한 </a:t>
            </a:r>
            <a:r>
              <a:rPr lang="en-US" altLang="ko-KR" dirty="0"/>
              <a:t>q(</a:t>
            </a:r>
            <a:r>
              <a:rPr lang="ko-KR" altLang="en-US" dirty="0"/>
              <a:t>시점</a:t>
            </a:r>
            <a:r>
              <a:rPr lang="en-US" altLang="ko-KR" dirty="0"/>
              <a:t>)</a:t>
            </a:r>
            <a:r>
              <a:rPr lang="ko-KR" altLang="en-US" dirty="0"/>
              <a:t>는 어떻게 구하는가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F5DE5-5BA9-4227-AB88-9460264375AB}"/>
              </a:ext>
            </a:extLst>
          </p:cNvPr>
          <p:cNvSpPr txBox="1"/>
          <p:nvPr/>
        </p:nvSpPr>
        <p:spPr>
          <a:xfrm>
            <a:off x="6534150" y="755607"/>
            <a:ext cx="17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ACF</a:t>
            </a:r>
            <a:r>
              <a:rPr lang="ko-KR" altLang="en-US" dirty="0"/>
              <a:t>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275BF-F9F8-4F55-B86E-C9D817F01C90}"/>
              </a:ext>
            </a:extLst>
          </p:cNvPr>
          <p:cNvSpPr txBox="1"/>
          <p:nvPr/>
        </p:nvSpPr>
        <p:spPr>
          <a:xfrm>
            <a:off x="2698115" y="3103366"/>
            <a:ext cx="679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현재 시점에 가장 영향을 주는 과거시점은 </a:t>
            </a:r>
            <a:r>
              <a:rPr lang="ko-KR" altLang="en-US" dirty="0" err="1">
                <a:solidFill>
                  <a:srgbClr val="FF0000"/>
                </a:solidFill>
              </a:rPr>
              <a:t>어디까지인지</a:t>
            </a:r>
            <a:r>
              <a:rPr lang="ko-KR" altLang="en-US" dirty="0">
                <a:solidFill>
                  <a:srgbClr val="FF0000"/>
                </a:solidFill>
              </a:rPr>
              <a:t> 도출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17A6D-8F59-44AB-AF83-5FB699FA018B}"/>
              </a:ext>
            </a:extLst>
          </p:cNvPr>
          <p:cNvSpPr txBox="1"/>
          <p:nvPr/>
        </p:nvSpPr>
        <p:spPr>
          <a:xfrm>
            <a:off x="1371600" y="1698654"/>
            <a:ext cx="9062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ACF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an</a:t>
            </a:r>
            <a:r>
              <a:rPr lang="ko-KR" altLang="en-US" dirty="0"/>
              <a:t> (</a:t>
            </a:r>
            <a:r>
              <a:rPr lang="ko-KR" altLang="en-US" dirty="0" err="1"/>
              <a:t>complete</a:t>
            </a:r>
            <a:r>
              <a:rPr lang="ko-KR" altLang="en-US" dirty="0"/>
              <a:t>) </a:t>
            </a:r>
            <a:r>
              <a:rPr lang="ko-KR" altLang="en-US" dirty="0" err="1"/>
              <a:t>auto-correlation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which</a:t>
            </a:r>
            <a:r>
              <a:rPr lang="ko-KR" altLang="en-US" dirty="0"/>
              <a:t> </a:t>
            </a:r>
            <a:r>
              <a:rPr lang="ko-KR" altLang="en-US" dirty="0" err="1"/>
              <a:t>gives</a:t>
            </a:r>
            <a:r>
              <a:rPr lang="ko-KR" altLang="en-US" dirty="0"/>
              <a:t> </a:t>
            </a:r>
            <a:r>
              <a:rPr lang="ko-KR" altLang="en-US" dirty="0" err="1"/>
              <a:t>us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 of </a:t>
            </a:r>
            <a:r>
              <a:rPr lang="ko-KR" altLang="en-US" dirty="0" err="1"/>
              <a:t>auto-correlation</a:t>
            </a:r>
            <a:r>
              <a:rPr lang="ko-KR" altLang="en-US" dirty="0"/>
              <a:t> of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series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its</a:t>
            </a:r>
            <a:r>
              <a:rPr lang="ko-KR" altLang="en-US" dirty="0"/>
              <a:t> </a:t>
            </a:r>
            <a:r>
              <a:rPr lang="ko-KR" altLang="en-US" dirty="0" err="1"/>
              <a:t>lagged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The </a:t>
            </a:r>
            <a:r>
              <a:rPr lang="ko-KR" altLang="en-US" dirty="0" err="1"/>
              <a:t>correlation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observation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current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</a:t>
            </a:r>
            <a:r>
              <a:rPr lang="ko-KR" altLang="en-US" dirty="0"/>
              <a:t>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observations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previous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spots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7554A14-DE43-4583-B9F2-B465E939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56" y="3790315"/>
            <a:ext cx="43719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4E638-F624-43B2-B09D-DA0B2168A15B}"/>
              </a:ext>
            </a:extLst>
          </p:cNvPr>
          <p:cNvSpPr txBox="1"/>
          <p:nvPr/>
        </p:nvSpPr>
        <p:spPr>
          <a:xfrm>
            <a:off x="6096000" y="464312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Lag=2</a:t>
            </a:r>
            <a:r>
              <a:rPr lang="ko-KR" altLang="en-US" dirty="0"/>
              <a:t>에서 통계적으로 유의한 상관이 있음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71319-18B7-4ADC-99C0-D5692CD960E3}"/>
              </a:ext>
            </a:extLst>
          </p:cNvPr>
          <p:cNvSpPr txBox="1"/>
          <p:nvPr/>
        </p:nvSpPr>
        <p:spPr>
          <a:xfrm>
            <a:off x="6096000" y="556868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2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9218-BE40-4C94-BB00-D610AB3ACAE0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ARIMA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3A01C-2661-4355-98AE-23184A539D18}"/>
              </a:ext>
            </a:extLst>
          </p:cNvPr>
          <p:cNvSpPr txBox="1"/>
          <p:nvPr/>
        </p:nvSpPr>
        <p:spPr>
          <a:xfrm>
            <a:off x="533596" y="1322265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*ARMA</a:t>
            </a:r>
            <a:r>
              <a:rPr lang="ko-KR" altLang="en-US" dirty="0"/>
              <a:t>모형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A7736-79EC-414F-83B1-B121026E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78" y="545122"/>
            <a:ext cx="6016869" cy="45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알라딘: R프로그램에 기반한 시계열 자료 분석">
            <a:extLst>
              <a:ext uri="{FF2B5EF4-FFF2-40B4-BE49-F238E27FC236}">
                <a16:creationId xmlns:a16="http://schemas.microsoft.com/office/drawing/2014/main" id="{513BE4EA-C521-493E-B122-C9D71F1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15" y="335280"/>
            <a:ext cx="47625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77AD9C-16CF-4815-8BA0-54BD22B7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32" y="1967522"/>
            <a:ext cx="35337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E23C6-A3D6-4886-8102-FB602C2271B3}"/>
              </a:ext>
            </a:extLst>
          </p:cNvPr>
          <p:cNvSpPr txBox="1"/>
          <p:nvPr/>
        </p:nvSpPr>
        <p:spPr>
          <a:xfrm>
            <a:off x="294640" y="1869440"/>
            <a:ext cx="147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ARMA(1,1) :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11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9218-BE40-4C94-BB00-D610AB3ACAE0}"/>
              </a:ext>
            </a:extLst>
          </p:cNvPr>
          <p:cNvSpPr txBox="1"/>
          <p:nvPr/>
        </p:nvSpPr>
        <p:spPr>
          <a:xfrm>
            <a:off x="703385" y="677008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ARIMA</a:t>
            </a:r>
            <a:r>
              <a:rPr lang="ko-KR" altLang="en-US" dirty="0"/>
              <a:t>모형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6" name="Picture 4" descr="알라딘: R프로그램에 기반한 시계열 자료 분석">
            <a:extLst>
              <a:ext uri="{FF2B5EF4-FFF2-40B4-BE49-F238E27FC236}">
                <a16:creationId xmlns:a16="http://schemas.microsoft.com/office/drawing/2014/main" id="{513BE4EA-C521-493E-B122-C9D71F1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04" y="123825"/>
            <a:ext cx="4762500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FE00F-A3CD-419D-AFF1-954DA6075B8C}"/>
              </a:ext>
            </a:extLst>
          </p:cNvPr>
          <p:cNvSpPr txBox="1"/>
          <p:nvPr/>
        </p:nvSpPr>
        <p:spPr>
          <a:xfrm>
            <a:off x="934720" y="741680"/>
            <a:ext cx="937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정상성 확인방법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- Original </a:t>
            </a:r>
            <a:r>
              <a:rPr lang="ko-KR" altLang="en-US" dirty="0"/>
              <a:t>그래프 형태 확인</a:t>
            </a:r>
            <a:endParaRPr lang="en-US" altLang="ko-KR" dirty="0"/>
          </a:p>
          <a:p>
            <a:r>
              <a:rPr lang="en-US" altLang="ko-KR" dirty="0"/>
              <a:t>- Augmented Dickey-fuller Test</a:t>
            </a:r>
          </a:p>
          <a:p>
            <a:r>
              <a:rPr lang="en-US" altLang="ko-KR" dirty="0"/>
              <a:t>- Box-Cox() (only can be used for positive data values) OR CUBE-Root (</a:t>
            </a:r>
            <a:r>
              <a:rPr lang="ko-KR" altLang="en-US" dirty="0"/>
              <a:t>세제곱근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 ACF, PACF</a:t>
            </a:r>
            <a:r>
              <a:rPr lang="ko-KR" altLang="en-US" dirty="0"/>
              <a:t>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1C044-A450-42C1-BBCC-2FFAF00EFE6F}"/>
              </a:ext>
            </a:extLst>
          </p:cNvPr>
          <p:cNvSpPr txBox="1"/>
          <p:nvPr/>
        </p:nvSpPr>
        <p:spPr>
          <a:xfrm>
            <a:off x="2110740" y="3053663"/>
            <a:ext cx="6111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But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box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-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cox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 transformation can be used only for strictly positive target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values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. If you have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negative values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 in your target (dependent) variable, the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box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-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cox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 and log transformation cannot be used.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Cube root can be used to transform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negative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 zero and positive data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pple SD Gothic Neo"/>
              </a:rPr>
              <a:t>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3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2765A-7475-487D-A619-8995CFFD62AB}"/>
              </a:ext>
            </a:extLst>
          </p:cNvPr>
          <p:cNvSpPr txBox="1"/>
          <p:nvPr/>
        </p:nvSpPr>
        <p:spPr>
          <a:xfrm>
            <a:off x="1329470" y="3053245"/>
            <a:ext cx="9533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- The null hypothesis of the test is that the time series can be represented by a unit root, that it is not stationary (has some time-dependent structure). 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- The alternate hypothesis (rejecting the null hypothesis) is that the time series is stationary.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019FD-D845-4117-88D1-93CD73948244}"/>
              </a:ext>
            </a:extLst>
          </p:cNvPr>
          <p:cNvSpPr txBox="1"/>
          <p:nvPr/>
        </p:nvSpPr>
        <p:spPr>
          <a:xfrm>
            <a:off x="709979" y="5538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Augmented Dickey-fuller Test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BB278-F940-4FD6-A48E-826B63239E66}"/>
              </a:ext>
            </a:extLst>
          </p:cNvPr>
          <p:cNvSpPr txBox="1"/>
          <p:nvPr/>
        </p:nvSpPr>
        <p:spPr>
          <a:xfrm>
            <a:off x="1589210" y="1066019"/>
            <a:ext cx="8645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The </a:t>
            </a:r>
            <a:r>
              <a:rPr lang="en-US" altLang="ko-KR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3"/>
              </a:rPr>
              <a:t>Augmented Dickey-Fuller test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 is a type of statistical test called a </a:t>
            </a:r>
            <a:r>
              <a:rPr lang="en-US" altLang="ko-KR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4"/>
              </a:rPr>
              <a:t>unit root test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986B-E007-4E56-8828-71833AD9AD6E}"/>
              </a:ext>
            </a:extLst>
          </p:cNvPr>
          <p:cNvSpPr txBox="1"/>
          <p:nvPr/>
        </p:nvSpPr>
        <p:spPr>
          <a:xfrm>
            <a:off x="1483702" y="1549376"/>
            <a:ext cx="8856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The intuition behind a unit root test is that it determines how strongly a time series is defined by a trend.</a:t>
            </a:r>
          </a:p>
          <a:p>
            <a:pPr algn="l" fontAlgn="base"/>
            <a:r>
              <a:rPr lang="en-US" altLang="ko-KR" b="0" dirty="0">
                <a:solidFill>
                  <a:srgbClr val="555555"/>
                </a:solidFill>
                <a:effectLst/>
                <a:latin typeface="Helvetica Neue"/>
              </a:rPr>
              <a:t>There are a number of unit root tests and the Augmented Dickey-Fuller may be one of the more widely used. It uses an autoregressive model and optimizes an information criterion across multiple different lag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4BB5E-E786-4760-BE29-4F89CABF2D6E}"/>
              </a:ext>
            </a:extLst>
          </p:cNvPr>
          <p:cNvSpPr txBox="1"/>
          <p:nvPr/>
        </p:nvSpPr>
        <p:spPr>
          <a:xfrm>
            <a:off x="2955215" y="4272787"/>
            <a:ext cx="609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Helvetica Neue"/>
              </a:rPr>
              <a:t>Null Hypothesis (H0)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If failed to be rejected, it suggests the time series has a unit root, meaning it is non-stationary. It has some time dependent structure.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555555"/>
                </a:solidFill>
                <a:effectLst/>
                <a:latin typeface="Helvetica Neue"/>
              </a:rPr>
              <a:t>Alternate Hypothesis (H1)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Helvetica Neue"/>
              </a:rPr>
              <a:t>: The null hypothesis is rejected; it suggests the time series does not have a unit root, meaning it is stationary. It does not have time-dependent structure.</a:t>
            </a:r>
          </a:p>
        </p:txBody>
      </p:sp>
    </p:spTree>
    <p:extLst>
      <p:ext uri="{BB962C8B-B14F-4D97-AF65-F5344CB8AC3E}">
        <p14:creationId xmlns:p14="http://schemas.microsoft.com/office/powerpoint/2010/main" val="131204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1010</Words>
  <Application>Microsoft Office PowerPoint</Application>
  <PresentationFormat>와이드스크린</PresentationFormat>
  <Paragraphs>123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Apple SD Gothic Neo</vt:lpstr>
      <vt:lpstr>Helvetica Neue</vt:lpstr>
      <vt:lpstr>inherit</vt:lpstr>
      <vt:lpstr>Jua</vt:lpstr>
      <vt:lpstr>맑은 고딕</vt:lpstr>
      <vt:lpstr>Arial</vt:lpstr>
      <vt:lpstr>Cambria Math</vt:lpstr>
      <vt:lpstr>Office 테마</vt:lpstr>
      <vt:lpstr>ARIMA모델을 활용한  YG 주가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ARIMA모델을 활용한  YG 주가 예측</dc:title>
  <dc:creator>김 서정</dc:creator>
  <cp:lastModifiedBy>김 서정</cp:lastModifiedBy>
  <cp:revision>20</cp:revision>
  <dcterms:created xsi:type="dcterms:W3CDTF">2020-09-05T06:25:17Z</dcterms:created>
  <dcterms:modified xsi:type="dcterms:W3CDTF">2020-09-06T12:14:08Z</dcterms:modified>
</cp:coreProperties>
</file>