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9" r:id="rId3"/>
    <p:sldId id="350" r:id="rId4"/>
    <p:sldId id="35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53B88-7194-4D93-A7B9-E2F6500F0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EE7FD8-6E2A-4A09-8B16-1C98F603E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47F09-57F7-4191-878A-F2560560E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DB8A-0CC1-4053-B4C6-DEA227FD2015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D6DD5-8494-482D-9992-3F521BED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FF9C6-F28F-485A-BA2A-C90B1BB3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DF5E-8761-4B5D-9A45-54B555D79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11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B8072-FEF4-4A45-B99B-599521CB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6164E9-E438-4C5B-B0A0-24FC5D858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01595-42BB-49C0-8A6F-75BE6733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DB8A-0CC1-4053-B4C6-DEA227FD2015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A4F9C-09BD-4AE3-A2B7-5BA6FB89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3801F4-4601-4FA8-9649-5C5AD1C2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DF5E-8761-4B5D-9A45-54B555D79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57EE1B-A4E1-437A-99AC-52F42FD43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EEBF98-5ECF-4F6E-8B39-7DBBA199F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4A7BC-935B-42EE-B06B-16EFCBD7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DB8A-0CC1-4053-B4C6-DEA227FD2015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2B1C7-6CE1-44C0-A170-B806D958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64402-488B-44A3-918F-1A380C1B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DF5E-8761-4B5D-9A45-54B555D79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07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14">
            <a:extLst>
              <a:ext uri="{FF2B5EF4-FFF2-40B4-BE49-F238E27FC236}">
                <a16:creationId xmlns:a16="http://schemas.microsoft.com/office/drawing/2014/main" id="{A769A459-AF04-45A7-80CE-4E8DC5AC49C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74943" y="448887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그림 개체 틀 15">
            <a:extLst>
              <a:ext uri="{FF2B5EF4-FFF2-40B4-BE49-F238E27FC236}">
                <a16:creationId xmlns:a16="http://schemas.microsoft.com/office/drawing/2014/main" id="{DFE4068D-B3EC-469A-9F6F-A76002F6DBF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653743" y="2009396"/>
            <a:ext cx="2825140" cy="2825140"/>
          </a:xfrm>
          <a:custGeom>
            <a:avLst/>
            <a:gdLst>
              <a:gd name="connsiteX0" fmla="*/ 1412571 w 2825140"/>
              <a:gd name="connsiteY0" fmla="*/ 0 h 2825140"/>
              <a:gd name="connsiteX1" fmla="*/ 2825140 w 2825140"/>
              <a:gd name="connsiteY1" fmla="*/ 1412570 h 2825140"/>
              <a:gd name="connsiteX2" fmla="*/ 1412571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1" y="0"/>
                </a:moveTo>
                <a:lnTo>
                  <a:pt x="2825140" y="1412570"/>
                </a:lnTo>
                <a:lnTo>
                  <a:pt x="1412571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그림 개체 틀 16">
            <a:extLst>
              <a:ext uri="{FF2B5EF4-FFF2-40B4-BE49-F238E27FC236}">
                <a16:creationId xmlns:a16="http://schemas.microsoft.com/office/drawing/2014/main" id="{5C5441D4-AB74-4B7F-B4AC-DD976BF778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2543" y="448886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17">
            <a:extLst>
              <a:ext uri="{FF2B5EF4-FFF2-40B4-BE49-F238E27FC236}">
                <a16:creationId xmlns:a16="http://schemas.microsoft.com/office/drawing/2014/main" id="{9EB123B0-D633-4FA6-9EA7-8A395458C6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6298" y="3569906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DE9F876-6862-4E0C-A11E-9C7D17FE10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70034" y="14068"/>
            <a:ext cx="3421966" cy="6843932"/>
          </a:xfrm>
          <a:custGeom>
            <a:avLst/>
            <a:gdLst>
              <a:gd name="connsiteX0" fmla="*/ 3421966 w 3421966"/>
              <a:gd name="connsiteY0" fmla="*/ 0 h 6843932"/>
              <a:gd name="connsiteX1" fmla="*/ 3421966 w 3421966"/>
              <a:gd name="connsiteY1" fmla="*/ 6843932 h 6843932"/>
              <a:gd name="connsiteX2" fmla="*/ 0 w 3421966"/>
              <a:gd name="connsiteY2" fmla="*/ 3421966 h 684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1966" h="6843932">
                <a:moveTo>
                  <a:pt x="3421966" y="0"/>
                </a:moveTo>
                <a:lnTo>
                  <a:pt x="3421966" y="6843932"/>
                </a:lnTo>
                <a:lnTo>
                  <a:pt x="0" y="34219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4535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B05156-7022-47FA-8449-64FDA730A9B5}"/>
              </a:ext>
            </a:extLst>
          </p:cNvPr>
          <p:cNvGrpSpPr/>
          <p:nvPr userDrawn="1"/>
        </p:nvGrpSpPr>
        <p:grpSpPr>
          <a:xfrm rot="5400000">
            <a:off x="5981671" y="5720329"/>
            <a:ext cx="228658" cy="1691575"/>
            <a:chOff x="7316420" y="1861156"/>
            <a:chExt cx="689857" cy="510345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3A6D6BC-9E2C-432C-9A5D-C060231AFDB0}"/>
                </a:ext>
              </a:extLst>
            </p:cNvPr>
            <p:cNvSpPr/>
            <p:nvPr/>
          </p:nvSpPr>
          <p:spPr>
            <a:xfrm>
              <a:off x="7316420" y="1861156"/>
              <a:ext cx="689857" cy="689857"/>
            </a:xfrm>
            <a:prstGeom prst="ellipse">
              <a:avLst/>
            </a:prstGeom>
            <a:solidFill>
              <a:schemeClr val="accent5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3C81B2F-B325-4145-8798-0F28B0C98B7C}"/>
                </a:ext>
              </a:extLst>
            </p:cNvPr>
            <p:cNvSpPr/>
            <p:nvPr/>
          </p:nvSpPr>
          <p:spPr>
            <a:xfrm>
              <a:off x="7316420" y="2743875"/>
              <a:ext cx="689857" cy="689857"/>
            </a:xfrm>
            <a:prstGeom prst="ellipse">
              <a:avLst/>
            </a:prstGeom>
            <a:solidFill>
              <a:schemeClr val="accent4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BE6035F-7CC6-46C7-9AEB-6ADA10B1D38B}"/>
                </a:ext>
              </a:extLst>
            </p:cNvPr>
            <p:cNvSpPr/>
            <p:nvPr/>
          </p:nvSpPr>
          <p:spPr>
            <a:xfrm>
              <a:off x="7316420" y="3626594"/>
              <a:ext cx="689857" cy="689857"/>
            </a:xfrm>
            <a:prstGeom prst="ellipse">
              <a:avLst/>
            </a:prstGeom>
            <a:solidFill>
              <a:schemeClr val="accent3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5801913-98AE-438B-BDE8-12666D966E27}"/>
                </a:ext>
              </a:extLst>
            </p:cNvPr>
            <p:cNvSpPr/>
            <p:nvPr/>
          </p:nvSpPr>
          <p:spPr>
            <a:xfrm>
              <a:off x="7316420" y="4509313"/>
              <a:ext cx="689857" cy="689857"/>
            </a:xfrm>
            <a:prstGeom prst="ellipse">
              <a:avLst/>
            </a:prstGeom>
            <a:solidFill>
              <a:schemeClr val="accent2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8C4E16A-515C-4D25-BD61-670F72620E9D}"/>
                </a:ext>
              </a:extLst>
            </p:cNvPr>
            <p:cNvSpPr/>
            <p:nvPr/>
          </p:nvSpPr>
          <p:spPr>
            <a:xfrm>
              <a:off x="7316420" y="5392032"/>
              <a:ext cx="689857" cy="689857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CCA7F11-F003-4C26-B567-7140268ADCEF}"/>
                </a:ext>
              </a:extLst>
            </p:cNvPr>
            <p:cNvSpPr/>
            <p:nvPr/>
          </p:nvSpPr>
          <p:spPr>
            <a:xfrm>
              <a:off x="7316420" y="6274751"/>
              <a:ext cx="689857" cy="689857"/>
            </a:xfrm>
            <a:prstGeom prst="ellipse">
              <a:avLst/>
            </a:prstGeom>
            <a:solidFill>
              <a:schemeClr val="accent6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506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950F3-CA8C-4519-8833-0B7C4BD4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8EB4A-B76D-496E-8D8F-D33EBCBDF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2315C5-35B1-41EF-809C-41F0F263C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DB8A-0CC1-4053-B4C6-DEA227FD2015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E7331-5D1F-43F6-B920-ED43EB69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BE4B4-14BC-488F-8AFF-B6B2870A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DF5E-8761-4B5D-9A45-54B555D79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9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F7CBA-E693-4273-A778-C34EB5307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EF5818-2E44-43E3-9B52-7C13692BE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1B6DE-1E40-4A36-945E-22B8EA5C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DB8A-0CC1-4053-B4C6-DEA227FD2015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325E28-2C99-4F09-9787-B6869CE0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5C2706-88C5-4AF3-8C2D-2BA09670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DF5E-8761-4B5D-9A45-54B555D79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98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EA098-C363-4566-ADA6-9BABBB9D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7A582-EAB5-487B-B9F5-595107386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A92F91-9E42-47F6-AE7D-2D89B4404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26DE55-1055-45F0-9B5C-ECF655C4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DB8A-0CC1-4053-B4C6-DEA227FD2015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0C132-B5FC-4A8D-B142-46522297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D47523-1A29-4AAE-9161-9845D844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DF5E-8761-4B5D-9A45-54B555D79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7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A4F3B-896E-4F8C-B74F-9BD529940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3BC4C9-F5A9-4D17-A4A1-9EF48B2BF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B57DBB-320A-4CE2-8E1D-814A6B6D6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61421-1E8A-4F70-A452-11FB48E89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ECDD61-1040-4FD0-B11F-6ECCA1C5A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05395C-7544-4372-BC62-FB0E7098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DB8A-0CC1-4053-B4C6-DEA227FD2015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C6D18F-FFAB-4814-9D8E-AEB96F68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AB27B3-9A81-4FFA-975C-320B49DB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DF5E-8761-4B5D-9A45-54B555D79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52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0DF1-7954-4172-ADC9-5F818EF0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CE4F83-B40D-4924-81EF-70F50D22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DB8A-0CC1-4053-B4C6-DEA227FD2015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538689-8EDD-4955-899E-F2CF0680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4BCA53-EEDF-48A4-8FDA-37050DBA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DF5E-8761-4B5D-9A45-54B555D79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56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29E11B-2FCB-41DC-9D91-EE8418E1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DB8A-0CC1-4053-B4C6-DEA227FD2015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5B882B-4265-405C-AFD5-0A103911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456BCA-92E8-44D7-8C9A-2AED3738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DF5E-8761-4B5D-9A45-54B555D79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6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124E4-1F79-47CE-AB02-0D8DC9778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4D63E7-40C1-4645-BA24-CC25B5B48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C2025A-6526-49F3-B459-8C5BC5CB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00CCA7-0616-4009-B191-D9DFB5C7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DB8A-0CC1-4053-B4C6-DEA227FD2015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EFCAE9-2D7B-42BC-B208-269DF65E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0D2D52-8A95-4211-A5D4-243F95FB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DF5E-8761-4B5D-9A45-54B555D79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53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D1980-F4F7-47F9-AAF4-A1F2F54A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1F908E-5679-47BC-91BD-98D3E1D73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4F63D9-D8E4-4280-99BF-879A657F5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30953A-A524-4230-93E4-4EC2CA86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DB8A-0CC1-4053-B4C6-DEA227FD2015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8993F4-6655-4D5F-94B7-29586171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F99A70-B207-4402-BE63-04DF4AC8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DF5E-8761-4B5D-9A45-54B555D79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89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C2F20A-FC29-46AD-80FA-06F0DE225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78F2D-D564-4721-A005-C575A317F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536FF3-752D-491F-837A-3D35AA7BD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7DB8A-0CC1-4053-B4C6-DEA227FD2015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04AB8-FA55-4A7E-BAF5-6B1AF438D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624BA5-33ED-4F46-A211-A926368AC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1DF5E-8761-4B5D-9A45-54B555D79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2DA12-47FF-4A1D-9100-9BAFB0AA8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D5B90-03AA-440A-8CB5-8EF204BFBD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5302FBD5-45D7-44B2-A938-A0369CB4E445}"/>
              </a:ext>
            </a:extLst>
          </p:cNvPr>
          <p:cNvSpPr txBox="1"/>
          <p:nvPr/>
        </p:nvSpPr>
        <p:spPr>
          <a:xfrm>
            <a:off x="539110" y="1774651"/>
            <a:ext cx="382520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600" b="1" dirty="0" err="1">
                <a:solidFill>
                  <a:srgbClr val="8E1F0B"/>
                </a:solidFill>
                <a:latin typeface="+mj-lt"/>
                <a:cs typeface="Arial" pitchFamily="34" charset="0"/>
              </a:rPr>
              <a:t>로보어드바이저</a:t>
            </a:r>
            <a:r>
              <a:rPr lang="ko-KR" altLang="en-US" sz="3600" b="1" dirty="0">
                <a:solidFill>
                  <a:srgbClr val="8E1F0B"/>
                </a:solidFill>
                <a:latin typeface="+mj-lt"/>
                <a:cs typeface="Arial" pitchFamily="34" charset="0"/>
              </a:rPr>
              <a:t> </a:t>
            </a:r>
            <a:endParaRPr lang="en-US" altLang="ko-KR" sz="3600" b="1" dirty="0">
              <a:solidFill>
                <a:srgbClr val="8E1F0B"/>
              </a:solidFill>
              <a:latin typeface="+mj-lt"/>
              <a:cs typeface="Arial" pitchFamily="34" charset="0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8BDEF75B-11FD-4DDB-8459-241DD6C69CB9}"/>
              </a:ext>
            </a:extLst>
          </p:cNvPr>
          <p:cNvSpPr/>
          <p:nvPr/>
        </p:nvSpPr>
        <p:spPr>
          <a:xfrm>
            <a:off x="2162767" y="-4270"/>
            <a:ext cx="3158515" cy="1717370"/>
          </a:xfrm>
          <a:custGeom>
            <a:avLst/>
            <a:gdLst>
              <a:gd name="connsiteX0" fmla="*/ 300530 w 2825140"/>
              <a:gd name="connsiteY0" fmla="*/ 0 h 1713100"/>
              <a:gd name="connsiteX1" fmla="*/ 2524610 w 2825140"/>
              <a:gd name="connsiteY1" fmla="*/ 0 h 1713100"/>
              <a:gd name="connsiteX2" fmla="*/ 2825140 w 2825140"/>
              <a:gd name="connsiteY2" fmla="*/ 300530 h 1713100"/>
              <a:gd name="connsiteX3" fmla="*/ 1412570 w 2825140"/>
              <a:gd name="connsiteY3" fmla="*/ 1713100 h 1713100"/>
              <a:gd name="connsiteX4" fmla="*/ 0 w 2825140"/>
              <a:gd name="connsiteY4" fmla="*/ 300530 h 1713100"/>
              <a:gd name="connsiteX0" fmla="*/ 0 w 2825140"/>
              <a:gd name="connsiteY0" fmla="*/ 300530 h 1713100"/>
              <a:gd name="connsiteX1" fmla="*/ 2524610 w 2825140"/>
              <a:gd name="connsiteY1" fmla="*/ 0 h 1713100"/>
              <a:gd name="connsiteX2" fmla="*/ 2825140 w 2825140"/>
              <a:gd name="connsiteY2" fmla="*/ 300530 h 1713100"/>
              <a:gd name="connsiteX3" fmla="*/ 1412570 w 2825140"/>
              <a:gd name="connsiteY3" fmla="*/ 1713100 h 1713100"/>
              <a:gd name="connsiteX4" fmla="*/ 0 w 2825140"/>
              <a:gd name="connsiteY4" fmla="*/ 300530 h 1713100"/>
              <a:gd name="connsiteX0" fmla="*/ 0 w 3158515"/>
              <a:gd name="connsiteY0" fmla="*/ 0 h 1745945"/>
              <a:gd name="connsiteX1" fmla="*/ 2857985 w 3158515"/>
              <a:gd name="connsiteY1" fmla="*/ 32845 h 1745945"/>
              <a:gd name="connsiteX2" fmla="*/ 3158515 w 3158515"/>
              <a:gd name="connsiteY2" fmla="*/ 333375 h 1745945"/>
              <a:gd name="connsiteX3" fmla="*/ 1745945 w 3158515"/>
              <a:gd name="connsiteY3" fmla="*/ 1745945 h 1745945"/>
              <a:gd name="connsiteX4" fmla="*/ 0 w 3158515"/>
              <a:gd name="connsiteY4" fmla="*/ 0 h 1745945"/>
              <a:gd name="connsiteX0" fmla="*/ 0 w 3158515"/>
              <a:gd name="connsiteY0" fmla="*/ 0 h 1717370"/>
              <a:gd name="connsiteX1" fmla="*/ 2857985 w 3158515"/>
              <a:gd name="connsiteY1" fmla="*/ 4270 h 1717370"/>
              <a:gd name="connsiteX2" fmla="*/ 3158515 w 3158515"/>
              <a:gd name="connsiteY2" fmla="*/ 304800 h 1717370"/>
              <a:gd name="connsiteX3" fmla="*/ 1745945 w 3158515"/>
              <a:gd name="connsiteY3" fmla="*/ 1717370 h 1717370"/>
              <a:gd name="connsiteX4" fmla="*/ 0 w 3158515"/>
              <a:gd name="connsiteY4" fmla="*/ 0 h 171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8515" h="1717370">
                <a:moveTo>
                  <a:pt x="0" y="0"/>
                </a:moveTo>
                <a:lnTo>
                  <a:pt x="2857985" y="4270"/>
                </a:lnTo>
                <a:lnTo>
                  <a:pt x="3158515" y="304800"/>
                </a:lnTo>
                <a:lnTo>
                  <a:pt x="1745945" y="171737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>
              <a:solidFill>
                <a:srgbClr val="D2A59D"/>
              </a:solidFill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70EFF72F-EBC5-4630-8A50-1EEE0D3ABFF0}"/>
              </a:ext>
            </a:extLst>
          </p:cNvPr>
          <p:cNvSpPr/>
          <p:nvPr/>
        </p:nvSpPr>
        <p:spPr>
          <a:xfrm>
            <a:off x="8775866" y="5134885"/>
            <a:ext cx="3158515" cy="1736420"/>
          </a:xfrm>
          <a:custGeom>
            <a:avLst/>
            <a:gdLst>
              <a:gd name="connsiteX0" fmla="*/ 1412570 w 2825140"/>
              <a:gd name="connsiteY0" fmla="*/ 0 h 1723117"/>
              <a:gd name="connsiteX1" fmla="*/ 2825140 w 2825140"/>
              <a:gd name="connsiteY1" fmla="*/ 1412570 h 1723117"/>
              <a:gd name="connsiteX2" fmla="*/ 2514593 w 2825140"/>
              <a:gd name="connsiteY2" fmla="*/ 1723117 h 1723117"/>
              <a:gd name="connsiteX3" fmla="*/ 310547 w 2825140"/>
              <a:gd name="connsiteY3" fmla="*/ 1723117 h 1723117"/>
              <a:gd name="connsiteX4" fmla="*/ 0 w 2825140"/>
              <a:gd name="connsiteY4" fmla="*/ 1412570 h 1723117"/>
              <a:gd name="connsiteX0" fmla="*/ 1412570 w 2825140"/>
              <a:gd name="connsiteY0" fmla="*/ 0 h 1723117"/>
              <a:gd name="connsiteX1" fmla="*/ 2825140 w 2825140"/>
              <a:gd name="connsiteY1" fmla="*/ 1412570 h 1723117"/>
              <a:gd name="connsiteX2" fmla="*/ 310547 w 2825140"/>
              <a:gd name="connsiteY2" fmla="*/ 1723117 h 1723117"/>
              <a:gd name="connsiteX3" fmla="*/ 0 w 2825140"/>
              <a:gd name="connsiteY3" fmla="*/ 1412570 h 1723117"/>
              <a:gd name="connsiteX4" fmla="*/ 1412570 w 2825140"/>
              <a:gd name="connsiteY4" fmla="*/ 0 h 1723117"/>
              <a:gd name="connsiteX0" fmla="*/ 1412570 w 3158515"/>
              <a:gd name="connsiteY0" fmla="*/ 0 h 1736420"/>
              <a:gd name="connsiteX1" fmla="*/ 3158515 w 3158515"/>
              <a:gd name="connsiteY1" fmla="*/ 1736420 h 1736420"/>
              <a:gd name="connsiteX2" fmla="*/ 310547 w 3158515"/>
              <a:gd name="connsiteY2" fmla="*/ 1723117 h 1736420"/>
              <a:gd name="connsiteX3" fmla="*/ 0 w 3158515"/>
              <a:gd name="connsiteY3" fmla="*/ 1412570 h 1736420"/>
              <a:gd name="connsiteX4" fmla="*/ 1412570 w 3158515"/>
              <a:gd name="connsiteY4" fmla="*/ 0 h 173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8515" h="1736420">
                <a:moveTo>
                  <a:pt x="1412570" y="0"/>
                </a:moveTo>
                <a:lnTo>
                  <a:pt x="3158515" y="1736420"/>
                </a:lnTo>
                <a:lnTo>
                  <a:pt x="310547" y="1723117"/>
                </a:lnTo>
                <a:lnTo>
                  <a:pt x="0" y="1412570"/>
                </a:lnTo>
                <a:lnTo>
                  <a:pt x="141257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>
              <a:solidFill>
                <a:srgbClr val="D2A59D"/>
              </a:solidFill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11C00B26-4C88-4705-A717-8F1556662064}"/>
              </a:ext>
            </a:extLst>
          </p:cNvPr>
          <p:cNvSpPr/>
          <p:nvPr/>
        </p:nvSpPr>
        <p:spPr>
          <a:xfrm>
            <a:off x="9789755" y="1032763"/>
            <a:ext cx="691262" cy="69126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B1266-E144-47BC-A070-DFA254A5AEEF}"/>
              </a:ext>
            </a:extLst>
          </p:cNvPr>
          <p:cNvSpPr txBox="1"/>
          <p:nvPr/>
        </p:nvSpPr>
        <p:spPr>
          <a:xfrm>
            <a:off x="547244" y="3906841"/>
            <a:ext cx="7079533" cy="83099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ko-KR" altLang="en-US" sz="1800" dirty="0"/>
              <a:t>빅데이터와 알고리즘에 기반한 컴퓨터의 통계적 분석과 전략으로 </a:t>
            </a:r>
            <a:endParaRPr lang="en-US" altLang="ko-KR" sz="1800" dirty="0"/>
          </a:p>
          <a:p>
            <a:r>
              <a:rPr lang="ko-KR" altLang="en-US" sz="1800" dirty="0"/>
              <a:t>투자자의 투자성향과 목표에 맞춰 개인화된 포트폴리오를 제시하고</a:t>
            </a:r>
            <a:endParaRPr lang="en-US" altLang="ko-KR" sz="1800" dirty="0"/>
          </a:p>
          <a:p>
            <a:r>
              <a:rPr lang="ko-KR" altLang="en-US" sz="1800" dirty="0"/>
              <a:t>시스템적으로 자산을 관리</a:t>
            </a:r>
            <a:endParaRPr lang="en-US" altLang="ko-KR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87641C-E1D3-45A1-AC08-6BC2A4453AE2}"/>
              </a:ext>
            </a:extLst>
          </p:cNvPr>
          <p:cNvSpPr txBox="1"/>
          <p:nvPr/>
        </p:nvSpPr>
        <p:spPr>
          <a:xfrm>
            <a:off x="547244" y="4904052"/>
            <a:ext cx="3912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주식</a:t>
            </a:r>
            <a:r>
              <a:rPr lang="en-US" altLang="ko-KR" sz="1200" dirty="0"/>
              <a:t>, </a:t>
            </a:r>
            <a:r>
              <a:rPr lang="ko-KR" altLang="en-US" sz="1200" dirty="0"/>
              <a:t>경제</a:t>
            </a:r>
            <a:r>
              <a:rPr lang="en-US" altLang="ko-KR" sz="1200" dirty="0"/>
              <a:t>, </a:t>
            </a:r>
            <a:r>
              <a:rPr lang="ko-KR" altLang="en-US" sz="1200" dirty="0"/>
              <a:t>기업 데이터를 활용한 </a:t>
            </a:r>
            <a:r>
              <a:rPr lang="en-US" altLang="ko-KR" sz="1200" dirty="0"/>
              <a:t>AI-ADVICE SYSTEM</a:t>
            </a:r>
            <a:endParaRPr lang="ko-KR" altLang="en-US" sz="1200" dirty="0"/>
          </a:p>
        </p:txBody>
      </p:sp>
      <p:pic>
        <p:nvPicPr>
          <p:cNvPr id="1026" name="Picture 2" descr="그림 1: 금/주식은 분석 기간 동안 비슷한 가격 수익률을 보이지만 주식은 배당이 있는 반면 금은 그렇지 않습니다.">
            <a:extLst>
              <a:ext uri="{FF2B5EF4-FFF2-40B4-BE49-F238E27FC236}">
                <a16:creationId xmlns:a16="http://schemas.microsoft.com/office/drawing/2014/main" id="{0B3E840E-B24E-4C56-8971-BFD9C2332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884" y="715128"/>
            <a:ext cx="3051436" cy="211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제 주식 포트폴리오입니다. - 주식 게시판 - 에펨코리아">
            <a:extLst>
              <a:ext uri="{FF2B5EF4-FFF2-40B4-BE49-F238E27FC236}">
                <a16:creationId xmlns:a16="http://schemas.microsoft.com/office/drawing/2014/main" id="{E230B3C0-335B-4D4D-9664-28F87C0E8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863" y="636804"/>
            <a:ext cx="3051436" cy="446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B83BF0C-5769-4B64-BDE3-38EBAD877D72}"/>
              </a:ext>
            </a:extLst>
          </p:cNvPr>
          <p:cNvSpPr txBox="1"/>
          <p:nvPr/>
        </p:nvSpPr>
        <p:spPr>
          <a:xfrm>
            <a:off x="235194" y="294474"/>
            <a:ext cx="2912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기획연구 목표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36EEBA-7DE5-48C6-ACDB-F0DC7FB26B92}"/>
              </a:ext>
            </a:extLst>
          </p:cNvPr>
          <p:cNvSpPr txBox="1"/>
          <p:nvPr/>
        </p:nvSpPr>
        <p:spPr>
          <a:xfrm>
            <a:off x="539110" y="2402210"/>
            <a:ext cx="382520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cs typeface="Arial" pitchFamily="34" charset="0"/>
              </a:rPr>
              <a:t>ROBO-ADVISOR</a:t>
            </a:r>
            <a:endParaRPr lang="ko-KR" altLang="en-US" sz="3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78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b="1" dirty="0" err="1">
                <a:solidFill>
                  <a:srgbClr val="8E1F0B"/>
                </a:solidFill>
              </a:rPr>
              <a:t>로보어드바이저</a:t>
            </a:r>
            <a:r>
              <a:rPr lang="en-US" altLang="ko-KR" dirty="0"/>
              <a:t> : ROBOT(</a:t>
            </a:r>
            <a:r>
              <a:rPr lang="ko-KR" altLang="en-US" dirty="0"/>
              <a:t>로봇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/>
              <a:t>ADVISOR(</a:t>
            </a:r>
            <a:r>
              <a:rPr lang="ko-KR" altLang="en-US" dirty="0" err="1"/>
              <a:t>자문가</a:t>
            </a:r>
            <a:r>
              <a:rPr lang="en-US" altLang="ko-KR" dirty="0"/>
              <a:t>)</a:t>
            </a:r>
            <a:r>
              <a:rPr lang="ko-KR" altLang="en-US" dirty="0"/>
              <a:t>의 합성어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54000DC-9F67-46F2-984F-234BE5478C50}"/>
              </a:ext>
            </a:extLst>
          </p:cNvPr>
          <p:cNvGrpSpPr/>
          <p:nvPr/>
        </p:nvGrpSpPr>
        <p:grpSpPr>
          <a:xfrm>
            <a:off x="8014786" y="2773640"/>
            <a:ext cx="3006000" cy="665766"/>
            <a:chOff x="6440400" y="2781881"/>
            <a:chExt cx="2092039" cy="66576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2E2F3B-7EB3-4583-9446-05F1B2E8EB40}"/>
                </a:ext>
              </a:extLst>
            </p:cNvPr>
            <p:cNvSpPr txBox="1"/>
            <p:nvPr/>
          </p:nvSpPr>
          <p:spPr>
            <a:xfrm>
              <a:off x="6440400" y="2985982"/>
              <a:ext cx="20842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24</a:t>
              </a:r>
              <a:r>
                <a:rPr lang="ko-KR" altLang="en-US" sz="1200" dirty="0"/>
                <a:t>시간 상시 모니터링</a:t>
              </a:r>
              <a:endParaRPr lang="en-US" altLang="ko-KR" sz="1200" dirty="0"/>
            </a:p>
            <a:p>
              <a:r>
                <a:rPr lang="ko-KR" altLang="en-US" sz="1200" dirty="0"/>
                <a:t>금융이슈를 반영한 실시간 자산배분</a:t>
              </a:r>
              <a:endParaRPr lang="en-US" altLang="ko-KR" sz="12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25444E-F1BE-427B-97FD-7521CE1BAA0E}"/>
                </a:ext>
              </a:extLst>
            </p:cNvPr>
            <p:cNvSpPr txBox="1"/>
            <p:nvPr/>
          </p:nvSpPr>
          <p:spPr>
            <a:xfrm>
              <a:off x="6442000" y="2781881"/>
              <a:ext cx="20904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Rebalancing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8509423-3FB3-40F0-A688-5C9C12DC71E0}"/>
              </a:ext>
            </a:extLst>
          </p:cNvPr>
          <p:cNvGrpSpPr/>
          <p:nvPr/>
        </p:nvGrpSpPr>
        <p:grpSpPr>
          <a:xfrm>
            <a:off x="8337038" y="3864748"/>
            <a:ext cx="3006000" cy="665766"/>
            <a:chOff x="6914356" y="4008592"/>
            <a:chExt cx="2122139" cy="66576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8A5DD3-B89F-4BD1-8C5F-04BA058BADC4}"/>
                </a:ext>
              </a:extLst>
            </p:cNvPr>
            <p:cNvSpPr txBox="1"/>
            <p:nvPr/>
          </p:nvSpPr>
          <p:spPr>
            <a:xfrm>
              <a:off x="6914356" y="4212693"/>
              <a:ext cx="2114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빅데이터기반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AI</a:t>
              </a:r>
              <a:r>
                <a:rPr lang="ko-KR" altLang="en-US" sz="1200" dirty="0"/>
                <a:t>알고리즘으로 </a:t>
              </a:r>
              <a:endParaRPr lang="en-US" altLang="ko-KR" sz="1200" dirty="0"/>
            </a:p>
            <a:p>
              <a:r>
                <a:rPr lang="ko-KR" altLang="en-US" sz="1200" dirty="0"/>
                <a:t>최적의 포트폴리오 제시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71E87C-9B0C-4A51-8013-1BE6E65C2BF1}"/>
                </a:ext>
              </a:extLst>
            </p:cNvPr>
            <p:cNvSpPr txBox="1"/>
            <p:nvPr/>
          </p:nvSpPr>
          <p:spPr>
            <a:xfrm>
              <a:off x="6915956" y="4008592"/>
              <a:ext cx="21205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Strategy Suggestion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3661EAF-10D7-4D2F-ABE0-6D9CEFF49D66}"/>
              </a:ext>
            </a:extLst>
          </p:cNvPr>
          <p:cNvSpPr txBox="1"/>
          <p:nvPr/>
        </p:nvSpPr>
        <p:spPr>
          <a:xfrm>
            <a:off x="3697285" y="1466876"/>
            <a:ext cx="4825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빅데이터와 알고리즘에 기반한 컴퓨터의 통계적 분석과 전략으로 </a:t>
            </a:r>
            <a:endParaRPr lang="en-US" altLang="ko-KR" sz="1200" dirty="0"/>
          </a:p>
          <a:p>
            <a:pPr algn="ctr"/>
            <a:r>
              <a:rPr lang="ko-KR" altLang="en-US" sz="1200" dirty="0"/>
              <a:t>투자자의 투자성향과 목표에 맞춰 개인화된 포트폴리오를 제시하고</a:t>
            </a:r>
            <a:endParaRPr lang="en-US" altLang="ko-KR" sz="1200" dirty="0"/>
          </a:p>
          <a:p>
            <a:pPr algn="ctr"/>
            <a:r>
              <a:rPr lang="ko-KR" altLang="en-US" sz="1200" dirty="0"/>
              <a:t>시스템적으로 자산을 관리</a:t>
            </a:r>
            <a:endParaRPr lang="en-US" altLang="ko-KR" sz="12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7C1451-A4C8-4E4E-901E-C8D8F4CC1D5A}"/>
              </a:ext>
            </a:extLst>
          </p:cNvPr>
          <p:cNvGrpSpPr/>
          <p:nvPr/>
        </p:nvGrpSpPr>
        <p:grpSpPr>
          <a:xfrm>
            <a:off x="1184388" y="2773640"/>
            <a:ext cx="3006000" cy="1035098"/>
            <a:chOff x="6440400" y="2781881"/>
            <a:chExt cx="2092039" cy="103509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664B7C-B4D9-4AC4-A2F3-48F4050A312A}"/>
                </a:ext>
              </a:extLst>
            </p:cNvPr>
            <p:cNvSpPr txBox="1"/>
            <p:nvPr/>
          </p:nvSpPr>
          <p:spPr>
            <a:xfrm>
              <a:off x="6440400" y="2985982"/>
              <a:ext cx="20842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200" dirty="0"/>
                <a:t>투자 키워드 텍스트 마이닝</a:t>
              </a:r>
              <a:endParaRPr lang="en-US" altLang="ko-KR" sz="1200" dirty="0"/>
            </a:p>
            <a:p>
              <a:pPr algn="r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200" dirty="0"/>
                <a:t>설계투자 키워드 군집화 및 </a:t>
              </a:r>
              <a:r>
                <a:rPr lang="en-US" altLang="ko-KR" sz="1200" dirty="0"/>
                <a:t>EDA</a:t>
              </a:r>
              <a:endParaRPr lang="ko-KR" altLang="en-US" sz="1200" dirty="0"/>
            </a:p>
            <a:p>
              <a:br>
                <a:rPr lang="ko-KR" altLang="en-US" sz="1200" dirty="0"/>
              </a:b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D771FE-11A2-482C-987C-0AC57F33FDF7}"/>
                </a:ext>
              </a:extLst>
            </p:cNvPr>
            <p:cNvSpPr txBox="1"/>
            <p:nvPr/>
          </p:nvSpPr>
          <p:spPr>
            <a:xfrm>
              <a:off x="6442000" y="2781881"/>
              <a:ext cx="20904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NLP Processing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D35C92-8D1B-45EF-9F1F-8B997A1AB952}"/>
              </a:ext>
            </a:extLst>
          </p:cNvPr>
          <p:cNvGrpSpPr/>
          <p:nvPr/>
        </p:nvGrpSpPr>
        <p:grpSpPr>
          <a:xfrm>
            <a:off x="782516" y="3864748"/>
            <a:ext cx="3006000" cy="850432"/>
            <a:chOff x="6914356" y="4008592"/>
            <a:chExt cx="2122139" cy="8504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1737C7-EE2E-46F6-9576-BB060BDBAE03}"/>
                </a:ext>
              </a:extLst>
            </p:cNvPr>
            <p:cNvSpPr txBox="1"/>
            <p:nvPr/>
          </p:nvSpPr>
          <p:spPr>
            <a:xfrm>
              <a:off x="6914356" y="4212693"/>
              <a:ext cx="2114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증권사 리포트</a:t>
              </a:r>
              <a:r>
                <a:rPr lang="en-US" altLang="ko-KR" sz="1200" dirty="0"/>
                <a:t>,</a:t>
              </a:r>
              <a:r>
                <a:rPr lang="ko-KR" altLang="en-US" sz="1200" dirty="0"/>
                <a:t> 뉴스</a:t>
              </a:r>
              <a:r>
                <a:rPr lang="en-US" altLang="ko-KR" sz="1200" dirty="0"/>
                <a:t>, </a:t>
              </a:r>
            </a:p>
            <a:p>
              <a:pPr algn="r"/>
              <a:r>
                <a:rPr lang="ko-KR" altLang="en-US" sz="1200" dirty="0"/>
                <a:t>종목 토론게시판 데이터를 </a:t>
              </a:r>
              <a:endParaRPr lang="en-US" altLang="ko-KR" sz="1200" dirty="0"/>
            </a:p>
            <a:p>
              <a:pPr algn="r"/>
              <a:r>
                <a:rPr lang="ko-KR" altLang="en-US" sz="1200" dirty="0"/>
                <a:t>활용한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인사이트 도출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85A727-218B-404E-98B9-B4512CEDA1D9}"/>
                </a:ext>
              </a:extLst>
            </p:cNvPr>
            <p:cNvSpPr txBox="1"/>
            <p:nvPr/>
          </p:nvSpPr>
          <p:spPr>
            <a:xfrm>
              <a:off x="6915956" y="4008592"/>
              <a:ext cx="21205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Market Insight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39407FF2-93D8-4BEA-9ECD-1A75295B932C}"/>
              </a:ext>
            </a:extLst>
          </p:cNvPr>
          <p:cNvSpPr/>
          <p:nvPr/>
        </p:nvSpPr>
        <p:spPr>
          <a:xfrm>
            <a:off x="5116695" y="3313634"/>
            <a:ext cx="1950793" cy="195079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88CBC5-3697-41D0-B7CB-B8203FA8FB34}"/>
              </a:ext>
            </a:extLst>
          </p:cNvPr>
          <p:cNvGrpSpPr/>
          <p:nvPr/>
        </p:nvGrpSpPr>
        <p:grpSpPr>
          <a:xfrm>
            <a:off x="5295030" y="3491768"/>
            <a:ext cx="1605194" cy="2473012"/>
            <a:chOff x="3145556" y="2276871"/>
            <a:chExt cx="2025750" cy="3120934"/>
          </a:xfrm>
        </p:grpSpPr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0BA78DF-DC5E-4681-A862-90FD59187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5556" y="2276871"/>
              <a:ext cx="2025750" cy="2266157"/>
            </a:xfrm>
            <a:custGeom>
              <a:avLst/>
              <a:gdLst/>
              <a:ahLst/>
              <a:cxnLst/>
              <a:rect l="l" t="t" r="r" b="b"/>
              <a:pathLst>
                <a:path w="2025750" h="2266157">
                  <a:moveTo>
                    <a:pt x="1012875" y="0"/>
                  </a:moveTo>
                  <a:cubicBezTo>
                    <a:pt x="1572270" y="0"/>
                    <a:pt x="2025750" y="453480"/>
                    <a:pt x="2025750" y="1012875"/>
                  </a:cubicBezTo>
                  <a:cubicBezTo>
                    <a:pt x="2025750" y="1274432"/>
                    <a:pt x="1926609" y="1512834"/>
                    <a:pt x="1762997" y="1691774"/>
                  </a:cubicBezTo>
                  <a:lnTo>
                    <a:pt x="1766653" y="1695096"/>
                  </a:lnTo>
                  <a:cubicBezTo>
                    <a:pt x="1710416" y="1764649"/>
                    <a:pt x="1639182" y="1837862"/>
                    <a:pt x="1549203" y="1911074"/>
                  </a:cubicBezTo>
                  <a:cubicBezTo>
                    <a:pt x="1549203" y="1911074"/>
                    <a:pt x="1417983" y="2035536"/>
                    <a:pt x="1414234" y="2266157"/>
                  </a:cubicBezTo>
                  <a:cubicBezTo>
                    <a:pt x="1414234" y="2266157"/>
                    <a:pt x="1414234" y="2266157"/>
                    <a:pt x="630665" y="2266157"/>
                  </a:cubicBezTo>
                  <a:cubicBezTo>
                    <a:pt x="630665" y="2266157"/>
                    <a:pt x="596922" y="1991609"/>
                    <a:pt x="446957" y="1867147"/>
                  </a:cubicBezTo>
                  <a:cubicBezTo>
                    <a:pt x="446957" y="1867147"/>
                    <a:pt x="417262" y="1843655"/>
                    <a:pt x="374226" y="1798671"/>
                  </a:cubicBezTo>
                  <a:cubicBezTo>
                    <a:pt x="145796" y="1613193"/>
                    <a:pt x="0" y="1330060"/>
                    <a:pt x="0" y="1012875"/>
                  </a:cubicBezTo>
                  <a:cubicBezTo>
                    <a:pt x="0" y="453480"/>
                    <a:pt x="453480" y="0"/>
                    <a:pt x="10128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21" name="Rounded Rectangle 10">
              <a:extLst>
                <a:ext uri="{FF2B5EF4-FFF2-40B4-BE49-F238E27FC236}">
                  <a16:creationId xmlns:a16="http://schemas.microsoft.com/office/drawing/2014/main" id="{0AAD3957-2140-4EAD-A3F3-AF20EB3BDDCD}"/>
                </a:ext>
              </a:extLst>
            </p:cNvPr>
            <p:cNvSpPr/>
            <p:nvPr/>
          </p:nvSpPr>
          <p:spPr>
            <a:xfrm>
              <a:off x="3770387" y="4576913"/>
              <a:ext cx="792088" cy="661813"/>
            </a:xfrm>
            <a:custGeom>
              <a:avLst/>
              <a:gdLst/>
              <a:ahLst/>
              <a:cxnLst/>
              <a:rect l="l" t="t" r="r" b="b"/>
              <a:pathLst>
                <a:path w="792088" h="661813">
                  <a:moveTo>
                    <a:pt x="792088" y="492738"/>
                  </a:moveTo>
                  <a:lnTo>
                    <a:pt x="792088" y="512957"/>
                  </a:lnTo>
                  <a:cubicBezTo>
                    <a:pt x="792088" y="567032"/>
                    <a:pt x="778568" y="617950"/>
                    <a:pt x="753416" y="661813"/>
                  </a:cubicBezTo>
                  <a:lnTo>
                    <a:pt x="38672" y="661813"/>
                  </a:lnTo>
                  <a:cubicBezTo>
                    <a:pt x="20436" y="630010"/>
                    <a:pt x="8314" y="594499"/>
                    <a:pt x="5500" y="556418"/>
                  </a:cubicBezTo>
                  <a:close/>
                  <a:moveTo>
                    <a:pt x="792088" y="331237"/>
                  </a:moveTo>
                  <a:lnTo>
                    <a:pt x="792088" y="456620"/>
                  </a:lnTo>
                  <a:lnTo>
                    <a:pt x="976" y="520666"/>
                  </a:lnTo>
                  <a:cubicBezTo>
                    <a:pt x="31" y="518118"/>
                    <a:pt x="0" y="515541"/>
                    <a:pt x="0" y="512957"/>
                  </a:cubicBezTo>
                  <a:lnTo>
                    <a:pt x="0" y="395362"/>
                  </a:lnTo>
                  <a:close/>
                  <a:moveTo>
                    <a:pt x="792088" y="161569"/>
                  </a:moveTo>
                  <a:lnTo>
                    <a:pt x="792088" y="295119"/>
                  </a:lnTo>
                  <a:lnTo>
                    <a:pt x="0" y="359244"/>
                  </a:lnTo>
                  <a:lnTo>
                    <a:pt x="0" y="225694"/>
                  </a:lnTo>
                  <a:close/>
                  <a:moveTo>
                    <a:pt x="0" y="0"/>
                  </a:moveTo>
                  <a:lnTo>
                    <a:pt x="792088" y="0"/>
                  </a:lnTo>
                  <a:lnTo>
                    <a:pt x="792088" y="125451"/>
                  </a:lnTo>
                  <a:lnTo>
                    <a:pt x="0" y="18957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Rounded Rectangle 10">
              <a:extLst>
                <a:ext uri="{FF2B5EF4-FFF2-40B4-BE49-F238E27FC236}">
                  <a16:creationId xmlns:a16="http://schemas.microsoft.com/office/drawing/2014/main" id="{76FFB256-8315-45D1-8071-1B0DA7CB332D}"/>
                </a:ext>
              </a:extLst>
            </p:cNvPr>
            <p:cNvSpPr/>
            <p:nvPr/>
          </p:nvSpPr>
          <p:spPr>
            <a:xfrm>
              <a:off x="3824430" y="5267325"/>
              <a:ext cx="668001" cy="130480"/>
            </a:xfrm>
            <a:custGeom>
              <a:avLst/>
              <a:gdLst/>
              <a:ahLst/>
              <a:cxnLst/>
              <a:rect l="l" t="t" r="r" b="b"/>
              <a:pathLst>
                <a:path w="668001" h="130480">
                  <a:moveTo>
                    <a:pt x="0" y="0"/>
                  </a:moveTo>
                  <a:lnTo>
                    <a:pt x="668001" y="0"/>
                  </a:lnTo>
                  <a:cubicBezTo>
                    <a:pt x="610989" y="79333"/>
                    <a:pt x="517759" y="130480"/>
                    <a:pt x="412583" y="130480"/>
                  </a:cubicBezTo>
                  <a:lnTo>
                    <a:pt x="255417" y="130480"/>
                  </a:lnTo>
                  <a:cubicBezTo>
                    <a:pt x="150241" y="130480"/>
                    <a:pt x="57011" y="79333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6D11A58-75E4-4CE7-8BCC-13F05E7C7C5F}"/>
                </a:ext>
              </a:extLst>
            </p:cNvPr>
            <p:cNvCxnSpPr/>
            <p:nvPr/>
          </p:nvCxnSpPr>
          <p:spPr>
            <a:xfrm>
              <a:off x="3824430" y="3417379"/>
              <a:ext cx="202983" cy="112564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AF9558D-91CD-4C64-879C-015FC712E9F8}"/>
                </a:ext>
              </a:extLst>
            </p:cNvPr>
            <p:cNvCxnSpPr/>
            <p:nvPr/>
          </p:nvCxnSpPr>
          <p:spPr>
            <a:xfrm flipH="1">
              <a:off x="4283969" y="3417379"/>
              <a:ext cx="191536" cy="113515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451F7DC-8543-4C29-8F59-E1865C21F458}"/>
                </a:ext>
              </a:extLst>
            </p:cNvPr>
            <p:cNvCxnSpPr/>
            <p:nvPr/>
          </p:nvCxnSpPr>
          <p:spPr>
            <a:xfrm>
              <a:off x="3824430" y="3417379"/>
              <a:ext cx="65107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997BE9F-97B8-4FDB-8EAF-0BBA9BF6F7FE}"/>
                </a:ext>
              </a:extLst>
            </p:cNvPr>
            <p:cNvGrpSpPr/>
            <p:nvPr/>
          </p:nvGrpSpPr>
          <p:grpSpPr>
            <a:xfrm>
              <a:off x="3962028" y="3275459"/>
              <a:ext cx="397074" cy="288031"/>
              <a:chOff x="3981078" y="3284984"/>
              <a:chExt cx="397074" cy="288031"/>
            </a:xfrm>
          </p:grpSpPr>
          <p:sp>
            <p:nvSpPr>
              <p:cNvPr id="27" name="Rounded Rectangle 65">
                <a:extLst>
                  <a:ext uri="{FF2B5EF4-FFF2-40B4-BE49-F238E27FC236}">
                    <a16:creationId xmlns:a16="http://schemas.microsoft.com/office/drawing/2014/main" id="{5F97C747-904B-4ADF-86AE-57ACB2FCD9A1}"/>
                  </a:ext>
                </a:extLst>
              </p:cNvPr>
              <p:cNvSpPr/>
              <p:nvPr/>
            </p:nvSpPr>
            <p:spPr>
              <a:xfrm>
                <a:off x="3981078" y="3284984"/>
                <a:ext cx="92274" cy="28803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Rounded Rectangle 66">
                <a:extLst>
                  <a:ext uri="{FF2B5EF4-FFF2-40B4-BE49-F238E27FC236}">
                    <a16:creationId xmlns:a16="http://schemas.microsoft.com/office/drawing/2014/main" id="{ACA057A1-C9D2-4A36-8814-29D086F90F1C}"/>
                  </a:ext>
                </a:extLst>
              </p:cNvPr>
              <p:cNvSpPr/>
              <p:nvPr/>
            </p:nvSpPr>
            <p:spPr>
              <a:xfrm>
                <a:off x="4133478" y="3284984"/>
                <a:ext cx="92274" cy="28803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Rounded Rectangle 67">
                <a:extLst>
                  <a:ext uri="{FF2B5EF4-FFF2-40B4-BE49-F238E27FC236}">
                    <a16:creationId xmlns:a16="http://schemas.microsoft.com/office/drawing/2014/main" id="{509636E3-AF69-475B-A9C4-2175D567BBAE}"/>
                  </a:ext>
                </a:extLst>
              </p:cNvPr>
              <p:cNvSpPr/>
              <p:nvPr/>
            </p:nvSpPr>
            <p:spPr>
              <a:xfrm>
                <a:off x="4285878" y="3284984"/>
                <a:ext cx="92274" cy="28803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A1F379E6-5463-4055-AB40-88AB4CE3D8B7}"/>
              </a:ext>
            </a:extLst>
          </p:cNvPr>
          <p:cNvSpPr/>
          <p:nvPr/>
        </p:nvSpPr>
        <p:spPr>
          <a:xfrm>
            <a:off x="6026680" y="3245105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40F5698-B2A2-4044-B54C-4CFB22AD04C1}"/>
              </a:ext>
            </a:extLst>
          </p:cNvPr>
          <p:cNvSpPr/>
          <p:nvPr/>
        </p:nvSpPr>
        <p:spPr>
          <a:xfrm>
            <a:off x="6996542" y="4212706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00096-A9D0-427C-AB63-811360036100}"/>
              </a:ext>
            </a:extLst>
          </p:cNvPr>
          <p:cNvSpPr/>
          <p:nvPr/>
        </p:nvSpPr>
        <p:spPr>
          <a:xfrm>
            <a:off x="5053297" y="4212706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6439CB8-A7C9-483D-9D92-80055975FCF4}"/>
              </a:ext>
            </a:extLst>
          </p:cNvPr>
          <p:cNvSpPr/>
          <p:nvPr/>
        </p:nvSpPr>
        <p:spPr>
          <a:xfrm>
            <a:off x="6770105" y="3566328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9F472DC-5A27-496F-92E3-F2D2F797A92A}"/>
              </a:ext>
            </a:extLst>
          </p:cNvPr>
          <p:cNvSpPr/>
          <p:nvPr/>
        </p:nvSpPr>
        <p:spPr>
          <a:xfrm>
            <a:off x="5299560" y="3566328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A8B846-8220-425A-A6A6-0A0CA31D5C7A}"/>
              </a:ext>
            </a:extLst>
          </p:cNvPr>
          <p:cNvSpPr/>
          <p:nvPr/>
        </p:nvSpPr>
        <p:spPr>
          <a:xfrm>
            <a:off x="5794822" y="2426680"/>
            <a:ext cx="602086" cy="60208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F3A0205-03C2-4CE8-9862-56ED557FFF43}"/>
              </a:ext>
            </a:extLst>
          </p:cNvPr>
          <p:cNvSpPr/>
          <p:nvPr/>
        </p:nvSpPr>
        <p:spPr>
          <a:xfrm>
            <a:off x="4429684" y="2914214"/>
            <a:ext cx="602086" cy="60208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37D08EF-50B9-4084-8BB1-F1FF02D0EFB5}"/>
              </a:ext>
            </a:extLst>
          </p:cNvPr>
          <p:cNvSpPr/>
          <p:nvPr/>
        </p:nvSpPr>
        <p:spPr>
          <a:xfrm>
            <a:off x="7160230" y="2914214"/>
            <a:ext cx="602086" cy="60208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60095B9-7D9E-4D3D-BCAA-C31D8A2CFA20}"/>
              </a:ext>
            </a:extLst>
          </p:cNvPr>
          <p:cNvSpPr/>
          <p:nvPr/>
        </p:nvSpPr>
        <p:spPr>
          <a:xfrm>
            <a:off x="4083478" y="3976750"/>
            <a:ext cx="602086" cy="60208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3849EC0-D47B-4866-AB8D-4112FE9DF39E}"/>
              </a:ext>
            </a:extLst>
          </p:cNvPr>
          <p:cNvSpPr/>
          <p:nvPr/>
        </p:nvSpPr>
        <p:spPr>
          <a:xfrm>
            <a:off x="7506438" y="3976750"/>
            <a:ext cx="602086" cy="60208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Rectangle 15">
            <a:extLst>
              <a:ext uri="{FF2B5EF4-FFF2-40B4-BE49-F238E27FC236}">
                <a16:creationId xmlns:a16="http://schemas.microsoft.com/office/drawing/2014/main" id="{B7B0E909-DCBD-475F-8AAC-DA322171AE24}"/>
              </a:ext>
            </a:extLst>
          </p:cNvPr>
          <p:cNvSpPr/>
          <p:nvPr/>
        </p:nvSpPr>
        <p:spPr>
          <a:xfrm rot="5400000">
            <a:off x="7290380" y="3052160"/>
            <a:ext cx="378360" cy="350579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52" name="그래픽 51" descr="인공 지능">
            <a:extLst>
              <a:ext uri="{FF2B5EF4-FFF2-40B4-BE49-F238E27FC236}">
                <a16:creationId xmlns:a16="http://schemas.microsoft.com/office/drawing/2014/main" id="{0FAF0F86-5BED-4C5B-AB38-D5AEF2560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2821" y="2486093"/>
            <a:ext cx="499466" cy="499466"/>
          </a:xfrm>
          <a:prstGeom prst="rect">
            <a:avLst/>
          </a:prstGeom>
        </p:spPr>
      </p:pic>
      <p:pic>
        <p:nvPicPr>
          <p:cNvPr id="54" name="그래픽 53" descr="부분적으로 선택 표시된 클립보드">
            <a:extLst>
              <a:ext uri="{FF2B5EF4-FFF2-40B4-BE49-F238E27FC236}">
                <a16:creationId xmlns:a16="http://schemas.microsoft.com/office/drawing/2014/main" id="{E18CCB24-481F-4916-8195-8311410C1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47192" y="4013248"/>
            <a:ext cx="524418" cy="524418"/>
          </a:xfrm>
          <a:prstGeom prst="rect">
            <a:avLst/>
          </a:prstGeom>
        </p:spPr>
      </p:pic>
      <p:sp>
        <p:nvSpPr>
          <p:cNvPr id="67" name="Rectangle 7">
            <a:extLst>
              <a:ext uri="{FF2B5EF4-FFF2-40B4-BE49-F238E27FC236}">
                <a16:creationId xmlns:a16="http://schemas.microsoft.com/office/drawing/2014/main" id="{A482BE9C-53CC-47BF-9F10-F5B0B6521723}"/>
              </a:ext>
            </a:extLst>
          </p:cNvPr>
          <p:cNvSpPr/>
          <p:nvPr/>
        </p:nvSpPr>
        <p:spPr>
          <a:xfrm rot="18900000">
            <a:off x="4296878" y="4102540"/>
            <a:ext cx="225664" cy="39428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 Same Side Corner Rectangle 6">
            <a:extLst>
              <a:ext uri="{FF2B5EF4-FFF2-40B4-BE49-F238E27FC236}">
                <a16:creationId xmlns:a16="http://schemas.microsoft.com/office/drawing/2014/main" id="{7E48FA2D-3767-44B9-93EA-BFC3080442F9}"/>
              </a:ext>
            </a:extLst>
          </p:cNvPr>
          <p:cNvSpPr/>
          <p:nvPr/>
        </p:nvSpPr>
        <p:spPr>
          <a:xfrm rot="2700000">
            <a:off x="4646881" y="3030199"/>
            <a:ext cx="157162" cy="39450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99641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Placeholder 5">
            <a:extLst>
              <a:ext uri="{FF2B5EF4-FFF2-40B4-BE49-F238E27FC236}">
                <a16:creationId xmlns:a16="http://schemas.microsoft.com/office/drawing/2014/main" id="{848F1BA6-A34B-46FD-AFD7-9CD45537DAEE}"/>
              </a:ext>
            </a:extLst>
          </p:cNvPr>
          <p:cNvGraphicFramePr>
            <a:graphicFrameLocks/>
          </p:cNvGraphicFramePr>
          <p:nvPr/>
        </p:nvGraphicFramePr>
        <p:xfrm>
          <a:off x="967187" y="1315947"/>
          <a:ext cx="10257623" cy="1676400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3663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8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5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99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ko-KR" altLang="en-US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뉴스 및 리포트 활용</a:t>
                      </a:r>
                      <a:endParaRPr lang="en-JM" altLang="ko-KR" sz="1400" b="1" spc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ko-KR" altLang="en-US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시계열 데이터 분석</a:t>
                      </a:r>
                      <a:endParaRPr lang="en-JM" altLang="ko-KR" sz="1400" b="1" spc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ko-KR" altLang="en-US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기업 관련 데이터 </a:t>
                      </a:r>
                      <a:endParaRPr lang="en-JM" altLang="ko-KR" sz="1400" b="1" spc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78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종목별 주가 분석 보고서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뉴스 등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텍스트 데이터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크롤링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글로벌 지표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(S&amp;P 500, KOSDAQ,KOSPI)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수집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산업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섹터 분석 </a:t>
                      </a:r>
                      <a:endParaRPr lang="en-US" altLang="ko-KR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경제연구소자료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산업별 통계자료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9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투자 키워드 텍스트 마이닝</a:t>
                      </a:r>
                      <a:endParaRPr lang="en-JM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API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를 활용한 </a:t>
                      </a:r>
                      <a:r>
                        <a:rPr lang="ko-KR" altLang="en-US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증권사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, KRX </a:t>
                      </a:r>
                      <a:r>
                        <a:rPr lang="ko-KR" altLang="en-US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데이터 </a:t>
                      </a:r>
                      <a:r>
                        <a:rPr lang="ko-KR" altLang="en-US" sz="12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크롤링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내부 분석 </a:t>
                      </a:r>
                      <a:endParaRPr lang="en-US" altLang="ko-KR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 공시 자료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신용평가 자료 활용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19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투자 키워드 군집화 및 탐색적 분석</a:t>
                      </a:r>
                      <a:endParaRPr lang="en-JM" altLang="ko-KR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적정 주가 및 추세이탈 징후 파악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국내외 특허 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/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기술 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/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연구 조사 보고서 </a:t>
                      </a:r>
                      <a:endParaRPr lang="en-JM" altLang="ko-KR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Placeholder 5">
            <a:extLst>
              <a:ext uri="{FF2B5EF4-FFF2-40B4-BE49-F238E27FC236}">
                <a16:creationId xmlns:a16="http://schemas.microsoft.com/office/drawing/2014/main" id="{E1471623-84B9-43A7-83A4-0B955450F0EF}"/>
              </a:ext>
            </a:extLst>
          </p:cNvPr>
          <p:cNvGraphicFramePr>
            <a:graphicFrameLocks/>
          </p:cNvGraphicFramePr>
          <p:nvPr/>
        </p:nvGraphicFramePr>
        <p:xfrm>
          <a:off x="967188" y="3663969"/>
          <a:ext cx="10257622" cy="1240160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3663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8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5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11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ko-KR" altLang="en-US" sz="1400" b="1" kern="1200" spc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데이터 수집 및 </a:t>
                      </a:r>
                      <a:r>
                        <a:rPr lang="ko-KR" altLang="en-US" sz="1400" b="1" kern="1200" spc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전처리</a:t>
                      </a:r>
                      <a:endParaRPr lang="en-JM" altLang="ko-KR" sz="1400" b="1" kern="1200" spc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ko-KR" altLang="en-US" sz="1400" b="1" kern="1200" spc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알고리즘 설계</a:t>
                      </a:r>
                      <a:endParaRPr lang="en-JM" altLang="ko-KR" sz="1400" b="1" kern="1200" spc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ko-KR" altLang="en-US" sz="1400" b="1" kern="1200" spc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데이터베이스 및 </a:t>
                      </a:r>
                      <a:r>
                        <a:rPr lang="en-US" altLang="ko-KR" sz="1400" b="1" kern="1200" spc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UI </a:t>
                      </a:r>
                      <a:r>
                        <a:rPr lang="ko-KR" altLang="en-US" sz="1400" b="1" kern="1200" spc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설계</a:t>
                      </a:r>
                      <a:endParaRPr lang="en-US" altLang="ko-KR" sz="1400" b="1" kern="1200" spc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로그 수집 분석</a:t>
                      </a:r>
                      <a:endParaRPr lang="en-JM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마르코프</a:t>
                      </a:r>
                      <a:r>
                        <a:rPr lang="ko-KR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결정 프로세스</a:t>
                      </a:r>
                      <a:endParaRPr lang="ko-KR" altLang="en-US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분석 시각화 구상</a:t>
                      </a:r>
                      <a:endParaRPr lang="en-JM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데이터 정제 처리</a:t>
                      </a:r>
                      <a:endParaRPr lang="en-JM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DQN</a:t>
                      </a:r>
                      <a:r>
                        <a:rPr lang="ko-KR" altLang="en-US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을 활용한 주가예측 알고리즘 설계</a:t>
                      </a:r>
                      <a:endParaRPr lang="en-US" altLang="ko-KR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ER-diagram / </a:t>
                      </a:r>
                      <a:r>
                        <a:rPr lang="ko-KR" altLang="en-US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테이블 명세서</a:t>
                      </a:r>
                      <a:endParaRPr lang="en-JM" altLang="ko-KR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훈련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검증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평가 데이터 셋</a:t>
                      </a:r>
                      <a:endParaRPr lang="en-JM" altLang="ko-KR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성능 평가 지표</a:t>
                      </a:r>
                      <a:endParaRPr lang="en-JM" altLang="ko-KR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DB </a:t>
                      </a:r>
                      <a:r>
                        <a:rPr lang="ko-KR" altLang="en-US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구성도 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/ </a:t>
                      </a:r>
                      <a:r>
                        <a:rPr lang="ko-KR" altLang="en-US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화면 구성도</a:t>
                      </a:r>
                      <a:endParaRPr lang="en-JM" altLang="ko-KR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638CF58-B88E-44D8-82FF-90DEE4C2117A}"/>
              </a:ext>
            </a:extLst>
          </p:cNvPr>
          <p:cNvGrpSpPr/>
          <p:nvPr/>
        </p:nvGrpSpPr>
        <p:grpSpPr>
          <a:xfrm flipH="1">
            <a:off x="856106" y="812171"/>
            <a:ext cx="2823847" cy="475860"/>
            <a:chOff x="1991588" y="2017033"/>
            <a:chExt cx="2448272" cy="376914"/>
          </a:xfrm>
        </p:grpSpPr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9C400298-8865-47E1-92E1-EBFCBF26D3BE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2B25B7-3B8D-4997-9430-4A31EBD29F67}"/>
                </a:ext>
              </a:extLst>
            </p:cNvPr>
            <p:cNvSpPr/>
            <p:nvPr/>
          </p:nvSpPr>
          <p:spPr>
            <a:xfrm flipH="1">
              <a:off x="1991588" y="2017033"/>
              <a:ext cx="2448272" cy="288033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6397DFC-93E9-4489-9D1D-9366364DA0A7}"/>
              </a:ext>
            </a:extLst>
          </p:cNvPr>
          <p:cNvSpPr txBox="1"/>
          <p:nvPr/>
        </p:nvSpPr>
        <p:spPr>
          <a:xfrm>
            <a:off x="1005107" y="830679"/>
            <a:ext cx="2674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1</a:t>
            </a:r>
            <a:r>
              <a:rPr lang="ko-KR" altLang="en-US" sz="1400" dirty="0">
                <a:solidFill>
                  <a:schemeClr val="bg1"/>
                </a:solidFill>
                <a:cs typeface="Arial" pitchFamily="34" charset="0"/>
              </a:rPr>
              <a:t>단계 </a:t>
            </a:r>
            <a:r>
              <a:rPr lang="ko-KR" altLang="en-US" sz="1200" b="1" dirty="0">
                <a:solidFill>
                  <a:schemeClr val="bg1"/>
                </a:solidFill>
                <a:cs typeface="Arial" pitchFamily="34" charset="0"/>
              </a:rPr>
              <a:t>주식관련 데이터 분석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92AD5CC-CD85-416E-A6ED-EDAFD56DB652}"/>
              </a:ext>
            </a:extLst>
          </p:cNvPr>
          <p:cNvGrpSpPr/>
          <p:nvPr/>
        </p:nvGrpSpPr>
        <p:grpSpPr>
          <a:xfrm flipH="1">
            <a:off x="856107" y="3202748"/>
            <a:ext cx="2823846" cy="475860"/>
            <a:chOff x="1991588" y="2017033"/>
            <a:chExt cx="2448272" cy="3769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CFDAB4D-B39D-4601-9B0E-A63CFE8B43AF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D4EAE9D2-12C2-4AD2-A869-B1F1B1121F8A}"/>
                </a:ext>
              </a:extLst>
            </p:cNvPr>
            <p:cNvSpPr/>
            <p:nvPr/>
          </p:nvSpPr>
          <p:spPr>
            <a:xfrm flipH="1">
              <a:off x="1991588" y="2017033"/>
              <a:ext cx="2448272" cy="288033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B2E4BF3-E140-463D-B653-FE62A86862F0}"/>
              </a:ext>
            </a:extLst>
          </p:cNvPr>
          <p:cNvSpPr txBox="1"/>
          <p:nvPr/>
        </p:nvSpPr>
        <p:spPr>
          <a:xfrm>
            <a:off x="1005108" y="3221257"/>
            <a:ext cx="188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2</a:t>
            </a:r>
            <a:r>
              <a:rPr lang="ko-KR" altLang="en-US" sz="1400" dirty="0">
                <a:solidFill>
                  <a:schemeClr val="bg1"/>
                </a:solidFill>
                <a:cs typeface="Arial" pitchFamily="34" charset="0"/>
              </a:rPr>
              <a:t>단계 </a:t>
            </a:r>
            <a:r>
              <a:rPr lang="ko-KR" altLang="en-US" sz="1200" b="1" dirty="0">
                <a:solidFill>
                  <a:schemeClr val="bg1"/>
                </a:solidFill>
                <a:cs typeface="Arial" pitchFamily="34" charset="0"/>
              </a:rPr>
              <a:t>예측모델 설계</a:t>
            </a:r>
            <a:r>
              <a:rPr lang="ko-KR" altLang="en-US" sz="14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5BA365-0BC1-408E-A3E1-26AEDE36835A}"/>
              </a:ext>
            </a:extLst>
          </p:cNvPr>
          <p:cNvSpPr txBox="1"/>
          <p:nvPr/>
        </p:nvSpPr>
        <p:spPr>
          <a:xfrm>
            <a:off x="490186" y="358022"/>
            <a:ext cx="2912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기획연구 목표 및 내용</a:t>
            </a:r>
            <a:endParaRPr lang="ko-KR" altLang="en-US" dirty="0"/>
          </a:p>
        </p:txBody>
      </p:sp>
      <p:grpSp>
        <p:nvGrpSpPr>
          <p:cNvPr id="18" name="Group 8">
            <a:extLst>
              <a:ext uri="{FF2B5EF4-FFF2-40B4-BE49-F238E27FC236}">
                <a16:creationId xmlns:a16="http://schemas.microsoft.com/office/drawing/2014/main" id="{F58E8C19-AC56-40CB-BDE2-8D5756537CF7}"/>
              </a:ext>
            </a:extLst>
          </p:cNvPr>
          <p:cNvGrpSpPr/>
          <p:nvPr/>
        </p:nvGrpSpPr>
        <p:grpSpPr>
          <a:xfrm flipH="1">
            <a:off x="856106" y="5138607"/>
            <a:ext cx="2448272" cy="475860"/>
            <a:chOff x="1991588" y="2017033"/>
            <a:chExt cx="2448272" cy="376914"/>
          </a:xfrm>
          <a:solidFill>
            <a:srgbClr val="996600"/>
          </a:solidFill>
        </p:grpSpPr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3575601A-A257-4C20-BCEA-4F1AA5E0695B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63FA3A4C-62BC-4D98-8D4F-0C10B1CF1B00}"/>
                </a:ext>
              </a:extLst>
            </p:cNvPr>
            <p:cNvSpPr/>
            <p:nvPr/>
          </p:nvSpPr>
          <p:spPr>
            <a:xfrm flipH="1">
              <a:off x="1991588" y="2017033"/>
              <a:ext cx="2448272" cy="288033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0C3A444-5E17-4B27-B215-C2AB27FBC04B}"/>
              </a:ext>
            </a:extLst>
          </p:cNvPr>
          <p:cNvSpPr txBox="1"/>
          <p:nvPr/>
        </p:nvSpPr>
        <p:spPr>
          <a:xfrm>
            <a:off x="1005106" y="5169146"/>
            <a:ext cx="2674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3</a:t>
            </a:r>
            <a:r>
              <a:rPr lang="ko-KR" altLang="en-US" sz="1400" dirty="0">
                <a:solidFill>
                  <a:schemeClr val="bg1"/>
                </a:solidFill>
                <a:cs typeface="Arial" pitchFamily="34" charset="0"/>
              </a:rPr>
              <a:t>단계 </a:t>
            </a:r>
            <a:r>
              <a:rPr lang="ko-KR" altLang="en-US" sz="1200" b="1" dirty="0">
                <a:solidFill>
                  <a:schemeClr val="bg1"/>
                </a:solidFill>
                <a:cs typeface="Arial" pitchFamily="34" charset="0"/>
              </a:rPr>
              <a:t>서비스 구현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</p:txBody>
      </p:sp>
      <p:graphicFrame>
        <p:nvGraphicFramePr>
          <p:cNvPr id="22" name="Table Placeholder 5">
            <a:extLst>
              <a:ext uri="{FF2B5EF4-FFF2-40B4-BE49-F238E27FC236}">
                <a16:creationId xmlns:a16="http://schemas.microsoft.com/office/drawing/2014/main" id="{E95F3AE0-DBBF-4EA2-9A77-36ACB40DABEE}"/>
              </a:ext>
            </a:extLst>
          </p:cNvPr>
          <p:cNvGraphicFramePr>
            <a:graphicFrameLocks/>
          </p:cNvGraphicFramePr>
          <p:nvPr/>
        </p:nvGraphicFramePr>
        <p:xfrm>
          <a:off x="967186" y="5555371"/>
          <a:ext cx="10257621" cy="982987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5160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7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59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ko-KR" altLang="en-US" sz="1400" b="1" kern="1200" spc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알고리즘 구현</a:t>
                      </a:r>
                      <a:endParaRPr lang="en-JM" altLang="ko-KR" sz="1400" b="1" kern="1200" spc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ko-KR" altLang="en-US" sz="1400" b="1" kern="1200" spc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테스트</a:t>
                      </a:r>
                      <a:endParaRPr lang="en-US" altLang="ko-KR" sz="1400" b="1" kern="1200" spc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4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자연어 처리 엔진 구현</a:t>
                      </a:r>
                      <a:endParaRPr lang="en-JM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알고리즘 실험 및 </a:t>
                      </a:r>
                      <a:r>
                        <a:rPr lang="ko-KR" altLang="en-US" sz="12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하이퍼</a:t>
                      </a:r>
                      <a:r>
                        <a:rPr lang="ko-KR" altLang="en-US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파라미터 튜닝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)</a:t>
                      </a:r>
                      <a:endParaRPr lang="en-JM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상승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하락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적정주가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매수매도 포인트 예측 모델 구현</a:t>
                      </a:r>
                      <a:endParaRPr lang="en-JM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로보어드바이저</a:t>
                      </a:r>
                      <a:r>
                        <a:rPr lang="ko-KR" altLang="en-US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프로토타입 개발</a:t>
                      </a:r>
                      <a:endParaRPr lang="en-JM" altLang="ko-KR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B1853D-1BF3-4309-8BE8-004B40D56294}"/>
              </a:ext>
            </a:extLst>
          </p:cNvPr>
          <p:cNvSpPr/>
          <p:nvPr/>
        </p:nvSpPr>
        <p:spPr>
          <a:xfrm>
            <a:off x="5135880" y="6442121"/>
            <a:ext cx="193548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8C816FE-FCF9-4052-9FCF-AB540216A039}"/>
              </a:ext>
            </a:extLst>
          </p:cNvPr>
          <p:cNvCxnSpPr>
            <a:cxnSpLocks/>
          </p:cNvCxnSpPr>
          <p:nvPr/>
        </p:nvCxnSpPr>
        <p:spPr>
          <a:xfrm>
            <a:off x="5116830" y="6538358"/>
            <a:ext cx="19754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90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285</Words>
  <Application>Microsoft Office PowerPoint</Application>
  <PresentationFormat>와이드스크린</PresentationFormat>
  <Paragraphs>62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서정</dc:creator>
  <cp:lastModifiedBy>김 서정</cp:lastModifiedBy>
  <cp:revision>1</cp:revision>
  <dcterms:created xsi:type="dcterms:W3CDTF">2020-08-13T07:49:58Z</dcterms:created>
  <dcterms:modified xsi:type="dcterms:W3CDTF">2020-08-13T07:57:42Z</dcterms:modified>
</cp:coreProperties>
</file>