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07" r:id="rId3"/>
    <p:sldId id="275" r:id="rId4"/>
    <p:sldId id="305" r:id="rId5"/>
    <p:sldId id="306" r:id="rId6"/>
    <p:sldId id="264" r:id="rId7"/>
    <p:sldId id="288" r:id="rId8"/>
    <p:sldId id="267" r:id="rId9"/>
    <p:sldId id="297" r:id="rId10"/>
    <p:sldId id="289" r:id="rId11"/>
    <p:sldId id="287" r:id="rId12"/>
    <p:sldId id="283" r:id="rId13"/>
    <p:sldId id="276" r:id="rId14"/>
    <p:sldId id="280" r:id="rId15"/>
    <p:sldId id="260" r:id="rId16"/>
    <p:sldId id="269" r:id="rId17"/>
    <p:sldId id="258" r:id="rId18"/>
    <p:sldId id="263" r:id="rId19"/>
    <p:sldId id="265" r:id="rId20"/>
    <p:sldId id="281" r:id="rId21"/>
    <p:sldId id="270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CFBFC-C7AA-47B0-965F-F0FDFD5F62FD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BA1EC-75D2-4593-8105-1B83445D2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85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nga.com/news/Culture/article/all/20200630/101757504/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https://www.donga.com/news/Culture/article/all/20200630/101757504/1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8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 기준</a:t>
            </a:r>
            <a:r>
              <a:rPr lang="en-US" altLang="ko-KR" dirty="0"/>
              <a:t>, </a:t>
            </a:r>
            <a:r>
              <a:rPr lang="ko-KR" altLang="en-US" dirty="0"/>
              <a:t>블랙핑크 공식 </a:t>
            </a:r>
            <a:r>
              <a:rPr lang="ko-KR" altLang="en-US" dirty="0" err="1"/>
              <a:t>유튜브채널</a:t>
            </a:r>
            <a:r>
              <a:rPr lang="ko-KR" altLang="en-US" dirty="0"/>
              <a:t> 구독자수 </a:t>
            </a:r>
            <a:r>
              <a:rPr lang="en-US" altLang="ko-KR" dirty="0"/>
              <a:t>4230</a:t>
            </a:r>
            <a:r>
              <a:rPr lang="ko-KR" altLang="en-US" dirty="0"/>
              <a:t>만명 돌파</a:t>
            </a:r>
          </a:p>
          <a:p>
            <a:r>
              <a:rPr lang="en-US" altLang="ko-KR" dirty="0"/>
              <a:t>How you like that </a:t>
            </a:r>
            <a:r>
              <a:rPr lang="ko-KR" altLang="en-US" dirty="0" err="1"/>
              <a:t>뮤비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첫날 </a:t>
            </a:r>
            <a:r>
              <a:rPr lang="en-US" altLang="ko-KR" dirty="0"/>
              <a:t>8630</a:t>
            </a:r>
            <a:r>
              <a:rPr lang="ko-KR" altLang="en-US" dirty="0" err="1"/>
              <a:t>만뷰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Regular"/>
              </a:rPr>
              <a:t>공개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SDGothicNeo-Regular"/>
              </a:rPr>
              <a:t>24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SDGothicNeo-Regular"/>
              </a:rPr>
              <a:t>시간 내 유튜브 동영상 최다 조회수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ppleSDGothicNeo-Regular"/>
              </a:rPr>
              <a:t>기네스</a:t>
            </a:r>
            <a:endParaRPr lang="en-US" altLang="ko-KR" b="0" i="0" dirty="0">
              <a:solidFill>
                <a:srgbClr val="222222"/>
              </a:solidFill>
              <a:effectLst/>
              <a:latin typeface="AppleSDGothicNeo-Regular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ppleSDGothicNeo-Regular"/>
              </a:rPr>
              <a:t>                                                   32</a:t>
            </a:r>
            <a:r>
              <a:rPr lang="ko-KR" altLang="en-US" dirty="0">
                <a:solidFill>
                  <a:srgbClr val="222222"/>
                </a:solidFill>
                <a:latin typeface="AppleSDGothicNeo-Regular"/>
              </a:rPr>
              <a:t>시간만에 </a:t>
            </a:r>
            <a:r>
              <a:rPr lang="en-US" altLang="ko-KR" dirty="0">
                <a:solidFill>
                  <a:srgbClr val="222222"/>
                </a:solidFill>
                <a:latin typeface="AppleSDGothicNeo-Regular"/>
              </a:rPr>
              <a:t>1</a:t>
            </a:r>
            <a:r>
              <a:rPr lang="ko-KR" altLang="en-US" dirty="0" err="1">
                <a:solidFill>
                  <a:srgbClr val="222222"/>
                </a:solidFill>
                <a:latin typeface="AppleSDGothicNeo-Regular"/>
              </a:rPr>
              <a:t>억뷰</a:t>
            </a:r>
            <a:r>
              <a:rPr lang="en-US" altLang="ko-KR" dirty="0">
                <a:solidFill>
                  <a:srgbClr val="222222"/>
                </a:solidFill>
                <a:latin typeface="AppleSDGothicNeo-Regular"/>
              </a:rPr>
              <a:t>,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7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999999"/>
                </a:solidFill>
                <a:effectLst/>
                <a:latin typeface="DIN Regular"/>
              </a:rPr>
              <a:t>유튜브 채널 수입 계산기는 공개된 구글 광고의 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DIN Regular"/>
              </a:rPr>
              <a:t>CPM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DIN Regular"/>
              </a:rPr>
              <a:t>단가 및 유튜브 채널 최근 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DIN Regular"/>
              </a:rPr>
              <a:t>1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DIN Regular"/>
              </a:rPr>
              <a:t>개월의 동영상 평균 조회수에 따라 계산된 금액입니다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DIN Regular"/>
              </a:rPr>
              <a:t>.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DIN Regular"/>
              </a:rPr>
              <a:t>실제 수익은 동영상의 광고 유형</a:t>
            </a:r>
            <a:r>
              <a:rPr lang="en-US" altLang="ko-KR" b="0" i="0" dirty="0">
                <a:solidFill>
                  <a:srgbClr val="999999"/>
                </a:solidFill>
                <a:effectLst/>
                <a:latin typeface="DIN Regular"/>
              </a:rPr>
              <a:t>, </a:t>
            </a:r>
            <a:r>
              <a:rPr lang="ko-KR" altLang="en-US" b="0" i="0" dirty="0">
                <a:solidFill>
                  <a:srgbClr val="999999"/>
                </a:solidFill>
                <a:effectLst/>
                <a:latin typeface="DIN Regular"/>
              </a:rPr>
              <a:t>시청 지역 등 많은 요소에 의해 금액의 차이가 있으니 여기서 제공하고 있는 금액은 예상 수입임을 알려드립니다。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1BF6A-6972-40DC-AEC1-FD89C613C36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8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7A9AF-51DB-413F-B200-F02EBE2A6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79119B-19DA-4B3F-9239-818F27CB5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FA4B1-80F7-4739-AA78-B49C6DAD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1D-DF19-4C5C-AF0E-9230C8420FC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FB60D-0CC9-48E6-A9B0-598EB18B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5A5AE-799A-46A3-B305-8B90A3A9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A097-6434-45FD-86C9-0EA3D1EA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28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81C15-C72B-4B12-B5C2-EE24D4FA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77AEB-E180-4F95-97B2-E0883B496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58857-CECD-4178-B915-2189C4AC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1D-DF19-4C5C-AF0E-9230C8420FC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2C609-C086-44D2-931E-E8C491C8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DDA04-D0BF-472F-BB46-18BD8EB9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A097-6434-45FD-86C9-0EA3D1EA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8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F27E34-968E-47DD-B647-1B076FDD6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8D96A-5A4E-44F6-9C87-80423A591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C19E5-3176-4C19-A403-4A7967E0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1D-DF19-4C5C-AF0E-9230C8420FC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E9046-29D1-4414-8E50-7767F571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8D8BA-76F7-4123-AD26-D80AABF3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A097-6434-45FD-86C9-0EA3D1EA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9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9FBB1-4BFC-4F0B-B136-D3A0DBDD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ED7B7-AD92-4B3F-A7A9-F9C80953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3FD65-A336-4423-9D6F-024B0041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1D-DF19-4C5C-AF0E-9230C8420FC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9C172-8FCA-499A-B51D-8B84CBF7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69CA6-F2FB-444A-96C1-CC049740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A097-6434-45FD-86C9-0EA3D1EA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1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88083-F8C6-4CEF-99C2-3E38B6C2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893D4-A027-47A9-A7FB-283A1427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53F08-62C0-4DE0-92CD-6A48C316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1D-DF19-4C5C-AF0E-9230C8420FC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CC862-3AF0-4900-A977-C75D12B7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08674-0677-4540-96AC-CC74E8E6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A097-6434-45FD-86C9-0EA3D1EA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98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380B2-96A9-4B93-AFF3-C8192B7C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87F33-DAF7-4AB0-AEB0-DB7288666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81653D-0623-4A87-9C3A-0E238526C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BF9C0-6F99-4ACC-A695-09E4C936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1D-DF19-4C5C-AF0E-9230C8420FC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62DC7-DD39-41E8-BCC1-6B398BA8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C144E-9CF6-4355-9060-20491A01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A097-6434-45FD-86C9-0EA3D1EA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7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66362-327B-4BB0-ACAB-D2153734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93F21-BBE1-4C6C-A36B-32FAC781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5B71C-1A38-43C1-98B7-298359169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E90BA4-B218-47F2-9851-2E43C7185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5462E3-3B3C-48F8-B4B2-DBDE4729C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EDDF51-CF32-4E21-8104-EF9D794B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1D-DF19-4C5C-AF0E-9230C8420FC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8D3015-C36C-4DDD-94F3-B1A53C4E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BED010-7B33-46B1-904C-3FDB8CE4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A097-6434-45FD-86C9-0EA3D1EA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77868-7F69-47AF-B627-461107AA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1E100-F550-43E9-BBA5-4155C08B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1D-DF19-4C5C-AF0E-9230C8420FC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68A5D-5231-46D3-BBC9-4FAB2E0C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27CFCA-D051-4A5E-B0AC-830D1DAF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A097-6434-45FD-86C9-0EA3D1EA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2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7FA730-87ED-43E9-9DB2-9AAC76BB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1D-DF19-4C5C-AF0E-9230C8420FC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941E15-AB9C-45AC-855F-D759BE8C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A97CA-7AFB-42D6-B242-B8D85B43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A097-6434-45FD-86C9-0EA3D1EA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ABF99-91DE-45A6-A50B-34D2D402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5FBAD-9003-491F-8DF0-781D5B83E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800751-D19B-45B2-8C7B-6490692C2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BD92E-693E-439E-9374-45ADFD31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1D-DF19-4C5C-AF0E-9230C8420FC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D33F5-95CC-4AA2-A8DC-391CEC22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74279-2818-418D-B6B1-869E401E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A097-6434-45FD-86C9-0EA3D1EA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2707A-AFAE-4347-A4BD-DA61B29E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87C130-C52D-4F39-B33C-B4DF78D64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1DA1A2-625D-46DC-AFEC-237237357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55A38-BFFA-4609-8FFE-E5A618F7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1D-DF19-4C5C-AF0E-9230C8420FC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6287DC-873F-4381-841B-322BB434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7A3AE-CDFC-4CB0-BADD-2AAA896C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A097-6434-45FD-86C9-0EA3D1EA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9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1C80FE-CAC5-4386-A2C3-5B685190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1EE38B-3968-48FC-AA4C-0D83B28E1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300AC0-9668-4445-88A3-0DF247E80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ED1D-DF19-4C5C-AF0E-9230C8420FC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0EA5C-6F17-497A-8562-37C9C98C7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BF577-BFB7-4500-8477-A59F6B399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A097-6434-45FD-86C9-0EA3D1EA0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3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gazine.hankyung.com/business/article/201804120116700042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kofice.or.kr/b20industry/b20_industry_03_view.asp?seq=7989&amp;page=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sajournal-e.com/news/articleView.html?idxno=203309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.blog.naver.com/nickykim156423/221773139118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7AA79-DF27-490E-A7D9-66E71DB80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C8433E-9D11-4DB5-907A-E294A7429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5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7AF67E-351C-41D0-9443-73B49FA67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69" y="1143001"/>
            <a:ext cx="9722336" cy="54688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A1D7B-1729-4EE6-B12C-2CD7F3C1021E}"/>
              </a:ext>
            </a:extLst>
          </p:cNvPr>
          <p:cNvSpPr txBox="1"/>
          <p:nvPr/>
        </p:nvSpPr>
        <p:spPr>
          <a:xfrm>
            <a:off x="528431" y="641839"/>
            <a:ext cx="47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2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47213-54D4-4BC7-A2B1-20794FD1EAB9}"/>
              </a:ext>
            </a:extLst>
          </p:cNvPr>
          <p:cNvSpPr txBox="1"/>
          <p:nvPr/>
        </p:nvSpPr>
        <p:spPr>
          <a:xfrm>
            <a:off x="952500" y="652463"/>
            <a:ext cx="264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엔터사</a:t>
            </a:r>
            <a:r>
              <a:rPr lang="ko-KR" altLang="en-US" dirty="0"/>
              <a:t> 재무제표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2A2CD0-413F-4BF7-A3E6-7963FEF0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1213338"/>
            <a:ext cx="12089529" cy="544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106D5B-158E-4DF9-9C7B-CB53CB9F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47" y="915007"/>
            <a:ext cx="7626130" cy="5707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89B5B0-C82D-4615-AC4F-60F6AD0446E0}"/>
              </a:ext>
            </a:extLst>
          </p:cNvPr>
          <p:cNvSpPr txBox="1"/>
          <p:nvPr/>
        </p:nvSpPr>
        <p:spPr>
          <a:xfrm>
            <a:off x="5846885" y="659982"/>
            <a:ext cx="2485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십억원</a:t>
            </a:r>
            <a:r>
              <a:rPr lang="en-US" altLang="ko-KR" sz="1400" dirty="0"/>
              <a:t>, %, </a:t>
            </a:r>
            <a:r>
              <a:rPr lang="ko-KR" altLang="en-US" sz="1400" dirty="0" err="1"/>
              <a:t>백만장</a:t>
            </a:r>
            <a:r>
              <a:rPr lang="en-US" altLang="ko-KR" sz="1400" dirty="0"/>
              <a:t>, %p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078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1E1D4C-F86A-4E9E-BAAB-F308258373A9}"/>
              </a:ext>
            </a:extLst>
          </p:cNvPr>
          <p:cNvSpPr txBox="1"/>
          <p:nvPr/>
        </p:nvSpPr>
        <p:spPr>
          <a:xfrm>
            <a:off x="3047036" y="3108728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https://magazine.hankyung.com/business/article/2018041201167000421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42E73-1DE6-4804-B826-AA4BF2F0888F}"/>
              </a:ext>
            </a:extLst>
          </p:cNvPr>
          <p:cNvSpPr txBox="1"/>
          <p:nvPr/>
        </p:nvSpPr>
        <p:spPr>
          <a:xfrm>
            <a:off x="1689904" y="1342663"/>
            <a:ext cx="425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급 </a:t>
            </a:r>
            <a:r>
              <a:rPr lang="en-US" altLang="ko-KR" dirty="0"/>
              <a:t>1</a:t>
            </a:r>
            <a:r>
              <a:rPr lang="ko-KR" altLang="en-US" dirty="0"/>
              <a:t>명 보다</a:t>
            </a:r>
            <a:r>
              <a:rPr lang="en-US" altLang="ko-KR" dirty="0"/>
              <a:t>, B</a:t>
            </a:r>
            <a:r>
              <a:rPr lang="ko-KR" altLang="en-US" dirty="0"/>
              <a:t>급 </a:t>
            </a:r>
            <a:r>
              <a:rPr lang="en-US" altLang="ko-KR" dirty="0"/>
              <a:t>10</a:t>
            </a:r>
            <a:r>
              <a:rPr lang="ko-KR" altLang="en-US" dirty="0"/>
              <a:t>명 </a:t>
            </a:r>
            <a:r>
              <a:rPr lang="en-US" altLang="ko-KR" dirty="0"/>
              <a:t>-&gt; </a:t>
            </a:r>
            <a:r>
              <a:rPr lang="ko-KR" altLang="en-US" dirty="0"/>
              <a:t>수익배분 비율이 중요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149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58C01-4988-481F-B552-77322EA18E4E}"/>
              </a:ext>
            </a:extLst>
          </p:cNvPr>
          <p:cNvSpPr txBox="1"/>
          <p:nvPr/>
        </p:nvSpPr>
        <p:spPr>
          <a:xfrm>
            <a:off x="1186962" y="1230923"/>
            <a:ext cx="396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Bts</a:t>
            </a:r>
            <a:r>
              <a:rPr lang="ko-KR" altLang="en-US" dirty="0"/>
              <a:t>의 국내 주요 </a:t>
            </a:r>
            <a:r>
              <a:rPr lang="ko-KR" altLang="en-US" dirty="0" err="1"/>
              <a:t>엔터</a:t>
            </a:r>
            <a:r>
              <a:rPr lang="en-US" altLang="ko-KR" dirty="0"/>
              <a:t>3</a:t>
            </a:r>
            <a:r>
              <a:rPr lang="ko-KR" altLang="en-US" dirty="0"/>
              <a:t>사 주가에 미치는 영향은 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9E5CD-B63E-4C15-AC17-A7272E1EECC4}"/>
              </a:ext>
            </a:extLst>
          </p:cNvPr>
          <p:cNvSpPr txBox="1"/>
          <p:nvPr/>
        </p:nvSpPr>
        <p:spPr>
          <a:xfrm>
            <a:off x="1186962" y="2365131"/>
            <a:ext cx="396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Yg</a:t>
            </a:r>
            <a:r>
              <a:rPr lang="ko-KR" altLang="en-US" dirty="0"/>
              <a:t>엔터테인먼트의 유튜브 트랜드에 </a:t>
            </a:r>
            <a:endParaRPr lang="en-US" altLang="ko-KR" dirty="0"/>
          </a:p>
          <a:p>
            <a:r>
              <a:rPr lang="ko-KR" altLang="en-US" dirty="0"/>
              <a:t>따른 주가영향은 얼마나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91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B74679-2E45-44C8-AFB0-CBCD8AD6B8A3}"/>
              </a:ext>
            </a:extLst>
          </p:cNvPr>
          <p:cNvSpPr txBox="1"/>
          <p:nvPr/>
        </p:nvSpPr>
        <p:spPr>
          <a:xfrm>
            <a:off x="3048733" y="3105835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Yg</a:t>
            </a:r>
            <a:r>
              <a:rPr lang="ko-KR" altLang="en-US" dirty="0"/>
              <a:t>엔터테인먼트의 유튜브 트랜드에 </a:t>
            </a:r>
            <a:endParaRPr lang="en-US" altLang="ko-KR" dirty="0"/>
          </a:p>
          <a:p>
            <a:r>
              <a:rPr lang="ko-KR" altLang="en-US" dirty="0"/>
              <a:t>따른 주가영향은 얼마나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B71A8-28EC-45FF-AFF2-68C346ADE6BD}"/>
              </a:ext>
            </a:extLst>
          </p:cNvPr>
          <p:cNvSpPr txBox="1"/>
          <p:nvPr/>
        </p:nvSpPr>
        <p:spPr>
          <a:xfrm>
            <a:off x="3048733" y="4626904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유튜브 조회수 및 구독자수 증가가 </a:t>
            </a:r>
            <a:r>
              <a:rPr lang="ko-KR" altLang="en-US" dirty="0" err="1"/>
              <a:t>해외팬덤</a:t>
            </a:r>
            <a:r>
              <a:rPr lang="ko-KR" altLang="en-US" dirty="0"/>
              <a:t> 및 잠재고객의 지표가 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8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5508C-93DA-45C1-A68C-B77890CA2FEE}"/>
              </a:ext>
            </a:extLst>
          </p:cNvPr>
          <p:cNvSpPr txBox="1"/>
          <p:nvPr/>
        </p:nvSpPr>
        <p:spPr>
          <a:xfrm>
            <a:off x="3047036" y="3108728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http://kofice.or.kr/b20industry/b20_industry_03_view.asp?seq=7989&amp;page=1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0FBCA-A15B-4B51-A94A-ED1FA4FFE080}"/>
              </a:ext>
            </a:extLst>
          </p:cNvPr>
          <p:cNvSpPr txBox="1"/>
          <p:nvPr/>
        </p:nvSpPr>
        <p:spPr>
          <a:xfrm>
            <a:off x="879676" y="142368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팬덤</a:t>
            </a:r>
            <a:r>
              <a:rPr lang="ko-KR" altLang="en-US" dirty="0"/>
              <a:t> 관련 </a:t>
            </a:r>
          </a:p>
        </p:txBody>
      </p:sp>
    </p:spTree>
    <p:extLst>
      <p:ext uri="{BB962C8B-B14F-4D97-AF65-F5344CB8AC3E}">
        <p14:creationId xmlns:p14="http://schemas.microsoft.com/office/powerpoint/2010/main" val="412336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F567D-946E-4929-9F90-D611B4AAD827}"/>
              </a:ext>
            </a:extLst>
          </p:cNvPr>
          <p:cNvSpPr txBox="1"/>
          <p:nvPr/>
        </p:nvSpPr>
        <p:spPr>
          <a:xfrm>
            <a:off x="952500" y="652463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사의 일본시장 의존도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69B59-0664-48ED-A68E-018D0D9FD362}"/>
              </a:ext>
            </a:extLst>
          </p:cNvPr>
          <p:cNvSpPr txBox="1"/>
          <p:nvPr/>
        </p:nvSpPr>
        <p:spPr>
          <a:xfrm>
            <a:off x="1729153" y="588237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http://www.sisajournal-e.com/news/articleView.html?idxno=203309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66A86-3DFF-4572-98B2-8AD71186B863}"/>
              </a:ext>
            </a:extLst>
          </p:cNvPr>
          <p:cNvSpPr txBox="1"/>
          <p:nvPr/>
        </p:nvSpPr>
        <p:spPr>
          <a:xfrm>
            <a:off x="952500" y="3105834"/>
            <a:ext cx="207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일본의 경제보복 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반한</a:t>
            </a:r>
            <a:r>
              <a:rPr lang="en-US" altLang="ko-KR" dirty="0"/>
              <a:t>,</a:t>
            </a:r>
            <a:r>
              <a:rPr lang="ko-KR" altLang="en-US" dirty="0"/>
              <a:t>반일감정</a:t>
            </a:r>
          </a:p>
        </p:txBody>
      </p:sp>
    </p:spTree>
    <p:extLst>
      <p:ext uri="{BB962C8B-B14F-4D97-AF65-F5344CB8AC3E}">
        <p14:creationId xmlns:p14="http://schemas.microsoft.com/office/powerpoint/2010/main" val="1596685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3110056-FFC8-42A7-981D-1D0FEBB95A3D}"/>
              </a:ext>
            </a:extLst>
          </p:cNvPr>
          <p:cNvGraphicFramePr>
            <a:graphicFrameLocks noGrp="1"/>
          </p:cNvGraphicFramePr>
          <p:nvPr/>
        </p:nvGraphicFramePr>
        <p:xfrm>
          <a:off x="774192" y="1088020"/>
          <a:ext cx="8578152" cy="4909328"/>
        </p:xfrm>
        <a:graphic>
          <a:graphicData uri="http://schemas.openxmlformats.org/drawingml/2006/table">
            <a:tbl>
              <a:tblPr/>
              <a:tblGrid>
                <a:gridCol w="1577612">
                  <a:extLst>
                    <a:ext uri="{9D8B030D-6E8A-4147-A177-3AD203B41FA5}">
                      <a16:colId xmlns:a16="http://schemas.microsoft.com/office/drawing/2014/main" val="3607000105"/>
                    </a:ext>
                  </a:extLst>
                </a:gridCol>
                <a:gridCol w="864281">
                  <a:extLst>
                    <a:ext uri="{9D8B030D-6E8A-4147-A177-3AD203B41FA5}">
                      <a16:colId xmlns:a16="http://schemas.microsoft.com/office/drawing/2014/main" val="1066102635"/>
                    </a:ext>
                  </a:extLst>
                </a:gridCol>
                <a:gridCol w="864281">
                  <a:extLst>
                    <a:ext uri="{9D8B030D-6E8A-4147-A177-3AD203B41FA5}">
                      <a16:colId xmlns:a16="http://schemas.microsoft.com/office/drawing/2014/main" val="3027240959"/>
                    </a:ext>
                  </a:extLst>
                </a:gridCol>
                <a:gridCol w="864281">
                  <a:extLst>
                    <a:ext uri="{9D8B030D-6E8A-4147-A177-3AD203B41FA5}">
                      <a16:colId xmlns:a16="http://schemas.microsoft.com/office/drawing/2014/main" val="4163276803"/>
                    </a:ext>
                  </a:extLst>
                </a:gridCol>
                <a:gridCol w="864281">
                  <a:extLst>
                    <a:ext uri="{9D8B030D-6E8A-4147-A177-3AD203B41FA5}">
                      <a16:colId xmlns:a16="http://schemas.microsoft.com/office/drawing/2014/main" val="2371981721"/>
                    </a:ext>
                  </a:extLst>
                </a:gridCol>
                <a:gridCol w="872350">
                  <a:extLst>
                    <a:ext uri="{9D8B030D-6E8A-4147-A177-3AD203B41FA5}">
                      <a16:colId xmlns:a16="http://schemas.microsoft.com/office/drawing/2014/main" val="231992489"/>
                    </a:ext>
                  </a:extLst>
                </a:gridCol>
                <a:gridCol w="872350">
                  <a:extLst>
                    <a:ext uri="{9D8B030D-6E8A-4147-A177-3AD203B41FA5}">
                      <a16:colId xmlns:a16="http://schemas.microsoft.com/office/drawing/2014/main" val="2103270709"/>
                    </a:ext>
                  </a:extLst>
                </a:gridCol>
                <a:gridCol w="872350">
                  <a:extLst>
                    <a:ext uri="{9D8B030D-6E8A-4147-A177-3AD203B41FA5}">
                      <a16:colId xmlns:a16="http://schemas.microsoft.com/office/drawing/2014/main" val="534182906"/>
                    </a:ext>
                  </a:extLst>
                </a:gridCol>
                <a:gridCol w="926366">
                  <a:extLst>
                    <a:ext uri="{9D8B030D-6E8A-4147-A177-3AD203B41FA5}">
                      <a16:colId xmlns:a16="http://schemas.microsoft.com/office/drawing/2014/main" val="7988472"/>
                    </a:ext>
                  </a:extLst>
                </a:gridCol>
              </a:tblGrid>
              <a:tr h="66691">
                <a:tc rowSpan="2"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13531" marR="13531" marT="6765" marB="6765"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13531" marR="13531" marT="6765" marB="6765"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2389"/>
                  </a:ext>
                </a:extLst>
              </a:tr>
              <a:tr h="2804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b="0">
                          <a:solidFill>
                            <a:srgbClr val="3C3C3C"/>
                          </a:solidFill>
                          <a:effectLst/>
                        </a:rPr>
                        <a:t>주요재무정보</a:t>
                      </a:r>
                    </a:p>
                  </a:txBody>
                  <a:tcPr marL="13531" marR="13531" marT="4510" marB="1128" anchor="ctr"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00" b="0">
                          <a:solidFill>
                            <a:srgbClr val="3C3C3C"/>
                          </a:solidFill>
                          <a:effectLst/>
                        </a:rPr>
                        <a:t>분기</a:t>
                      </a:r>
                    </a:p>
                  </a:txBody>
                  <a:tcPr marL="13531" marR="1353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13531" marR="13531" marT="6765" marB="6765">
                    <a:lnL>
                      <a:noFill/>
                    </a:lnL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13531" marR="13531" marT="6765" marB="6765"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13531" marR="13531" marT="6765" marB="6765"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13531" marR="13531" marT="6765" marB="6765"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13531" marR="13531" marT="6765" marB="6765">
                    <a:lnB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13531" marR="13531" marT="6765" marB="6765"/>
                </a:tc>
                <a:extLst>
                  <a:ext uri="{0D108BD9-81ED-4DB2-BD59-A6C34878D82A}">
                    <a16:rowId xmlns:a16="http://schemas.microsoft.com/office/drawing/2014/main" val="120996147"/>
                  </a:ext>
                </a:extLst>
              </a:tr>
              <a:tr h="3718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  <a:t>2019/03</a:t>
                      </a:r>
                      <a:b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300" b="0">
                          <a:solidFill>
                            <a:srgbClr val="FFFFFF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300" b="0">
                          <a:solidFill>
                            <a:srgbClr val="FFFFFF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300" b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300" b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13531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  <a:t>2019/06</a:t>
                      </a:r>
                      <a:b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300" b="0">
                          <a:solidFill>
                            <a:srgbClr val="FFFFFF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300" b="0">
                          <a:solidFill>
                            <a:srgbClr val="FFFFFF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300" b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300" b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13531" marR="1353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  <a:t>2019/09</a:t>
                      </a:r>
                      <a:b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300" b="0">
                          <a:solidFill>
                            <a:srgbClr val="FFFFFF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300" b="0">
                          <a:solidFill>
                            <a:srgbClr val="FFFFFF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300" b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300" b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13531" marR="1353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  <a:t>2019/12</a:t>
                      </a:r>
                      <a:b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300" b="0">
                          <a:solidFill>
                            <a:srgbClr val="FFFFFF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300" b="0">
                          <a:solidFill>
                            <a:srgbClr val="FFFFFF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300" b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300" b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13531" marR="1353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  <a:t>2020/03</a:t>
                      </a:r>
                      <a:b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300" b="0">
                          <a:solidFill>
                            <a:srgbClr val="FFFFFF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300" b="0">
                          <a:solidFill>
                            <a:srgbClr val="FFFFFF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300" b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300" b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13531" marR="1353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  <a:t>2020/06(E)</a:t>
                      </a:r>
                      <a:b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300" b="0">
                          <a:solidFill>
                            <a:srgbClr val="FFFFFF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300" b="0">
                          <a:solidFill>
                            <a:srgbClr val="FFFFFF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300" b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300" b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13531" marR="1353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  <a:t>2020/09(E)</a:t>
                      </a:r>
                      <a:b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300" b="0">
                          <a:solidFill>
                            <a:srgbClr val="FFFFFF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300" b="0">
                          <a:solidFill>
                            <a:srgbClr val="FFFFFF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300" b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300" b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13531" marR="1353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  <a:t>2020/12(E)</a:t>
                      </a:r>
                      <a:br>
                        <a:rPr lang="en-US" sz="300" b="0">
                          <a:solidFill>
                            <a:srgbClr val="3C3C3C"/>
                          </a:solidFill>
                          <a:effectLst/>
                        </a:rPr>
                      </a:br>
                      <a:r>
                        <a:rPr lang="en-US" sz="300" b="0">
                          <a:solidFill>
                            <a:srgbClr val="FFFFFF"/>
                          </a:solidFill>
                          <a:effectLst/>
                        </a:rPr>
                        <a:t>(IFRS</a:t>
                      </a:r>
                      <a:r>
                        <a:rPr lang="ko-KR" altLang="en-US" sz="300" b="0">
                          <a:solidFill>
                            <a:srgbClr val="FFFFFF"/>
                          </a:solidFill>
                          <a:effectLst/>
                        </a:rPr>
                        <a:t>연결</a:t>
                      </a:r>
                      <a:r>
                        <a:rPr lang="en-US" altLang="ko-KR" sz="300" b="0">
                          <a:solidFill>
                            <a:srgbClr val="FFFFFF"/>
                          </a:solidFill>
                          <a:effectLst/>
                        </a:rPr>
                        <a:t>)</a:t>
                      </a:r>
                      <a:endParaRPr lang="ko-KR" altLang="en-US" sz="300" b="0">
                        <a:solidFill>
                          <a:srgbClr val="3C3C3C"/>
                        </a:solidFill>
                        <a:effectLst/>
                      </a:endParaRPr>
                    </a:p>
                  </a:txBody>
                  <a:tcPr marL="13531" marR="1353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/>
                    </a:p>
                  </a:txBody>
                  <a:tcPr marL="13531" marR="13531" marT="6765" marB="6765">
                    <a:lnL>
                      <a:noFill/>
                    </a:lnL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157483"/>
                  </a:ext>
                </a:extLst>
              </a:tr>
              <a:tr h="97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매출액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647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781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637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580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528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507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631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727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08203"/>
                  </a:ext>
                </a:extLst>
              </a:tr>
              <a:tr h="97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영업이익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-25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-15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178088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영업이익</a:t>
                      </a:r>
                      <a:r>
                        <a:rPr lang="en-US" altLang="ko-KR" sz="300" b="0">
                          <a:effectLst/>
                        </a:rPr>
                        <a:t>(</a:t>
                      </a:r>
                      <a:r>
                        <a:rPr lang="ko-KR" altLang="en-US" sz="300" b="0">
                          <a:effectLst/>
                        </a:rPr>
                        <a:t>발표기준</a:t>
                      </a:r>
                      <a:r>
                        <a:rPr lang="en-US" altLang="ko-KR" sz="300" b="0">
                          <a:effectLst/>
                        </a:rPr>
                        <a:t>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1599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세전계속사업이익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-93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-77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-57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733556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당기순이익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-192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-89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32824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  당기순이익</a:t>
                      </a:r>
                      <a:r>
                        <a:rPr lang="en-US" altLang="ko-KR" sz="300" b="0">
                          <a:effectLst/>
                        </a:rPr>
                        <a:t>(</a:t>
                      </a:r>
                      <a:r>
                        <a:rPr lang="ko-KR" altLang="en-US" sz="300" b="0">
                          <a:effectLst/>
                        </a:rPr>
                        <a:t>지배</a:t>
                      </a:r>
                      <a:r>
                        <a:rPr lang="en-US" altLang="ko-KR" sz="300" b="0">
                          <a:effectLst/>
                        </a:rPr>
                        <a:t>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-190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062007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  당기순이익</a:t>
                      </a:r>
                      <a:r>
                        <a:rPr lang="en-US" altLang="ko-KR" sz="300" b="0">
                          <a:effectLst/>
                        </a:rPr>
                        <a:t>(</a:t>
                      </a:r>
                      <a:r>
                        <a:rPr lang="ko-KR" altLang="en-US" sz="300" b="0">
                          <a:effectLst/>
                        </a:rPr>
                        <a:t>비지배</a:t>
                      </a:r>
                      <a:r>
                        <a:rPr lang="en-US" altLang="ko-KR" sz="300" b="0">
                          <a:effectLst/>
                        </a:rPr>
                        <a:t>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-15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071266"/>
                  </a:ext>
                </a:extLst>
              </a:tr>
              <a:tr h="97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자산총계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6,331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6,199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6,051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5,163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5,014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5,586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647609"/>
                  </a:ext>
                </a:extLst>
              </a:tr>
              <a:tr h="97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부채총계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1,750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1,721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1,634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947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962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1,329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991218"/>
                  </a:ext>
                </a:extLst>
              </a:tr>
              <a:tr h="97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자본총계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4,581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4,479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4,418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4,217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4,052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4,258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85042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  자본총계</a:t>
                      </a:r>
                      <a:r>
                        <a:rPr lang="en-US" altLang="ko-KR" sz="300" b="0">
                          <a:effectLst/>
                        </a:rPr>
                        <a:t>(</a:t>
                      </a:r>
                      <a:r>
                        <a:rPr lang="ko-KR" altLang="en-US" sz="300" b="0">
                          <a:effectLst/>
                        </a:rPr>
                        <a:t>지배</a:t>
                      </a:r>
                      <a:r>
                        <a:rPr lang="en-US" altLang="ko-KR" sz="300" b="0">
                          <a:effectLst/>
                        </a:rPr>
                        <a:t>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3,689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3,611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3,563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3,368</a:t>
                      </a:r>
                      <a:endParaRPr lang="ko-KR" altLang="en-US" sz="3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3,339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3,433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3348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  자본총계</a:t>
                      </a:r>
                      <a:r>
                        <a:rPr lang="en-US" altLang="ko-KR" sz="300" b="0">
                          <a:effectLst/>
                        </a:rPr>
                        <a:t>(</a:t>
                      </a:r>
                      <a:r>
                        <a:rPr lang="ko-KR" altLang="en-US" sz="300" b="0">
                          <a:effectLst/>
                        </a:rPr>
                        <a:t>비지배</a:t>
                      </a:r>
                      <a:r>
                        <a:rPr lang="en-US" altLang="ko-KR" sz="300" b="0">
                          <a:effectLst/>
                        </a:rPr>
                        <a:t>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892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868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855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849</a:t>
                      </a:r>
                      <a:endParaRPr lang="ko-KR" altLang="en-US" sz="3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713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8596"/>
                  </a:ext>
                </a:extLst>
              </a:tr>
              <a:tr h="578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자본금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93</a:t>
                      </a:r>
                      <a:endParaRPr lang="ko-KR" altLang="en-US" sz="3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07436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영업활동현금흐름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207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-86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41993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투자활동현금흐름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-247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-99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488</a:t>
                      </a:r>
                      <a:endParaRPr lang="ko-KR" altLang="en-US" sz="3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540344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재무활동현금흐름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-91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 dirty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-691</a:t>
                      </a:r>
                      <a:endParaRPr lang="ko-KR" altLang="en-US" sz="3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-134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05178"/>
                  </a:ext>
                </a:extLst>
              </a:tr>
              <a:tr h="97727">
                <a:tc>
                  <a:txBody>
                    <a:bodyPr/>
                    <a:lstStyle/>
                    <a:p>
                      <a:pPr algn="ctr"/>
                      <a:r>
                        <a:rPr lang="en-US" sz="300" b="0">
                          <a:effectLst/>
                        </a:rPr>
                        <a:t>CAPEX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127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192837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en-US" sz="300" b="0">
                          <a:effectLst/>
                        </a:rPr>
                        <a:t>FCF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-191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867652"/>
                  </a:ext>
                </a:extLst>
              </a:tr>
              <a:tr h="97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이자발생부채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982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1,021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1,013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298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3033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영업이익률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-4.20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-0.13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-5.06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11.93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-4.77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-2.96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4.44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6.88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795575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순이익률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11.30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-8.14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-9.97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-33.17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-16.77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-2.83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4.49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6.42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085236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en-US" sz="300" b="0">
                          <a:effectLst/>
                        </a:rPr>
                        <a:t>ROE(%)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6.70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5.08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3.16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-6.18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-9.71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348200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en-US" sz="300" b="0">
                          <a:effectLst/>
                        </a:rPr>
                        <a:t>ROA(%)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3.68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2.76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1.53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-4.44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-7.19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78359"/>
                  </a:ext>
                </a:extLst>
              </a:tr>
              <a:tr h="97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부채비율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38.20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38.42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36.98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22.45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23.74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31.21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19911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자본유보율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3,864.50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3,768.95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3,716.68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3,511.33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3,467.21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656504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en-US" sz="300" b="0">
                          <a:effectLst/>
                        </a:rPr>
                        <a:t>EPS(</a:t>
                      </a:r>
                      <a:r>
                        <a:rPr lang="ko-KR" altLang="en-US" sz="300" b="0">
                          <a:effectLst/>
                        </a:rPr>
                        <a:t>원</a:t>
                      </a:r>
                      <a:r>
                        <a:rPr lang="en-US" altLang="ko-KR" sz="300" b="0">
                          <a:effectLst/>
                        </a:rPr>
                        <a:t>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428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-309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-247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-1,033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-231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D40400"/>
                          </a:solidFill>
                          <a:effectLst/>
                          <a:latin typeface="Tahoma" panose="020B0604030504040204" pitchFamily="34" charset="0"/>
                        </a:rPr>
                        <a:t>-11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145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276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76289"/>
                  </a:ext>
                </a:extLst>
              </a:tr>
              <a:tr h="97727">
                <a:tc>
                  <a:txBody>
                    <a:bodyPr/>
                    <a:lstStyle/>
                    <a:p>
                      <a:pPr algn="ctr"/>
                      <a:r>
                        <a:rPr lang="en-US" sz="300" b="0">
                          <a:effectLst/>
                        </a:rPr>
                        <a:t>PER(</a:t>
                      </a:r>
                      <a:r>
                        <a:rPr lang="ko-KR" altLang="en-US" sz="300" b="0">
                          <a:effectLst/>
                        </a:rPr>
                        <a:t>배</a:t>
                      </a:r>
                      <a:r>
                        <a:rPr lang="en-US" altLang="ko-KR" sz="300" b="0">
                          <a:effectLst/>
                        </a:rPr>
                        <a:t>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30.87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31.63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40.67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" b="0">
                          <a:effectLst/>
                          <a:latin typeface="Tahoma" panose="020B0604030504040204" pitchFamily="34" charset="0"/>
                        </a:rPr>
                        <a:t>N/A</a:t>
                      </a: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" b="0">
                          <a:effectLst/>
                          <a:latin typeface="Tahoma" panose="020B0604030504040204" pitchFamily="34" charset="0"/>
                        </a:rPr>
                        <a:t>N/A</a:t>
                      </a: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310585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en-US" sz="300" b="0">
                          <a:effectLst/>
                        </a:rPr>
                        <a:t>BPS(</a:t>
                      </a:r>
                      <a:r>
                        <a:rPr lang="ko-KR" altLang="en-US" sz="300" b="0">
                          <a:effectLst/>
                        </a:rPr>
                        <a:t>원</a:t>
                      </a:r>
                      <a:r>
                        <a:rPr lang="en-US" altLang="ko-KR" sz="300" b="0">
                          <a:effectLst/>
                        </a:rPr>
                        <a:t>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19,008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18,601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18,354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18,656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18,488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18,927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994743"/>
                  </a:ext>
                </a:extLst>
              </a:tr>
              <a:tr h="97727">
                <a:tc>
                  <a:txBody>
                    <a:bodyPr/>
                    <a:lstStyle/>
                    <a:p>
                      <a:pPr algn="ctr"/>
                      <a:r>
                        <a:rPr lang="en-US" sz="300" b="0">
                          <a:effectLst/>
                        </a:rPr>
                        <a:t>PBR(</a:t>
                      </a:r>
                      <a:r>
                        <a:rPr lang="ko-KR" altLang="en-US" sz="300" b="0">
                          <a:effectLst/>
                        </a:rPr>
                        <a:t>배</a:t>
                      </a:r>
                      <a:r>
                        <a:rPr lang="en-US" altLang="ko-KR" sz="300" b="0">
                          <a:effectLst/>
                        </a:rPr>
                        <a:t>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1.98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1.56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1.26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1.47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1.30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2.32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598696"/>
                  </a:ext>
                </a:extLst>
              </a:tr>
              <a:tr h="9772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현금</a:t>
                      </a:r>
                      <a:r>
                        <a:rPr lang="en-US" sz="300" b="0">
                          <a:effectLst/>
                        </a:rPr>
                        <a:t>DPS(</a:t>
                      </a:r>
                      <a:r>
                        <a:rPr lang="ko-KR" altLang="en-US" sz="300" b="0">
                          <a:effectLst/>
                        </a:rPr>
                        <a:t>원</a:t>
                      </a:r>
                      <a:r>
                        <a:rPr lang="en-US" altLang="ko-KR" sz="300" b="0">
                          <a:effectLst/>
                        </a:rPr>
                        <a:t>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050581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현금배당수익률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196445"/>
                  </a:ext>
                </a:extLst>
              </a:tr>
              <a:tr h="1434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현금배당성향</a:t>
                      </a:r>
                      <a:r>
                        <a:rPr lang="en-US" altLang="ko-KR" sz="300" b="0">
                          <a:effectLst/>
                        </a:rPr>
                        <a:t>(%)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F8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71732"/>
                  </a:ext>
                </a:extLst>
              </a:tr>
              <a:tr h="1891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" b="0">
                          <a:effectLst/>
                        </a:rPr>
                        <a:t>발행주식수</a:t>
                      </a:r>
                      <a:r>
                        <a:rPr lang="en-US" altLang="ko-KR" sz="300" b="0">
                          <a:effectLst/>
                        </a:rPr>
                        <a:t>(</a:t>
                      </a:r>
                      <a:r>
                        <a:rPr lang="ko-KR" altLang="en-US" sz="300" b="0">
                          <a:effectLst/>
                        </a:rPr>
                        <a:t>보통주</a:t>
                      </a:r>
                      <a:r>
                        <a:rPr lang="en-US" altLang="ko-KR" sz="300" b="0">
                          <a:effectLst/>
                        </a:rPr>
                        <a:t>)</a:t>
                      </a:r>
                    </a:p>
                  </a:txBody>
                  <a:tcPr marL="4510" marR="13531" marT="4510" marB="1128" anchor="ctr">
                    <a:lnL>
                      <a:noFill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97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18,191,109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18,197,609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18,197,609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18,197,609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300" b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18,203,809</a:t>
                      </a:r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3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13531" marR="9021" marT="4510" marB="1128" anchor="ctr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F8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00" dirty="0"/>
                    </a:p>
                  </a:txBody>
                  <a:tcPr marL="13531" marR="13531" marT="6765" marB="6765">
                    <a:lnL w="762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149931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61CFF68-D370-4721-96C7-C0A6043F8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734338" y="1172260"/>
            <a:ext cx="715688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CF12F-36DE-48BE-BC0D-ED4253FE2682}"/>
              </a:ext>
            </a:extLst>
          </p:cNvPr>
          <p:cNvSpPr txBox="1"/>
          <p:nvPr/>
        </p:nvSpPr>
        <p:spPr>
          <a:xfrm>
            <a:off x="590308" y="462987"/>
            <a:ext cx="224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분기별 </a:t>
            </a:r>
            <a:r>
              <a:rPr lang="ko-KR" altLang="en-US" dirty="0" err="1"/>
              <a:t>제무제표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E0F9B-3394-4DC4-85BE-19897C7E904C}"/>
              </a:ext>
            </a:extLst>
          </p:cNvPr>
          <p:cNvSpPr txBox="1"/>
          <p:nvPr/>
        </p:nvSpPr>
        <p:spPr>
          <a:xfrm>
            <a:off x="10220446" y="2187615"/>
            <a:ext cx="1197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네이버금융</a:t>
            </a:r>
          </a:p>
        </p:txBody>
      </p:sp>
    </p:spTree>
    <p:extLst>
      <p:ext uri="{BB962C8B-B14F-4D97-AF65-F5344CB8AC3E}">
        <p14:creationId xmlns:p14="http://schemas.microsoft.com/office/powerpoint/2010/main" val="78486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F043A74-63A1-4919-B5CA-78897880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771525"/>
            <a:ext cx="91344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4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399CF-9965-48F0-A297-5B026B548CCC}"/>
              </a:ext>
            </a:extLst>
          </p:cNvPr>
          <p:cNvSpPr txBox="1"/>
          <p:nvPr/>
        </p:nvSpPr>
        <p:spPr>
          <a:xfrm>
            <a:off x="6319777" y="1701477"/>
            <a:ext cx="58722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플랫폼시장</a:t>
            </a:r>
            <a:r>
              <a:rPr lang="en-US" altLang="ko-KR" dirty="0"/>
              <a:t>(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유튜브</a:t>
            </a:r>
            <a:r>
              <a:rPr lang="en-US" altLang="ko-KR" dirty="0"/>
              <a:t>, SPOTIFY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확대함</a:t>
            </a:r>
            <a:endParaRPr lang="en-US" altLang="ko-KR" dirty="0"/>
          </a:p>
          <a:p>
            <a:r>
              <a:rPr lang="ko-KR" altLang="en-US" dirty="0"/>
              <a:t>에 따라 각 </a:t>
            </a:r>
            <a:r>
              <a:rPr lang="ko-KR" altLang="en-US" dirty="0" err="1"/>
              <a:t>엔터사의</a:t>
            </a:r>
            <a:r>
              <a:rPr lang="ko-KR" altLang="en-US" dirty="0"/>
              <a:t> 새로운 그룹</a:t>
            </a:r>
            <a:r>
              <a:rPr lang="en-US" altLang="ko-KR" dirty="0"/>
              <a:t> </a:t>
            </a:r>
            <a:r>
              <a:rPr lang="ko-KR" altLang="en-US" dirty="0"/>
              <a:t>또는 새로운 음원 발매</a:t>
            </a:r>
            <a:endParaRPr lang="en-US" altLang="ko-KR" dirty="0"/>
          </a:p>
          <a:p>
            <a:r>
              <a:rPr lang="ko-KR" altLang="en-US" dirty="0"/>
              <a:t> 등이 주요 </a:t>
            </a:r>
            <a:r>
              <a:rPr lang="ko-KR" altLang="en-US" dirty="0" err="1"/>
              <a:t>엔터사에</a:t>
            </a:r>
            <a:r>
              <a:rPr lang="ko-KR" altLang="en-US" dirty="0"/>
              <a:t> 동시에 영향을 미치는 경향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엔터주의</a:t>
            </a:r>
            <a:r>
              <a:rPr lang="ko-KR" altLang="en-US" dirty="0"/>
              <a:t> 특성상</a:t>
            </a:r>
            <a:r>
              <a:rPr lang="en-US" altLang="ko-KR" dirty="0"/>
              <a:t>, </a:t>
            </a:r>
            <a:r>
              <a:rPr lang="ko-KR" altLang="en-US" dirty="0"/>
              <a:t>코로나와</a:t>
            </a:r>
            <a:r>
              <a:rPr lang="en-US" altLang="ko-KR" dirty="0"/>
              <a:t> </a:t>
            </a:r>
            <a:r>
              <a:rPr lang="ko-KR" altLang="en-US" dirty="0" err="1"/>
              <a:t>한한령</a:t>
            </a:r>
            <a:r>
              <a:rPr lang="ko-KR" altLang="en-US" dirty="0"/>
              <a:t> 등 사회</a:t>
            </a:r>
            <a:r>
              <a:rPr lang="en-US" altLang="ko-KR" dirty="0"/>
              <a:t>,</a:t>
            </a:r>
            <a:r>
              <a:rPr lang="ko-KR" altLang="en-US" dirty="0"/>
              <a:t> 환경적인 </a:t>
            </a:r>
            <a:endParaRPr lang="en-US" altLang="ko-KR" dirty="0"/>
          </a:p>
          <a:p>
            <a:r>
              <a:rPr lang="ko-KR" altLang="en-US" dirty="0"/>
              <a:t>변수에 취약한 측면을 보임 반면에</a:t>
            </a:r>
            <a:r>
              <a:rPr lang="en-US" altLang="ko-KR" dirty="0"/>
              <a:t>, </a:t>
            </a:r>
            <a:r>
              <a:rPr lang="ko-KR" altLang="en-US" dirty="0"/>
              <a:t>소속 연예인의 </a:t>
            </a:r>
            <a:endParaRPr lang="en-US" altLang="ko-KR" dirty="0"/>
          </a:p>
          <a:p>
            <a:r>
              <a:rPr lang="ko-KR" altLang="en-US" dirty="0"/>
              <a:t>활동 특히</a:t>
            </a:r>
            <a:r>
              <a:rPr lang="en-US" altLang="ko-KR" dirty="0"/>
              <a:t>, </a:t>
            </a:r>
            <a:r>
              <a:rPr lang="ko-KR" altLang="en-US" dirty="0"/>
              <a:t>해외시장에서의 성과가 주가에 즉시 반영되는 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BD78-E1CC-477A-A19A-E66CDAE22887}"/>
              </a:ext>
            </a:extLst>
          </p:cNvPr>
          <p:cNvSpPr txBox="1"/>
          <p:nvPr/>
        </p:nvSpPr>
        <p:spPr>
          <a:xfrm>
            <a:off x="0" y="877987"/>
            <a:ext cx="60940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KPOP</a:t>
            </a:r>
            <a:r>
              <a:rPr lang="ko-KR" altLang="en-US" dirty="0"/>
              <a:t>시장에 대한 세계적인 관심도가 높아짐과 동시에 </a:t>
            </a:r>
            <a:r>
              <a:rPr lang="en-US" altLang="ko-KR" dirty="0"/>
              <a:t>YOUTUBE</a:t>
            </a:r>
            <a:r>
              <a:rPr lang="ko-KR" altLang="en-US" dirty="0"/>
              <a:t>시장의 거대한 성장을 통해 유튜브 계정과 관련된 수익이 </a:t>
            </a:r>
            <a:r>
              <a:rPr lang="ko-KR" altLang="en-US" dirty="0" err="1"/>
              <a:t>엔터사의</a:t>
            </a:r>
            <a:r>
              <a:rPr lang="ko-KR" altLang="en-US" dirty="0"/>
              <a:t> 안정적인 재원으로써 자리매김</a:t>
            </a:r>
            <a:r>
              <a:rPr lang="en-US" altLang="ko-KR" dirty="0"/>
              <a:t>. </a:t>
            </a:r>
            <a:r>
              <a:rPr lang="ko-KR" altLang="en-US" dirty="0"/>
              <a:t>이는 회사의 매출액</a:t>
            </a:r>
            <a:r>
              <a:rPr lang="en-US" altLang="ko-KR" dirty="0"/>
              <a:t>, </a:t>
            </a:r>
            <a:r>
              <a:rPr lang="ko-KR" altLang="en-US" dirty="0"/>
              <a:t>영업이익과도 관련된 부분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BTS</a:t>
            </a:r>
            <a:r>
              <a:rPr lang="ko-KR" altLang="en-US" dirty="0"/>
              <a:t>의 전세계적 성공 이후</a:t>
            </a:r>
            <a:r>
              <a:rPr lang="en-US" altLang="ko-KR" dirty="0"/>
              <a:t>, </a:t>
            </a:r>
            <a:r>
              <a:rPr lang="ko-KR" altLang="en-US" dirty="0"/>
              <a:t>투자자들은 </a:t>
            </a:r>
            <a:r>
              <a:rPr lang="en-US" altLang="ko-KR" dirty="0"/>
              <a:t>POST BTS</a:t>
            </a:r>
            <a:r>
              <a:rPr lang="ko-KR" altLang="en-US" dirty="0"/>
              <a:t>를 물색하면서 </a:t>
            </a:r>
            <a:r>
              <a:rPr lang="ko-KR" altLang="en-US" dirty="0" err="1"/>
              <a:t>엔터주에</a:t>
            </a:r>
            <a:r>
              <a:rPr lang="ko-KR" altLang="en-US" dirty="0"/>
              <a:t> 대한 </a:t>
            </a:r>
            <a:r>
              <a:rPr lang="ko-KR" altLang="en-US" dirty="0" err="1"/>
              <a:t>기대또한</a:t>
            </a:r>
            <a:r>
              <a:rPr lang="ko-KR" altLang="en-US" dirty="0"/>
              <a:t> 높아지고 있는 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특히</a:t>
            </a:r>
            <a:r>
              <a:rPr lang="en-US" altLang="ko-KR" dirty="0"/>
              <a:t>, </a:t>
            </a:r>
            <a:r>
              <a:rPr lang="en-US" altLang="ko-KR" dirty="0" err="1"/>
              <a:t>yg</a:t>
            </a:r>
            <a:r>
              <a:rPr lang="ko-KR" altLang="en-US" dirty="0"/>
              <a:t>엔터테인먼트의 경우</a:t>
            </a:r>
            <a:r>
              <a:rPr lang="en-US" altLang="ko-KR" dirty="0"/>
              <a:t>, </a:t>
            </a:r>
            <a:r>
              <a:rPr lang="ko-KR" altLang="en-US" dirty="0"/>
              <a:t>블랙핑크의 </a:t>
            </a:r>
            <a:r>
              <a:rPr lang="en-US" altLang="ko-KR" dirty="0"/>
              <a:t>‘How you like that’</a:t>
            </a:r>
            <a:r>
              <a:rPr lang="ko-KR" altLang="en-US" dirty="0"/>
              <a:t>앨범 발매이후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유튜브계정</a:t>
            </a:r>
            <a:r>
              <a:rPr lang="ko-KR" altLang="en-US" dirty="0"/>
              <a:t> 구독자 급증</a:t>
            </a:r>
            <a:r>
              <a:rPr lang="en-US" altLang="ko-KR" dirty="0"/>
              <a:t>, </a:t>
            </a:r>
            <a:r>
              <a:rPr lang="ko-KR" altLang="en-US" dirty="0"/>
              <a:t>조회수부문에서 </a:t>
            </a:r>
            <a:r>
              <a:rPr lang="ko-KR" altLang="en-US" dirty="0" err="1"/>
              <a:t>기네스달성</a:t>
            </a:r>
            <a:r>
              <a:rPr lang="en-US" altLang="ko-KR" dirty="0"/>
              <a:t>, </a:t>
            </a:r>
            <a:r>
              <a:rPr lang="ko-KR" altLang="en-US" dirty="0"/>
              <a:t>빌보드 차트인 등 뜨거운 반응으로 인해 </a:t>
            </a:r>
            <a:r>
              <a:rPr lang="en-US" altLang="ko-KR" dirty="0" err="1"/>
              <a:t>yg</a:t>
            </a:r>
            <a:r>
              <a:rPr lang="ko-KR" altLang="en-US" dirty="0" err="1"/>
              <a:t>엔터주에</a:t>
            </a:r>
            <a:r>
              <a:rPr lang="ko-KR" altLang="en-US" dirty="0"/>
              <a:t> 투자자들의 많은 관심이 쏟아지고 있음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368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8C719F-F774-4EBC-A4A4-52445B137E20}"/>
              </a:ext>
            </a:extLst>
          </p:cNvPr>
          <p:cNvSpPr txBox="1"/>
          <p:nvPr/>
        </p:nvSpPr>
        <p:spPr>
          <a:xfrm>
            <a:off x="1158387" y="592598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https://m.blog.naver.com/nickykim156423/221773139118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FEB07-55C6-4A1C-ADFC-7E1DB9CF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87" y="1204546"/>
            <a:ext cx="5735658" cy="4174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D691B-FD06-45F0-8404-8167697563A6}"/>
              </a:ext>
            </a:extLst>
          </p:cNvPr>
          <p:cNvSpPr txBox="1"/>
          <p:nvPr/>
        </p:nvSpPr>
        <p:spPr>
          <a:xfrm>
            <a:off x="7255851" y="1485900"/>
            <a:ext cx="3777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방탄소년단의 </a:t>
            </a:r>
            <a:r>
              <a:rPr lang="en-US" altLang="ko-KR" dirty="0"/>
              <a:t>‘</a:t>
            </a:r>
            <a:r>
              <a:rPr lang="ko-KR" altLang="en-US" dirty="0" err="1"/>
              <a:t>작은것들을</a:t>
            </a:r>
            <a:r>
              <a:rPr lang="ko-KR" altLang="en-US" dirty="0"/>
              <a:t> </a:t>
            </a:r>
            <a:r>
              <a:rPr lang="ko-KR" altLang="en-US" dirty="0" err="1"/>
              <a:t>위한시</a:t>
            </a:r>
            <a:r>
              <a:rPr lang="en-US" altLang="ko-KR" dirty="0"/>
              <a:t>‘, </a:t>
            </a:r>
            <a:r>
              <a:rPr lang="ko-KR" altLang="en-US" dirty="0"/>
              <a:t>블랙핑크의 </a:t>
            </a:r>
            <a:r>
              <a:rPr lang="en-US" altLang="ko-KR" dirty="0"/>
              <a:t>‘’kill this love’</a:t>
            </a:r>
            <a:r>
              <a:rPr lang="ko-KR" altLang="en-US" dirty="0"/>
              <a:t>가 메가히트를 기록했던 </a:t>
            </a: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 err="1"/>
              <a:t>월이후</a:t>
            </a:r>
            <a:r>
              <a:rPr lang="en-US" altLang="ko-KR" dirty="0"/>
              <a:t> </a:t>
            </a:r>
            <a:r>
              <a:rPr lang="ko-KR" altLang="en-US" dirty="0"/>
              <a:t>유튜브 모멘텀의 약화</a:t>
            </a:r>
          </a:p>
        </p:txBody>
      </p:sp>
    </p:spTree>
    <p:extLst>
      <p:ext uri="{BB962C8B-B14F-4D97-AF65-F5344CB8AC3E}">
        <p14:creationId xmlns:p14="http://schemas.microsoft.com/office/powerpoint/2010/main" val="141323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399CF-9965-48F0-A297-5B026B548CCC}"/>
              </a:ext>
            </a:extLst>
          </p:cNvPr>
          <p:cNvSpPr txBox="1"/>
          <p:nvPr/>
        </p:nvSpPr>
        <p:spPr>
          <a:xfrm>
            <a:off x="6319777" y="1701477"/>
            <a:ext cx="8125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플랫폼시장</a:t>
            </a:r>
            <a:r>
              <a:rPr lang="en-US" altLang="ko-KR" dirty="0"/>
              <a:t>(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유튜브</a:t>
            </a:r>
            <a:r>
              <a:rPr lang="en-US" altLang="ko-KR" dirty="0"/>
              <a:t>, SPOTIFY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연동됨에 따라 각 </a:t>
            </a:r>
            <a:r>
              <a:rPr lang="ko-KR" altLang="en-US" dirty="0" err="1"/>
              <a:t>엔터사의</a:t>
            </a:r>
            <a:r>
              <a:rPr lang="ko-KR" altLang="en-US" dirty="0"/>
              <a:t> 새로운 그룹</a:t>
            </a:r>
            <a:r>
              <a:rPr lang="en-US" altLang="ko-KR" dirty="0"/>
              <a:t> </a:t>
            </a:r>
            <a:r>
              <a:rPr lang="ko-KR" altLang="en-US" dirty="0"/>
              <a:t>또는 새로운 음원 발매 등이 주요 </a:t>
            </a:r>
            <a:r>
              <a:rPr lang="ko-KR" altLang="en-US" dirty="0" err="1"/>
              <a:t>엔터사에</a:t>
            </a:r>
            <a:r>
              <a:rPr lang="ko-KR" altLang="en-US" dirty="0"/>
              <a:t> 동시에 영향을 미치는 경향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엔터주의</a:t>
            </a:r>
            <a:r>
              <a:rPr lang="ko-KR" altLang="en-US" dirty="0"/>
              <a:t> 특성상</a:t>
            </a:r>
            <a:r>
              <a:rPr lang="en-US" altLang="ko-KR" dirty="0"/>
              <a:t>, </a:t>
            </a:r>
            <a:r>
              <a:rPr lang="ko-KR" altLang="en-US" dirty="0"/>
              <a:t>코로나와</a:t>
            </a:r>
            <a:r>
              <a:rPr lang="en-US" altLang="ko-KR" dirty="0"/>
              <a:t> </a:t>
            </a:r>
            <a:r>
              <a:rPr lang="ko-KR" altLang="en-US" dirty="0" err="1"/>
              <a:t>한한령</a:t>
            </a:r>
            <a:r>
              <a:rPr lang="ko-KR" altLang="en-US" dirty="0"/>
              <a:t> 등 사회</a:t>
            </a:r>
            <a:r>
              <a:rPr lang="en-US" altLang="ko-KR" dirty="0"/>
              <a:t>,</a:t>
            </a:r>
            <a:r>
              <a:rPr lang="ko-KR" altLang="en-US" dirty="0"/>
              <a:t> 환경적인 변수에 취약한 측면을 보임 반면에</a:t>
            </a:r>
            <a:r>
              <a:rPr lang="en-US" altLang="ko-KR" dirty="0"/>
              <a:t>, </a:t>
            </a:r>
            <a:r>
              <a:rPr lang="ko-KR" altLang="en-US" dirty="0"/>
              <a:t>소속 연예인의 활동 특히</a:t>
            </a:r>
            <a:r>
              <a:rPr lang="en-US" altLang="ko-KR" dirty="0"/>
              <a:t>, </a:t>
            </a:r>
            <a:r>
              <a:rPr lang="ko-KR" altLang="en-US" dirty="0"/>
              <a:t>해외시장에서의 성과가 주가에 즉시 반영되는 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BD78-E1CC-477A-A19A-E66CDAE22887}"/>
              </a:ext>
            </a:extLst>
          </p:cNvPr>
          <p:cNvSpPr txBox="1"/>
          <p:nvPr/>
        </p:nvSpPr>
        <p:spPr>
          <a:xfrm>
            <a:off x="0" y="877987"/>
            <a:ext cx="60940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KPOP</a:t>
            </a:r>
            <a:r>
              <a:rPr lang="ko-KR" altLang="en-US" dirty="0"/>
              <a:t>시장에 대한 세계적인 관심도가 높아짐과 동시에 </a:t>
            </a:r>
            <a:r>
              <a:rPr lang="en-US" altLang="ko-KR" dirty="0"/>
              <a:t>YOUTUBE</a:t>
            </a:r>
            <a:r>
              <a:rPr lang="ko-KR" altLang="en-US" dirty="0"/>
              <a:t>시장의 거대한 성장을 통해 유튜브 계정과 관련된 수익이 </a:t>
            </a:r>
            <a:r>
              <a:rPr lang="ko-KR" altLang="en-US" dirty="0" err="1"/>
              <a:t>엔터사의</a:t>
            </a:r>
            <a:r>
              <a:rPr lang="ko-KR" altLang="en-US" dirty="0"/>
              <a:t> 안정적인 재원으로써 자리매김</a:t>
            </a:r>
            <a:r>
              <a:rPr lang="en-US" altLang="ko-KR" dirty="0"/>
              <a:t>. </a:t>
            </a:r>
            <a:r>
              <a:rPr lang="ko-KR" altLang="en-US" dirty="0"/>
              <a:t>이는 회사의 매출액</a:t>
            </a:r>
            <a:r>
              <a:rPr lang="en-US" altLang="ko-KR" dirty="0"/>
              <a:t>, </a:t>
            </a:r>
            <a:r>
              <a:rPr lang="ko-KR" altLang="en-US" dirty="0"/>
              <a:t>영업이익과도 관련된 부분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BTS</a:t>
            </a:r>
            <a:r>
              <a:rPr lang="ko-KR" altLang="en-US" dirty="0"/>
              <a:t>의 전세계적 성공 이후</a:t>
            </a:r>
            <a:r>
              <a:rPr lang="en-US" altLang="ko-KR" dirty="0"/>
              <a:t>, </a:t>
            </a:r>
            <a:r>
              <a:rPr lang="ko-KR" altLang="en-US" dirty="0"/>
              <a:t>투자자들은 </a:t>
            </a:r>
            <a:r>
              <a:rPr lang="en-US" altLang="ko-KR" dirty="0"/>
              <a:t>POST BTS</a:t>
            </a:r>
            <a:r>
              <a:rPr lang="ko-KR" altLang="en-US" dirty="0"/>
              <a:t>를 물색하면서 </a:t>
            </a:r>
            <a:r>
              <a:rPr lang="ko-KR" altLang="en-US" dirty="0" err="1"/>
              <a:t>엔터주에</a:t>
            </a:r>
            <a:r>
              <a:rPr lang="ko-KR" altLang="en-US" dirty="0"/>
              <a:t> 대한 </a:t>
            </a:r>
            <a:r>
              <a:rPr lang="ko-KR" altLang="en-US" dirty="0" err="1"/>
              <a:t>기대또한</a:t>
            </a:r>
            <a:r>
              <a:rPr lang="ko-KR" altLang="en-US" dirty="0"/>
              <a:t> 높아지고 있는 중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특히</a:t>
            </a:r>
            <a:r>
              <a:rPr lang="en-US" altLang="ko-KR" dirty="0"/>
              <a:t>, </a:t>
            </a:r>
            <a:r>
              <a:rPr lang="en-US" altLang="ko-KR" dirty="0" err="1"/>
              <a:t>yg</a:t>
            </a:r>
            <a:r>
              <a:rPr lang="ko-KR" altLang="en-US" dirty="0"/>
              <a:t>엔터테인먼트의 경우</a:t>
            </a:r>
            <a:r>
              <a:rPr lang="en-US" altLang="ko-KR" dirty="0"/>
              <a:t>, </a:t>
            </a:r>
            <a:r>
              <a:rPr lang="ko-KR" altLang="en-US" dirty="0"/>
              <a:t>블랙핑크의 </a:t>
            </a:r>
            <a:r>
              <a:rPr lang="en-US" altLang="ko-KR" dirty="0"/>
              <a:t>‘How you like that’</a:t>
            </a:r>
            <a:r>
              <a:rPr lang="ko-KR" altLang="en-US" dirty="0"/>
              <a:t>앨범 발매이후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유튜브계정</a:t>
            </a:r>
            <a:r>
              <a:rPr lang="ko-KR" altLang="en-US" dirty="0"/>
              <a:t> 구독자 급증</a:t>
            </a:r>
            <a:r>
              <a:rPr lang="en-US" altLang="ko-KR" dirty="0"/>
              <a:t>, </a:t>
            </a:r>
            <a:r>
              <a:rPr lang="ko-KR" altLang="en-US" dirty="0"/>
              <a:t>조회수부문에서 </a:t>
            </a:r>
            <a:r>
              <a:rPr lang="ko-KR" altLang="en-US" dirty="0" err="1"/>
              <a:t>기네스달성</a:t>
            </a:r>
            <a:r>
              <a:rPr lang="en-US" altLang="ko-KR" dirty="0"/>
              <a:t>, </a:t>
            </a:r>
            <a:r>
              <a:rPr lang="ko-KR" altLang="en-US" dirty="0"/>
              <a:t>빌보드 차트인 등 뜨거운 반응으로 인해 </a:t>
            </a:r>
            <a:r>
              <a:rPr lang="en-US" altLang="ko-KR" dirty="0" err="1"/>
              <a:t>yg</a:t>
            </a:r>
            <a:r>
              <a:rPr lang="ko-KR" altLang="en-US" dirty="0" err="1"/>
              <a:t>엔터주에</a:t>
            </a:r>
            <a:r>
              <a:rPr lang="ko-KR" altLang="en-US" dirty="0"/>
              <a:t> 투자자들의 많은 관심이 쏟아지고 있음</a:t>
            </a:r>
            <a:r>
              <a:rPr lang="en-US" altLang="ko-KR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D0FAA0-041E-4DA0-9814-5DC810B51D9E}"/>
              </a:ext>
            </a:extLst>
          </p:cNvPr>
          <p:cNvSpPr txBox="1"/>
          <p:nvPr/>
        </p:nvSpPr>
        <p:spPr>
          <a:xfrm>
            <a:off x="3842004" y="5777059"/>
            <a:ext cx="356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Post BTS ?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73239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6A1AFB-D5BA-4C4A-B922-D5AD920EC0A1}"/>
              </a:ext>
            </a:extLst>
          </p:cNvPr>
          <p:cNvSpPr txBox="1"/>
          <p:nvPr/>
        </p:nvSpPr>
        <p:spPr>
          <a:xfrm>
            <a:off x="1718840" y="1838128"/>
            <a:ext cx="8513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지표</a:t>
            </a:r>
            <a:r>
              <a:rPr lang="en-US" altLang="ko-KR" dirty="0"/>
              <a:t>(</a:t>
            </a:r>
            <a:r>
              <a:rPr lang="ko-KR" altLang="en-US" dirty="0"/>
              <a:t>구독자수 </a:t>
            </a:r>
            <a:r>
              <a:rPr lang="ko-KR" altLang="en-US" dirty="0" err="1"/>
              <a:t>순증분</a:t>
            </a:r>
            <a:r>
              <a:rPr lang="en-US" altLang="ko-KR" dirty="0"/>
              <a:t>, </a:t>
            </a:r>
            <a:r>
              <a:rPr lang="ko-KR" altLang="en-US" dirty="0"/>
              <a:t>조회수 증가분 등</a:t>
            </a:r>
            <a:r>
              <a:rPr lang="en-US" altLang="ko-KR" dirty="0"/>
              <a:t>)</a:t>
            </a:r>
            <a:r>
              <a:rPr lang="ko-KR" altLang="en-US" dirty="0"/>
              <a:t>는 주가에 얼마나 영향을 </a:t>
            </a:r>
            <a:r>
              <a:rPr lang="ko-KR" altLang="en-US" dirty="0" err="1"/>
              <a:t>미칠것인가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일단</a:t>
            </a:r>
            <a:r>
              <a:rPr lang="en-US" altLang="ko-KR" dirty="0"/>
              <a:t>, </a:t>
            </a:r>
            <a:r>
              <a:rPr lang="ko-KR" altLang="en-US" dirty="0"/>
              <a:t>유튜브 지표 </a:t>
            </a:r>
            <a:r>
              <a:rPr lang="en-US" altLang="ko-KR" dirty="0"/>
              <a:t>-&gt; </a:t>
            </a:r>
            <a:r>
              <a:rPr lang="ko-KR" altLang="en-US" dirty="0"/>
              <a:t>뉴스</a:t>
            </a:r>
            <a:r>
              <a:rPr lang="en-US" altLang="ko-KR" dirty="0"/>
              <a:t>, </a:t>
            </a:r>
            <a:r>
              <a:rPr lang="ko-KR" altLang="en-US" dirty="0"/>
              <a:t>기사화 </a:t>
            </a:r>
            <a:r>
              <a:rPr lang="en-US" altLang="ko-KR" dirty="0"/>
              <a:t>+ </a:t>
            </a:r>
            <a:r>
              <a:rPr lang="ko-KR" altLang="en-US" dirty="0"/>
              <a:t>유튜브 지표관련 내용이 트위터</a:t>
            </a:r>
            <a:r>
              <a:rPr lang="en-US" altLang="ko-KR" dirty="0"/>
              <a:t>, </a:t>
            </a:r>
            <a:r>
              <a:rPr lang="ko-KR" altLang="en-US" dirty="0" err="1"/>
              <a:t>인스타그램등에</a:t>
            </a:r>
            <a:r>
              <a:rPr lang="ko-KR" altLang="en-US" dirty="0"/>
              <a:t> 포스팅</a:t>
            </a:r>
            <a:r>
              <a:rPr lang="en-US" altLang="ko-KR" dirty="0"/>
              <a:t> -&gt; </a:t>
            </a:r>
            <a:r>
              <a:rPr lang="ko-KR" altLang="en-US" dirty="0"/>
              <a:t>잠재적 </a:t>
            </a:r>
            <a:r>
              <a:rPr lang="ko-KR" altLang="en-US" dirty="0" err="1"/>
              <a:t>팬덤의</a:t>
            </a:r>
            <a:r>
              <a:rPr lang="ko-KR" altLang="en-US" dirty="0"/>
              <a:t> 증가</a:t>
            </a:r>
            <a:r>
              <a:rPr lang="en-US" altLang="ko-KR" dirty="0"/>
              <a:t>? + </a:t>
            </a:r>
            <a:r>
              <a:rPr lang="ko-KR" altLang="en-US" dirty="0"/>
              <a:t>음원시장에서의 성과에 대한 지표가 </a:t>
            </a:r>
            <a:r>
              <a:rPr lang="ko-KR" altLang="en-US" dirty="0" err="1"/>
              <a:t>될수도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투자자들의 관련 주식 매수 </a:t>
            </a:r>
            <a:r>
              <a:rPr lang="en-US" altLang="ko-KR" dirty="0"/>
              <a:t>-&gt; </a:t>
            </a:r>
            <a:r>
              <a:rPr lang="ko-KR" altLang="en-US" dirty="0"/>
              <a:t>주가 상승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040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25A97D-4E3D-4D21-816C-BBD08CF566F5}"/>
              </a:ext>
            </a:extLst>
          </p:cNvPr>
          <p:cNvSpPr txBox="1"/>
          <p:nvPr/>
        </p:nvSpPr>
        <p:spPr>
          <a:xfrm>
            <a:off x="518037" y="2954893"/>
            <a:ext cx="4956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지드래곤</a:t>
            </a:r>
            <a:r>
              <a:rPr lang="en-US" altLang="ko-KR" sz="1600" dirty="0"/>
              <a:t>, TOP </a:t>
            </a:r>
            <a:r>
              <a:rPr lang="ko-KR" altLang="en-US" sz="1600" dirty="0"/>
              <a:t>등 </a:t>
            </a:r>
            <a:r>
              <a:rPr lang="ko-KR" altLang="en-US" sz="1600" dirty="0" err="1"/>
              <a:t>빅뱅멤버들과도</a:t>
            </a:r>
            <a:r>
              <a:rPr lang="ko-KR" altLang="en-US" sz="1600" dirty="0"/>
              <a:t> 유사한 특징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4B6E3-6961-4BD1-B435-EF7D16A59820}"/>
              </a:ext>
            </a:extLst>
          </p:cNvPr>
          <p:cNvSpPr txBox="1"/>
          <p:nvPr/>
        </p:nvSpPr>
        <p:spPr>
          <a:xfrm>
            <a:off x="518037" y="2408890"/>
            <a:ext cx="233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독보적인 </a:t>
            </a:r>
            <a:r>
              <a:rPr lang="en-US" altLang="ko-KR" b="1" dirty="0"/>
              <a:t>SNS</a:t>
            </a:r>
            <a:r>
              <a:rPr lang="ko-KR" altLang="en-US" b="1" dirty="0" err="1"/>
              <a:t>팔로워</a:t>
            </a:r>
            <a:endParaRPr lang="en-US" altLang="ko-KR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678244-8D5D-4279-8357-5A30236C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99" y="2166265"/>
            <a:ext cx="6096000" cy="30373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C00AD8-59F9-4573-9CD3-D1F35AC8B11F}"/>
              </a:ext>
            </a:extLst>
          </p:cNvPr>
          <p:cNvSpPr txBox="1"/>
          <p:nvPr/>
        </p:nvSpPr>
        <p:spPr>
          <a:xfrm>
            <a:off x="10664190" y="5244740"/>
            <a:ext cx="1798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</a:t>
            </a:r>
            <a:r>
              <a:rPr lang="en-US" altLang="ko-KR" sz="1100" dirty="0" err="1"/>
              <a:t>InstaChart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63E86-CB45-45CD-806C-0D11B9609FA6}"/>
              </a:ext>
            </a:extLst>
          </p:cNvPr>
          <p:cNvSpPr txBox="1"/>
          <p:nvPr/>
        </p:nvSpPr>
        <p:spPr>
          <a:xfrm>
            <a:off x="518037" y="3470118"/>
            <a:ext cx="49569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리사 </a:t>
            </a:r>
            <a:r>
              <a:rPr lang="en-US" altLang="ko-KR" sz="1600" dirty="0"/>
              <a:t>37</a:t>
            </a:r>
            <a:r>
              <a:rPr lang="ko-KR" altLang="en-US" sz="1600" dirty="0"/>
              <a:t>백만 </a:t>
            </a:r>
            <a:r>
              <a:rPr lang="en-US" altLang="ko-KR" sz="1600" dirty="0"/>
              <a:t>&gt; </a:t>
            </a:r>
            <a:r>
              <a:rPr lang="ko-KR" altLang="en-US" sz="1600" dirty="0"/>
              <a:t>아시아 차트 </a:t>
            </a:r>
            <a:r>
              <a:rPr lang="en-US" altLang="ko-KR" sz="1600" dirty="0"/>
              <a:t>1</a:t>
            </a:r>
            <a:r>
              <a:rPr lang="ko-KR" altLang="en-US" sz="1600" dirty="0"/>
              <a:t>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한국 </a:t>
            </a:r>
            <a:r>
              <a:rPr lang="en-US" altLang="ko-KR" sz="1600" dirty="0"/>
              <a:t>1~5</a:t>
            </a:r>
            <a:r>
              <a:rPr lang="ko-KR" altLang="en-US" sz="1600" dirty="0"/>
              <a:t>위까지 블랙핑크 멤버 계정이 차지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B6BCB-6C50-4B40-AA40-3602FD3A0E57}"/>
              </a:ext>
            </a:extLst>
          </p:cNvPr>
          <p:cNvSpPr txBox="1"/>
          <p:nvPr/>
        </p:nvSpPr>
        <p:spPr>
          <a:xfrm>
            <a:off x="255391" y="699276"/>
            <a:ext cx="4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블랙핑크의 인기특성 분석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0CBA-03A5-4D52-986D-95EE188D7FF5}"/>
              </a:ext>
            </a:extLst>
          </p:cNvPr>
          <p:cNvSpPr txBox="1"/>
          <p:nvPr/>
        </p:nvSpPr>
        <p:spPr>
          <a:xfrm>
            <a:off x="4208206" y="5978013"/>
            <a:ext cx="4316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셀러브리티</a:t>
            </a:r>
            <a:r>
              <a:rPr lang="en-US" altLang="ko-KR" dirty="0"/>
              <a:t>, </a:t>
            </a:r>
            <a:r>
              <a:rPr lang="ko-KR" altLang="en-US" dirty="0" err="1"/>
              <a:t>인플루언서로서의</a:t>
            </a:r>
            <a:r>
              <a:rPr lang="ko-KR" altLang="en-US" dirty="0"/>
              <a:t> 지표확인</a:t>
            </a:r>
          </a:p>
        </p:txBody>
      </p:sp>
    </p:spTree>
    <p:extLst>
      <p:ext uri="{BB962C8B-B14F-4D97-AF65-F5344CB8AC3E}">
        <p14:creationId xmlns:p14="http://schemas.microsoft.com/office/powerpoint/2010/main" val="239383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3103EA-657A-41CD-8693-5C690340F2A5}"/>
              </a:ext>
            </a:extLst>
          </p:cNvPr>
          <p:cNvSpPr txBox="1"/>
          <p:nvPr/>
        </p:nvSpPr>
        <p:spPr>
          <a:xfrm>
            <a:off x="255392" y="1629878"/>
            <a:ext cx="508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ko-KR" altLang="en-US" dirty="0"/>
              <a:t>해외유명브랜드 패션지와의 교류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0101A2-AB3A-4E1E-9293-F2CA5C42F4FE}"/>
              </a:ext>
            </a:extLst>
          </p:cNvPr>
          <p:cNvSpPr txBox="1"/>
          <p:nvPr/>
        </p:nvSpPr>
        <p:spPr>
          <a:xfrm>
            <a:off x="255391" y="699276"/>
            <a:ext cx="4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블랙핑크의 인기요인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490E0E6-78D7-42D9-81FA-110910FFA977}"/>
              </a:ext>
            </a:extLst>
          </p:cNvPr>
          <p:cNvGrpSpPr/>
          <p:nvPr/>
        </p:nvGrpSpPr>
        <p:grpSpPr>
          <a:xfrm>
            <a:off x="255391" y="2138363"/>
            <a:ext cx="6640709" cy="1862138"/>
            <a:chOff x="879675" y="2727642"/>
            <a:chExt cx="7003415" cy="160020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575C23D8-5D56-4F83-A683-DEF2C4797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9675" y="2727642"/>
              <a:ext cx="7003415" cy="1600207"/>
            </a:xfrm>
            <a:prstGeom prst="rect">
              <a:avLst/>
            </a:prstGeom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51FC6E4-93C0-4353-9D84-7D71DB73727E}"/>
                </a:ext>
              </a:extLst>
            </p:cNvPr>
            <p:cNvCxnSpPr>
              <a:cxnSpLocks/>
            </p:cNvCxnSpPr>
            <p:nvPr/>
          </p:nvCxnSpPr>
          <p:spPr>
            <a:xfrm>
              <a:off x="6761480" y="3048000"/>
              <a:ext cx="102997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B2F781C-0443-48EB-B193-AA339987008A}"/>
                </a:ext>
              </a:extLst>
            </p:cNvPr>
            <p:cNvCxnSpPr>
              <a:cxnSpLocks/>
            </p:cNvCxnSpPr>
            <p:nvPr/>
          </p:nvCxnSpPr>
          <p:spPr>
            <a:xfrm>
              <a:off x="4897120" y="3677920"/>
              <a:ext cx="280860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75CE4BF-4E0E-4D41-98F2-3D6ACB61A6D1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" y="4033520"/>
              <a:ext cx="678370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A5A2427-1908-4091-BC96-F81D34702126}"/>
                </a:ext>
              </a:extLst>
            </p:cNvPr>
            <p:cNvCxnSpPr>
              <a:cxnSpLocks/>
            </p:cNvCxnSpPr>
            <p:nvPr/>
          </p:nvCxnSpPr>
          <p:spPr>
            <a:xfrm>
              <a:off x="922020" y="3378200"/>
              <a:ext cx="45847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0E25BA7-FFC6-41A0-BFCC-F3B185C74E32}"/>
              </a:ext>
            </a:extLst>
          </p:cNvPr>
          <p:cNvSpPr txBox="1"/>
          <p:nvPr/>
        </p:nvSpPr>
        <p:spPr>
          <a:xfrm>
            <a:off x="3216375" y="6158724"/>
            <a:ext cx="563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브랜드 이미지에 맞는 고급스러운 스타일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pple SD Gothic Neo"/>
              </a:rPr>
              <a:t>,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pple SD Gothic Neo"/>
              </a:rPr>
              <a:t> 이미지 구축 </a:t>
            </a:r>
            <a:endParaRPr lang="en-US" altLang="ko-KR" b="0" i="0" dirty="0">
              <a:solidFill>
                <a:srgbClr val="222222"/>
              </a:solidFill>
              <a:effectLst/>
              <a:latin typeface="Apple SD Gothic Neo"/>
            </a:endParaRPr>
          </a:p>
        </p:txBody>
      </p:sp>
      <p:pic>
        <p:nvPicPr>
          <p:cNvPr id="1026" name="Picture 2" descr="Lisa Style 🐱💕 (@lisasweetgirl.style) • Fotos e vídeos do ...">
            <a:extLst>
              <a:ext uri="{FF2B5EF4-FFF2-40B4-BE49-F238E27FC236}">
                <a16:creationId xmlns:a16="http://schemas.microsoft.com/office/drawing/2014/main" id="{EA474212-1369-4F0E-BAA6-C0659064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76" y="675284"/>
            <a:ext cx="4421187" cy="528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4993A2-1F6B-41A3-A442-3EA07F7BD8EA}"/>
              </a:ext>
            </a:extLst>
          </p:cNvPr>
          <p:cNvSpPr txBox="1"/>
          <p:nvPr/>
        </p:nvSpPr>
        <p:spPr>
          <a:xfrm>
            <a:off x="330292" y="3767972"/>
            <a:ext cx="57330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잃어버린 사랑을 한탄하거나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1600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상상 속의 완벽한 남자를 갈망하는 가사와는 동떨어짐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5C7E7-7249-4122-9470-84EC896910ED}"/>
              </a:ext>
            </a:extLst>
          </p:cNvPr>
          <p:cNvSpPr txBox="1"/>
          <p:nvPr/>
        </p:nvSpPr>
        <p:spPr>
          <a:xfrm>
            <a:off x="330293" y="2861490"/>
            <a:ext cx="51275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rgbClr val="222222"/>
                </a:solidFill>
                <a:latin typeface="Apple SD Gothic Neo"/>
              </a:defRPr>
            </a:lvl1pPr>
          </a:lstStyle>
          <a:p>
            <a:r>
              <a:rPr lang="en-US" altLang="ko-KR" sz="1600" dirty="0"/>
              <a:t>YG</a:t>
            </a:r>
            <a:r>
              <a:rPr lang="ko-KR" altLang="en-US" sz="1600" dirty="0"/>
              <a:t> 대표 프로듀서</a:t>
            </a:r>
            <a:r>
              <a:rPr lang="en-US" altLang="ko-KR" sz="1600" dirty="0"/>
              <a:t> Teddy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프로듀싱</a:t>
            </a:r>
            <a:endParaRPr lang="ko-KR" altLang="en-US" sz="1600" dirty="0"/>
          </a:p>
        </p:txBody>
      </p:sp>
      <p:pic>
        <p:nvPicPr>
          <p:cNvPr id="2050" name="Picture 2" descr="제니 'SOLO' 韓여성솔로 최초 전세계 차트 1위..YG 양현석 &quot;블링크 ...">
            <a:extLst>
              <a:ext uri="{FF2B5EF4-FFF2-40B4-BE49-F238E27FC236}">
                <a16:creationId xmlns:a16="http://schemas.microsoft.com/office/drawing/2014/main" id="{67726EE7-284B-4DE1-8927-CAECDC5A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482396-B74B-41D1-BDA0-F8209AF8901F}"/>
              </a:ext>
            </a:extLst>
          </p:cNvPr>
          <p:cNvSpPr txBox="1"/>
          <p:nvPr/>
        </p:nvSpPr>
        <p:spPr>
          <a:xfrm>
            <a:off x="330293" y="2205465"/>
            <a:ext cx="3742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/>
            </a:lvl1pPr>
          </a:lstStyle>
          <a:p>
            <a:r>
              <a:rPr lang="en-US" altLang="ko-KR" dirty="0"/>
              <a:t>YG </a:t>
            </a:r>
            <a:r>
              <a:rPr lang="ko-KR" altLang="en-US" dirty="0"/>
              <a:t>음악 특유의 </a:t>
            </a:r>
            <a:r>
              <a:rPr lang="ko-KR" altLang="en-US" dirty="0" err="1"/>
              <a:t>시크한</a:t>
            </a:r>
            <a:r>
              <a:rPr lang="ko-KR" altLang="en-US" dirty="0"/>
              <a:t> 매력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BF178-2CB9-42EC-A4AA-663EC54FA238}"/>
              </a:ext>
            </a:extLst>
          </p:cNvPr>
          <p:cNvSpPr txBox="1"/>
          <p:nvPr/>
        </p:nvSpPr>
        <p:spPr>
          <a:xfrm>
            <a:off x="330293" y="3314731"/>
            <a:ext cx="57330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충성도가 높은 </a:t>
            </a:r>
            <a:r>
              <a:rPr lang="en-US" altLang="ko-KR" sz="1600" dirty="0"/>
              <a:t>10</a:t>
            </a:r>
            <a:r>
              <a:rPr lang="ko-KR" altLang="en-US" sz="1600" dirty="0"/>
              <a:t>대</a:t>
            </a:r>
            <a:r>
              <a:rPr lang="en-US" altLang="ko-KR" sz="1600" dirty="0"/>
              <a:t>,20</a:t>
            </a:r>
            <a:r>
              <a:rPr lang="ko-KR" altLang="en-US" sz="1600" dirty="0"/>
              <a:t>대 여성들을 타겟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B3F82-315E-46B6-86C0-E0659D48C366}"/>
              </a:ext>
            </a:extLst>
          </p:cNvPr>
          <p:cNvSpPr txBox="1"/>
          <p:nvPr/>
        </p:nvSpPr>
        <p:spPr>
          <a:xfrm>
            <a:off x="255391" y="699276"/>
            <a:ext cx="4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블랙핑크의 인기요인</a:t>
            </a:r>
          </a:p>
        </p:txBody>
      </p:sp>
    </p:spTree>
    <p:extLst>
      <p:ext uri="{BB962C8B-B14F-4D97-AF65-F5344CB8AC3E}">
        <p14:creationId xmlns:p14="http://schemas.microsoft.com/office/powerpoint/2010/main" val="264371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B525CEA-2D43-4F14-8F37-6C545E52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66" y="918985"/>
            <a:ext cx="5754028" cy="3289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58277F-D98B-4E46-A6B9-61B1A7159768}"/>
              </a:ext>
            </a:extLst>
          </p:cNvPr>
          <p:cNvSpPr txBox="1"/>
          <p:nvPr/>
        </p:nvSpPr>
        <p:spPr>
          <a:xfrm>
            <a:off x="1821822" y="6337753"/>
            <a:ext cx="833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블랙핑크의 독보적인 유튜브 지표가 해외시장에서의 성공지표로 볼 수 있을까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F2C44-093C-48B3-B383-6D7D22DBECF7}"/>
              </a:ext>
            </a:extLst>
          </p:cNvPr>
          <p:cNvSpPr txBox="1"/>
          <p:nvPr/>
        </p:nvSpPr>
        <p:spPr>
          <a:xfrm>
            <a:off x="245866" y="556344"/>
            <a:ext cx="491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블랙핑크의 지표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7CE00C9-CC5C-4FB9-A666-3A5520A6A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486" y="4365138"/>
            <a:ext cx="6563800" cy="189269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E9BD2D-81A3-4420-AD3E-F49E8C9A5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970" y="965150"/>
            <a:ext cx="5706891" cy="328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A1D7B-1729-4EE6-B12C-2CD7F3C1021E}"/>
              </a:ext>
            </a:extLst>
          </p:cNvPr>
          <p:cNvSpPr txBox="1"/>
          <p:nvPr/>
        </p:nvSpPr>
        <p:spPr>
          <a:xfrm>
            <a:off x="528431" y="641839"/>
            <a:ext cx="47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343C0-3EBA-413C-A4A6-33883EBF7E60}"/>
              </a:ext>
            </a:extLst>
          </p:cNvPr>
          <p:cNvSpPr txBox="1"/>
          <p:nvPr/>
        </p:nvSpPr>
        <p:spPr>
          <a:xfrm>
            <a:off x="1230923" y="949569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월초 </a:t>
            </a:r>
            <a:r>
              <a:rPr lang="ko-KR" altLang="en-US" dirty="0" err="1"/>
              <a:t>버닝썬</a:t>
            </a:r>
            <a:r>
              <a:rPr lang="ko-KR" altLang="en-US" dirty="0"/>
              <a:t> 게이트 이후</a:t>
            </a:r>
            <a:r>
              <a:rPr lang="en-US" altLang="ko-KR" dirty="0"/>
              <a:t>, </a:t>
            </a:r>
            <a:r>
              <a:rPr lang="ko-KR" altLang="en-US" dirty="0"/>
              <a:t>꾸준한 하락세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A3A58-7D26-4930-9E4D-5F1E1EF36E8C}"/>
              </a:ext>
            </a:extLst>
          </p:cNvPr>
          <p:cNvSpPr txBox="1"/>
          <p:nvPr/>
        </p:nvSpPr>
        <p:spPr>
          <a:xfrm>
            <a:off x="5831498" y="24919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CBB26-E16A-4EE6-9AB3-059713F615C5}"/>
              </a:ext>
            </a:extLst>
          </p:cNvPr>
          <p:cNvSpPr txBox="1"/>
          <p:nvPr/>
        </p:nvSpPr>
        <p:spPr>
          <a:xfrm>
            <a:off x="1230923" y="1522444"/>
            <a:ext cx="103991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2019년 2월 25일 8638억 원이었던 </a:t>
            </a:r>
            <a:r>
              <a:rPr lang="ko-KR" altLang="en-US" dirty="0" err="1"/>
              <a:t>YG의</a:t>
            </a:r>
            <a:r>
              <a:rPr lang="ko-KR" altLang="en-US" dirty="0"/>
              <a:t> </a:t>
            </a:r>
            <a:r>
              <a:rPr lang="ko-KR" altLang="en-US" dirty="0" err="1"/>
              <a:t>시총이</a:t>
            </a:r>
            <a:r>
              <a:rPr lang="ko-KR" altLang="en-US" dirty="0"/>
              <a:t> 한 달 만에 6438억 원으로 25.47%나 급감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(2200억 원이 단기간에 증발)</a:t>
            </a:r>
          </a:p>
          <a:p>
            <a:endParaRPr lang="en-US" altLang="ko-KR" dirty="0"/>
          </a:p>
          <a:p>
            <a:r>
              <a:rPr lang="ko-KR" altLang="en-US" dirty="0"/>
              <a:t>2019년 3월 - 18950원 (52주 신저가 기록)</a:t>
            </a:r>
          </a:p>
          <a:p>
            <a:endParaRPr lang="ko-KR" altLang="en-US" dirty="0"/>
          </a:p>
          <a:p>
            <a:r>
              <a:rPr lang="ko-KR" altLang="en-US" dirty="0"/>
              <a:t>2019년 3월 10일 승리의 성매매 알선혐의로 입건 -&gt; 2019년 3월 11일 </a:t>
            </a:r>
            <a:r>
              <a:rPr lang="ko-KR" altLang="en-US" dirty="0" err="1"/>
              <a:t>yg주가가</a:t>
            </a:r>
            <a:r>
              <a:rPr lang="ko-KR" altLang="en-US" dirty="0"/>
              <a:t> 14%하향,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3월 12일에는 공매도 과열종목으로 지정되기도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6D4D9-9636-4BB9-A50A-FC4A2BFA2B60}"/>
              </a:ext>
            </a:extLst>
          </p:cNvPr>
          <p:cNvSpPr txBox="1"/>
          <p:nvPr/>
        </p:nvSpPr>
        <p:spPr>
          <a:xfrm>
            <a:off x="1230923" y="4345207"/>
            <a:ext cx="825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이후에도</a:t>
            </a:r>
            <a:r>
              <a:rPr lang="en-US" altLang="ko-KR" dirty="0"/>
              <a:t>, </a:t>
            </a:r>
            <a:r>
              <a:rPr lang="en-US" altLang="ko-KR" dirty="0" err="1"/>
              <a:t>yg</a:t>
            </a:r>
            <a:r>
              <a:rPr lang="ko-KR" altLang="en-US" dirty="0"/>
              <a:t> 불매운동</a:t>
            </a:r>
            <a:r>
              <a:rPr lang="en-US" altLang="ko-KR" dirty="0"/>
              <a:t> + </a:t>
            </a:r>
            <a:r>
              <a:rPr lang="ko-KR" altLang="en-US" dirty="0"/>
              <a:t>지속적인 자회사 적자로 인한 경영난으로 주가 하락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1BC5F9-D07B-44CC-A77C-D39EB3AEB28A}"/>
              </a:ext>
            </a:extLst>
          </p:cNvPr>
          <p:cNvSpPr txBox="1"/>
          <p:nvPr/>
        </p:nvSpPr>
        <p:spPr>
          <a:xfrm>
            <a:off x="2876690" y="5429250"/>
            <a:ext cx="6438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</a:rPr>
              <a:t>연예계에 대한 신뢰도 하락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 -&gt; </a:t>
            </a:r>
            <a:r>
              <a:rPr lang="ko-KR" altLang="en-US" sz="2400" dirty="0">
                <a:solidFill>
                  <a:schemeClr val="accent2">
                    <a:lumMod val="75000"/>
                  </a:schemeClr>
                </a:solidFill>
              </a:rPr>
              <a:t>투자심리 위축</a:t>
            </a:r>
            <a:endParaRPr lang="en-US" altLang="ko-K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3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30FBB59-1C66-4E70-89F1-C4EB2701B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409" y="1983770"/>
            <a:ext cx="7711657" cy="2223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4BE6F7-C237-4575-930B-808EA881470D}"/>
              </a:ext>
            </a:extLst>
          </p:cNvPr>
          <p:cNvSpPr txBox="1"/>
          <p:nvPr/>
        </p:nvSpPr>
        <p:spPr>
          <a:xfrm>
            <a:off x="544010" y="1660605"/>
            <a:ext cx="297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일일조회수 </a:t>
            </a:r>
            <a:r>
              <a:rPr lang="en-US" altLang="ko-KR" dirty="0"/>
              <a:t>: 21555697</a:t>
            </a:r>
          </a:p>
          <a:p>
            <a:r>
              <a:rPr lang="en-US" altLang="ko-KR" dirty="0"/>
              <a:t>CPM(USD) : 2.52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8402CE-3047-4941-9B0F-7F688BC68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57" y="2306936"/>
            <a:ext cx="3152399" cy="2679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6A4D88-93CC-4F05-BDC7-047FE1FF77DB}"/>
              </a:ext>
            </a:extLst>
          </p:cNvPr>
          <p:cNvSpPr txBox="1"/>
          <p:nvPr/>
        </p:nvSpPr>
        <p:spPr>
          <a:xfrm>
            <a:off x="544010" y="527109"/>
            <a:ext cx="297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블랙핑크 유튜브 예상 수익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BAA52-40D6-4FC9-AC40-2A20383CA018}"/>
              </a:ext>
            </a:extLst>
          </p:cNvPr>
          <p:cNvSpPr txBox="1"/>
          <p:nvPr/>
        </p:nvSpPr>
        <p:spPr>
          <a:xfrm>
            <a:off x="9510652" y="6164655"/>
            <a:ext cx="217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From. 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</a:rPr>
              <a:t>녹스인플루언서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유튜브 수익계산기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71ED7-11D6-4C4D-8905-FF1A3B2F1C06}"/>
              </a:ext>
            </a:extLst>
          </p:cNvPr>
          <p:cNvSpPr txBox="1"/>
          <p:nvPr/>
        </p:nvSpPr>
        <p:spPr>
          <a:xfrm>
            <a:off x="1407058" y="5895350"/>
            <a:ext cx="326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안정적인 유튜브 수익 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376704-635D-4A89-B72D-425E66539A04}"/>
              </a:ext>
            </a:extLst>
          </p:cNvPr>
          <p:cNvSpPr txBox="1"/>
          <p:nvPr/>
        </p:nvSpPr>
        <p:spPr>
          <a:xfrm>
            <a:off x="4476752" y="57568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매출자원이 불안정한 </a:t>
            </a:r>
            <a:endParaRPr lang="en-US" altLang="ko-KR" dirty="0"/>
          </a:p>
          <a:p>
            <a:pPr algn="ctr"/>
            <a:r>
              <a:rPr lang="ko-KR" altLang="en-US" dirty="0" err="1"/>
              <a:t>엔터주의</a:t>
            </a:r>
            <a:r>
              <a:rPr lang="ko-KR" altLang="en-US" dirty="0"/>
              <a:t> 특성을 보완 가능성</a:t>
            </a:r>
          </a:p>
        </p:txBody>
      </p:sp>
    </p:spTree>
    <p:extLst>
      <p:ext uri="{BB962C8B-B14F-4D97-AF65-F5344CB8AC3E}">
        <p14:creationId xmlns:p14="http://schemas.microsoft.com/office/powerpoint/2010/main" val="18573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7FE0A1C-4704-406F-9F66-3FB432C07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18" y="562950"/>
            <a:ext cx="6677732" cy="6115852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424D7D4-F09A-4033-8FC5-21497DB060D7}"/>
              </a:ext>
            </a:extLst>
          </p:cNvPr>
          <p:cNvCxnSpPr/>
          <p:nvPr/>
        </p:nvCxnSpPr>
        <p:spPr>
          <a:xfrm>
            <a:off x="2200275" y="4895850"/>
            <a:ext cx="6200775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28FA266-1123-434B-BA10-2FD1A2147EC4}"/>
              </a:ext>
            </a:extLst>
          </p:cNvPr>
          <p:cNvCxnSpPr>
            <a:cxnSpLocks/>
          </p:cNvCxnSpPr>
          <p:nvPr/>
        </p:nvCxnSpPr>
        <p:spPr>
          <a:xfrm>
            <a:off x="1819275" y="5133975"/>
            <a:ext cx="2562225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B28A4F-891A-4BEB-BCCD-3732B3801CBB}"/>
              </a:ext>
            </a:extLst>
          </p:cNvPr>
          <p:cNvSpPr txBox="1"/>
          <p:nvPr/>
        </p:nvSpPr>
        <p:spPr>
          <a:xfrm>
            <a:off x="9210675" y="1895475"/>
            <a:ext cx="2705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 </a:t>
            </a:r>
            <a:r>
              <a:rPr lang="ko-KR" altLang="en-US" dirty="0" err="1"/>
              <a:t>엔터</a:t>
            </a:r>
            <a:r>
              <a:rPr lang="ko-KR" altLang="en-US" dirty="0"/>
              <a:t> 같은 경우</a:t>
            </a:r>
            <a:r>
              <a:rPr lang="en-US" altLang="ko-KR" dirty="0"/>
              <a:t>, </a:t>
            </a:r>
            <a:r>
              <a:rPr lang="ko-KR" altLang="en-US" dirty="0"/>
              <a:t>자회사 적자</a:t>
            </a:r>
            <a:r>
              <a:rPr lang="en-US" altLang="ko-KR" dirty="0"/>
              <a:t>, </a:t>
            </a:r>
            <a:r>
              <a:rPr lang="ko-KR" altLang="en-US" dirty="0"/>
              <a:t>경영갈등의 문제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Jyp</a:t>
            </a:r>
            <a:r>
              <a:rPr lang="ko-KR" altLang="en-US" dirty="0"/>
              <a:t>는 </a:t>
            </a:r>
            <a:r>
              <a:rPr lang="ko-KR" altLang="en-US" dirty="0" err="1"/>
              <a:t>버닝썬사태와</a:t>
            </a:r>
            <a:r>
              <a:rPr lang="ko-KR" altLang="en-US" dirty="0"/>
              <a:t> 직접적인 관련은 없었으나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투자심리 위축의 영향을 받아 결과적으로 주가가 하락된 것 같음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7A07EC3-B459-42EA-BD35-A9523E49CF8A}"/>
              </a:ext>
            </a:extLst>
          </p:cNvPr>
          <p:cNvCxnSpPr>
            <a:cxnSpLocks/>
          </p:cNvCxnSpPr>
          <p:nvPr/>
        </p:nvCxnSpPr>
        <p:spPr>
          <a:xfrm>
            <a:off x="3743325" y="2695575"/>
            <a:ext cx="4657725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49C01D-1658-4D55-B266-3216724E3EA4}"/>
              </a:ext>
            </a:extLst>
          </p:cNvPr>
          <p:cNvCxnSpPr>
            <a:cxnSpLocks/>
          </p:cNvCxnSpPr>
          <p:nvPr/>
        </p:nvCxnSpPr>
        <p:spPr>
          <a:xfrm>
            <a:off x="1819275" y="2990850"/>
            <a:ext cx="472440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D0F2D8-2ACA-46AC-98BD-CBA934BF0B68}"/>
              </a:ext>
            </a:extLst>
          </p:cNvPr>
          <p:cNvGrpSpPr/>
          <p:nvPr/>
        </p:nvGrpSpPr>
        <p:grpSpPr>
          <a:xfrm>
            <a:off x="179185" y="166740"/>
            <a:ext cx="2068715" cy="379068"/>
            <a:chOff x="570139" y="6296182"/>
            <a:chExt cx="2068715" cy="37906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FCF379-E550-4FA6-A5EB-710A6723C663}"/>
                </a:ext>
              </a:extLst>
            </p:cNvPr>
            <p:cNvSpPr/>
            <p:nvPr/>
          </p:nvSpPr>
          <p:spPr>
            <a:xfrm>
              <a:off x="570139" y="6296182"/>
              <a:ext cx="424286" cy="369332"/>
            </a:xfrm>
            <a:prstGeom prst="ellipse">
              <a:avLst/>
            </a:prstGeom>
            <a:noFill/>
            <a:ln w="34925">
              <a:solidFill>
                <a:srgbClr val="F10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ㅊ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13130C-03B9-4B88-B26B-74735B99EE24}"/>
                </a:ext>
              </a:extLst>
            </p:cNvPr>
            <p:cNvSpPr txBox="1"/>
            <p:nvPr/>
          </p:nvSpPr>
          <p:spPr>
            <a:xfrm>
              <a:off x="1085224" y="6305918"/>
              <a:ext cx="1553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 </a:t>
              </a:r>
              <a:r>
                <a:rPr lang="ko-KR" altLang="en-US" dirty="0"/>
                <a:t>하락 포인트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86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1257</Words>
  <Application>Microsoft Office PowerPoint</Application>
  <PresentationFormat>와이드스크린</PresentationFormat>
  <Paragraphs>338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Apple SD Gothic Neo</vt:lpstr>
      <vt:lpstr>AppleSDGothicNeo-Regular</vt:lpstr>
      <vt:lpstr>DIN Regular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서정</dc:creator>
  <cp:lastModifiedBy>김 서정</cp:lastModifiedBy>
  <cp:revision>7</cp:revision>
  <dcterms:created xsi:type="dcterms:W3CDTF">2020-08-11T13:13:07Z</dcterms:created>
  <dcterms:modified xsi:type="dcterms:W3CDTF">2020-08-12T06:35:21Z</dcterms:modified>
</cp:coreProperties>
</file>