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65" r:id="rId4"/>
    <p:sldId id="267" r:id="rId5"/>
    <p:sldId id="268" r:id="rId6"/>
    <p:sldId id="277" r:id="rId7"/>
    <p:sldId id="264" r:id="rId8"/>
    <p:sldId id="270" r:id="rId9"/>
    <p:sldId id="272" r:id="rId10"/>
    <p:sldId id="275" r:id="rId11"/>
    <p:sldId id="260" r:id="rId12"/>
    <p:sldId id="261" r:id="rId13"/>
    <p:sldId id="263" r:id="rId14"/>
    <p:sldId id="262" r:id="rId15"/>
    <p:sldId id="274" r:id="rId16"/>
    <p:sldId id="273" r:id="rId17"/>
    <p:sldId id="27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66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608" autoAdjust="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E4B60-0E27-43BA-AD90-C3AE7844CAF0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10DBA-476D-4A17-92FF-923CBEDA7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119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ndys.tistory.com/176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igniter.yoo/%EA%B8%B0%EC%88%A0%EC%A0%81-%EB%B6%84%EC%84%9D%EC%9D%98-%EA%B8%B0%EC%B4%88-basics-of-technical-analysis-11-%EC%A7%80%ED%91%9C%EC%99%80-%EC%98%A4%EC%8B%A4%EB%A0%88%EC%9D%B4%ED%84%B0-e2bd08ffdb7d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ly.com/dash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10DBA-476D-4A17-92FF-923CBEDA7F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680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10DBA-476D-4A17-92FF-923CBEDA7FE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973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10DBA-476D-4A17-92FF-923CBEDA7FE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664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/>
            </a:b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출처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: </a:t>
            </a:r>
            <a:r>
              <a:rPr lang="en-US" altLang="ko-KR" b="0" i="0" u="none" strike="noStrike" dirty="0">
                <a:solidFill>
                  <a:srgbClr val="222222"/>
                </a:solidFill>
                <a:effectLst/>
                <a:latin typeface="Source Han Sans (Modified)"/>
                <a:hlinkClick r:id="rId3"/>
              </a:rPr>
              <a:t>https://wendys.tistory.com/176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[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웬디의 기묘한 이야기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10DBA-476D-4A17-92FF-923CBEDA7FE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547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https://medium.com/@igniter.yoo/%EA%B8%B0%EC%88%A0%EC%A0%81-%EB%B6%84%EC%84%9D%EC%9D%98-%EA%B8%B0%EC%B4%88-basics-of-technical-analysis-11-%EC%A7%80%ED%91%9C%EC%99%80-%EC%98%A4%EC%8B%A4%EB%A0%88%EC%9D%B4%ED%84%B0-e2bd08ffdb7d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10DBA-476D-4A17-92FF-923CBEDA7FE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26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From </a:t>
            </a:r>
            <a:r>
              <a:rPr lang="en-US" altLang="ko-KR" dirty="0" err="1"/>
              <a:t>plotly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https://plotly.com/dash/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10DBA-476D-4A17-92FF-923CBEDA7FE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777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882A6-D6CB-4ED4-A4FD-CA0E9FE8E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DD5DF2-A003-45D8-BD27-FB4627154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AC6269-DED8-4CBA-AD9A-5AE2FAE3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317D-D42B-488D-B2BB-B5D31B72124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BB81B-34AB-4DB4-987B-2C5775CF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DB27C4-72F0-4F21-A0DC-58DE7551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566A-8995-47A5-AA11-C61060431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98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D7562-1C6D-478C-843F-BAF91886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8F7BFF-6C30-4E49-A1E0-7599A7572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B8D07-35CD-4CF8-9814-B4B44B6A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317D-D42B-488D-B2BB-B5D31B72124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D3045-E84F-469F-A083-658072EA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89D5C7-45C3-45E8-95A0-28F0E192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566A-8995-47A5-AA11-C61060431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78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83FAF0-27CB-491B-86D8-45F59345A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66FCA4-0DE9-4C89-BEF5-5EBB33369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CEE5F-1512-4DA8-89C7-E88074E3F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317D-D42B-488D-B2BB-B5D31B72124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0BFD75-90B4-49B9-AD6B-65DBA827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AB751-9B82-4141-9B20-F4EFA0F9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566A-8995-47A5-AA11-C61060431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69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2C348-4F76-4A4C-96CC-FE97FA99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439715-0DB9-4E97-B211-C24312117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3619E-5933-4D19-B808-750644A7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317D-D42B-488D-B2BB-B5D31B72124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91217-22BD-44DB-A412-D6BA27EF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A7663-E0D3-4425-B77A-1CE149879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566A-8995-47A5-AA11-C61060431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46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0885B-9503-4282-A92D-0A257132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CF4E0-41CE-42E9-8398-BBE91010C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CD316-A2A2-49AD-8EDC-A8A6200F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317D-D42B-488D-B2BB-B5D31B72124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ED7501-C596-4718-9A87-5AF6531C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8BBA77-7E2B-4EAF-8497-60E2A884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566A-8995-47A5-AA11-C61060431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06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4C137-9C55-4513-80AE-459EB808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7D401A-C0C5-4AEE-A44D-9503FEFE3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6F3931-893B-4A2B-9932-86E01AFFF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63EE2A-E64F-4922-A7D4-AEDEAFED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317D-D42B-488D-B2BB-B5D31B72124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2C55C0-3821-4765-942E-6BEFE2EE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D2C40B-967F-4BF7-A91A-EC743872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566A-8995-47A5-AA11-C61060431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87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9D67C-0B59-485E-9269-D2963B07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03BC19-C4D5-45A5-9BEF-E1CD3DC0D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CF1F5A-23F9-41D3-BB0C-A6D18BA2A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8A093E-60B2-46FB-9594-0A22F424A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99A93E-5FF5-4DC6-A7AD-727EF3374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0210CF-B733-4716-8812-E6F1CF10D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317D-D42B-488D-B2BB-B5D31B72124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2D32CF-CBA4-4380-AA3A-7A13C5CF7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B360F7-87ED-4101-9F02-F6679289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566A-8995-47A5-AA11-C61060431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49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6FF90-74C8-46C0-8CAC-0C76C9E89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509DE6-E58E-4BDD-88E5-7BFEA834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317D-D42B-488D-B2BB-B5D31B72124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CA38FD-F248-4EE7-92F4-84AF7E3B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35853F-5E80-4E81-BB09-85AE5035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566A-8995-47A5-AA11-C61060431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59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575112-0BAE-490A-A275-A403E9A3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317D-D42B-488D-B2BB-B5D31B72124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C5AB8D-A93D-4F5D-B8F5-2F466CF9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7FE579-F117-44B0-BBD8-63D09217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566A-8995-47A5-AA11-C61060431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62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CF7E4-C4BD-4931-9823-AB66E997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0567AB-BA49-46A1-85F9-97DCCCD8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55FDBB-6C3D-41DB-992C-6E8242E2E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EBB7B-2785-41BC-893F-FD477102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317D-D42B-488D-B2BB-B5D31B72124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94C84E-0959-48CB-8ACF-45619CE41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C815B1-19A0-4DDF-8CF8-BB6306BE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566A-8995-47A5-AA11-C61060431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88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6CD14-DB27-4309-9D64-F6B0829BE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CEB7CB-6183-4B79-B98E-73D0C8B14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E2FFE4-EA85-41FD-90B9-82B733E4D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75E471-FB27-486F-94CA-217B6E68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317D-D42B-488D-B2BB-B5D31B72124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78035F-3C1F-486F-AFE0-0E81CFFCB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F019A-F56E-4283-ADA4-E5E9ACF9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566A-8995-47A5-AA11-C61060431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5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2ED8F3-4EED-4D7C-97C9-D9462DB5D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335C38-439E-4ACC-9C55-4EEC674E1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3EE49D-D63A-4694-9CD1-CC5592410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0317D-D42B-488D-B2BB-B5D31B72124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BD1CD3-1807-4A9E-BB84-803979BB2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92000-2EAF-4409-9A95-9E0B20C4F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6566A-8995-47A5-AA11-C61060431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9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ouljoin0229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641FD7B-182C-4192-8696-EEB5987C6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10259291" cy="2387600"/>
          </a:xfrm>
        </p:spPr>
        <p:txBody>
          <a:bodyPr/>
          <a:lstStyle/>
          <a:p>
            <a:r>
              <a:rPr lang="en-US" altLang="ko-KR" dirty="0" err="1"/>
              <a:t>Yg</a:t>
            </a:r>
            <a:r>
              <a:rPr lang="en-US" altLang="ko-KR" dirty="0"/>
              <a:t> </a:t>
            </a:r>
            <a:r>
              <a:rPr lang="ko-KR" altLang="en-US" dirty="0" err="1"/>
              <a:t>엔터주</a:t>
            </a:r>
            <a:r>
              <a:rPr lang="ko-KR" altLang="en-US" dirty="0"/>
              <a:t> 분석</a:t>
            </a:r>
            <a:r>
              <a:rPr lang="en-US" altLang="ko-KR" dirty="0"/>
              <a:t>_</a:t>
            </a:r>
            <a:r>
              <a:rPr lang="ko-KR" altLang="en-US" sz="2400" dirty="0" err="1"/>
              <a:t>데이터크롤링</a:t>
            </a:r>
            <a:r>
              <a:rPr lang="ko-KR" altLang="en-US" sz="2400" dirty="0"/>
              <a:t> 및 선행지표</a:t>
            </a:r>
            <a:endParaRPr lang="ko-KR" altLang="en-US" sz="5400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6B0D1BE1-F3D5-4E93-81AF-246F2323C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r"/>
            <a:r>
              <a:rPr lang="en-US" altLang="ko-KR" dirty="0">
                <a:hlinkClick r:id="rId2"/>
              </a:rPr>
              <a:t>souljoin0229@gmail.com</a:t>
            </a:r>
            <a:r>
              <a:rPr lang="en-US" altLang="ko-KR" dirty="0"/>
              <a:t>	</a:t>
            </a:r>
          </a:p>
          <a:p>
            <a:pPr algn="r"/>
            <a:r>
              <a:rPr lang="ko-KR" altLang="en-US" dirty="0"/>
              <a:t>김서정</a:t>
            </a:r>
          </a:p>
        </p:txBody>
      </p:sp>
    </p:spTree>
    <p:extLst>
      <p:ext uri="{BB962C8B-B14F-4D97-AF65-F5344CB8AC3E}">
        <p14:creationId xmlns:p14="http://schemas.microsoft.com/office/powerpoint/2010/main" val="920098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2D1BEF-FA0B-4A38-A9EB-BA3E2436CB3E}"/>
              </a:ext>
            </a:extLst>
          </p:cNvPr>
          <p:cNvSpPr txBox="1"/>
          <p:nvPr/>
        </p:nvSpPr>
        <p:spPr>
          <a:xfrm>
            <a:off x="3015096" y="3136613"/>
            <a:ext cx="6161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선행지표 </a:t>
            </a:r>
            <a:r>
              <a:rPr lang="en-US" altLang="ko-KR" sz="3200" dirty="0"/>
              <a:t>: Stochastic Oscillator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56305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C04339-2729-4942-8C1E-A5598F02FDE3}"/>
              </a:ext>
            </a:extLst>
          </p:cNvPr>
          <p:cNvSpPr txBox="1"/>
          <p:nvPr/>
        </p:nvSpPr>
        <p:spPr>
          <a:xfrm>
            <a:off x="833871" y="698561"/>
            <a:ext cx="2200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0"/>
            <a:r>
              <a:rPr lang="en-US" altLang="ko-KR" b="1" i="0" dirty="0">
                <a:solidFill>
                  <a:srgbClr val="222222"/>
                </a:solidFill>
                <a:effectLst/>
                <a:latin typeface="Source Han Sans (Modified)"/>
              </a:rPr>
              <a:t>Stochastic Oscillator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4AAB8-9AEC-4093-977A-41E4A07301A6}"/>
              </a:ext>
            </a:extLst>
          </p:cNvPr>
          <p:cNvSpPr txBox="1"/>
          <p:nvPr/>
        </p:nvSpPr>
        <p:spPr>
          <a:xfrm>
            <a:off x="1249507" y="1315319"/>
            <a:ext cx="78529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최근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N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일간의 최고가와 최저가의 범위 내에서 현재 가격의 위치를 표시할 때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, </a:t>
            </a: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매수세가 매도세보다 강할 때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: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그 위치가 높게 형성</a:t>
            </a:r>
            <a:endParaRPr lang="en-US" altLang="ko-KR" b="0" i="0" dirty="0">
              <a:solidFill>
                <a:srgbClr val="222222"/>
              </a:solidFill>
              <a:effectLst/>
              <a:latin typeface="Source Han Sans (Modified)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매도세가 매수세보다 강할 때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: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그 위치가 낮게 형성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79C7E-EAD2-4D97-BF20-E62A6E4E5965}"/>
              </a:ext>
            </a:extLst>
          </p:cNvPr>
          <p:cNvSpPr txBox="1"/>
          <p:nvPr/>
        </p:nvSpPr>
        <p:spPr>
          <a:xfrm>
            <a:off x="1052080" y="3031004"/>
            <a:ext cx="56188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EX.1 </a:t>
            </a: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15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일 중 최고가가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15,000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원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,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 최저가가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10,000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원</a:t>
            </a:r>
            <a:r>
              <a:rPr lang="ko-KR" altLang="en-US" dirty="0">
                <a:solidFill>
                  <a:srgbClr val="222222"/>
                </a:solidFill>
                <a:latin typeface="Source Han Sans (Modified)"/>
              </a:rPr>
              <a:t>인 상황</a:t>
            </a:r>
            <a:r>
              <a:rPr lang="en-US" altLang="ko-KR" dirty="0">
                <a:solidFill>
                  <a:srgbClr val="222222"/>
                </a:solidFill>
                <a:latin typeface="Source Han Sans (Modified)"/>
              </a:rPr>
              <a:t>.</a:t>
            </a: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현재가격이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14,000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원이라면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?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663B51-D731-465D-AC77-351B9578F480}"/>
              </a:ext>
            </a:extLst>
          </p:cNvPr>
          <p:cNvSpPr txBox="1"/>
          <p:nvPr/>
        </p:nvSpPr>
        <p:spPr>
          <a:xfrm>
            <a:off x="7369753" y="3355492"/>
            <a:ext cx="2782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222222"/>
                </a:solidFill>
                <a:effectLst/>
                <a:latin typeface="Source Han Sans (Modified)"/>
              </a:rPr>
              <a:t> - </a:t>
            </a:r>
            <a:r>
              <a:rPr lang="ko-KR" altLang="en-US" b="1" i="0" dirty="0" err="1">
                <a:solidFill>
                  <a:srgbClr val="222222"/>
                </a:solidFill>
                <a:effectLst/>
                <a:latin typeface="Source Han Sans (Modified)"/>
              </a:rPr>
              <a:t>스토캐스틱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Source Han Sans (Modified)"/>
              </a:rPr>
              <a:t> 값은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Source Han Sans (Modified)"/>
              </a:rPr>
              <a:t>80%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F1DF5A-B737-4465-92D7-9F5B3A2DD9DF}"/>
              </a:ext>
            </a:extLst>
          </p:cNvPr>
          <p:cNvSpPr txBox="1"/>
          <p:nvPr/>
        </p:nvSpPr>
        <p:spPr>
          <a:xfrm>
            <a:off x="1052080" y="4635531"/>
            <a:ext cx="48499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EX.2</a:t>
            </a: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고가가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15,000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원이고 저가가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10,000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원 인 상황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.</a:t>
            </a: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현재 가격이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11,000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원이라면</a:t>
            </a:r>
            <a:r>
              <a:rPr lang="en-US" altLang="ko-KR" dirty="0">
                <a:solidFill>
                  <a:srgbClr val="222222"/>
                </a:solidFill>
                <a:latin typeface="Source Han Sans (Modified)"/>
              </a:rPr>
              <a:t>?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9772EB-8BE4-40BF-A084-83D6FFAC57F1}"/>
              </a:ext>
            </a:extLst>
          </p:cNvPr>
          <p:cNvSpPr txBox="1"/>
          <p:nvPr/>
        </p:nvSpPr>
        <p:spPr>
          <a:xfrm>
            <a:off x="7369753" y="4977107"/>
            <a:ext cx="2678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222222"/>
                </a:solidFill>
                <a:effectLst/>
                <a:latin typeface="Source Han Sans (Modified)"/>
              </a:rPr>
              <a:t>- </a:t>
            </a:r>
            <a:r>
              <a:rPr lang="ko-KR" altLang="en-US" b="1" i="0" dirty="0" err="1">
                <a:solidFill>
                  <a:srgbClr val="222222"/>
                </a:solidFill>
                <a:effectLst/>
                <a:latin typeface="Source Han Sans (Modified)"/>
              </a:rPr>
              <a:t>스토캐스틱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Source Han Sans (Modified)"/>
              </a:rPr>
              <a:t> 값은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Source Han Sans (Modified)"/>
              </a:rPr>
              <a:t>20%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BC6ADA-83E7-4E84-B06C-358307C69EC1}"/>
              </a:ext>
            </a:extLst>
          </p:cNvPr>
          <p:cNvSpPr txBox="1"/>
          <p:nvPr/>
        </p:nvSpPr>
        <p:spPr>
          <a:xfrm>
            <a:off x="7557655" y="6351217"/>
            <a:ext cx="46274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*</a:t>
            </a:r>
            <a:r>
              <a:rPr lang="ko-KR" altLang="en-US" sz="1600" b="0" i="0" dirty="0" err="1">
                <a:solidFill>
                  <a:srgbClr val="222222"/>
                </a:solidFill>
                <a:effectLst/>
                <a:latin typeface="Source Han Sans (Modified)"/>
              </a:rPr>
              <a:t>스토캐스틱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 값의 범위는 항상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0~100%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사이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39432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D1BD65-2A74-46C3-9AEF-360CCB848A74}"/>
              </a:ext>
            </a:extLst>
          </p:cNvPr>
          <p:cNvSpPr txBox="1"/>
          <p:nvPr/>
        </p:nvSpPr>
        <p:spPr>
          <a:xfrm>
            <a:off x="1654753" y="1803829"/>
            <a:ext cx="37693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0"/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Fast Stochastic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은 그래프의 변화가 너무 잦고 급격하여 노이즈 </a:t>
            </a:r>
            <a:endParaRPr lang="en-US" altLang="ko-KR" b="0" i="0" dirty="0">
              <a:solidFill>
                <a:srgbClr val="222222"/>
              </a:solidFill>
              <a:effectLst/>
              <a:latin typeface="Source Han Sans (Modified)"/>
            </a:endParaRPr>
          </a:p>
          <a:p>
            <a:pPr algn="l" latinLnBrk="0"/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즉 가짜 신호가 많아 매수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Source Han Sans (Modified)"/>
              </a:rPr>
              <a:t>매도시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 참고하기 어렵다는 문제점</a:t>
            </a:r>
            <a:r>
              <a:rPr lang="ko-KR" altLang="en-US" dirty="0">
                <a:solidFill>
                  <a:srgbClr val="222222"/>
                </a:solidFill>
                <a:latin typeface="Source Han Sans (Modified)"/>
              </a:rPr>
              <a:t>이 있음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A1A94-0CCD-421B-A4DF-DD0DF8450B58}"/>
              </a:ext>
            </a:extLst>
          </p:cNvPr>
          <p:cNvSpPr txBox="1"/>
          <p:nvPr/>
        </p:nvSpPr>
        <p:spPr>
          <a:xfrm>
            <a:off x="2091170" y="1075003"/>
            <a:ext cx="34800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400" b="0" i="0">
                <a:solidFill>
                  <a:srgbClr val="222222"/>
                </a:solidFill>
                <a:effectLst/>
                <a:latin typeface="Source Han Sans (Modified)"/>
              </a:defRPr>
            </a:lvl1pPr>
          </a:lstStyle>
          <a:p>
            <a:r>
              <a:rPr lang="en-US" altLang="ko-KR" sz="2800" b="1" dirty="0"/>
              <a:t>Fast Stochastic</a:t>
            </a:r>
            <a:endParaRPr lang="ko-KR" alt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02FFD-3C5E-42DC-BF36-F5DBC8D06CE4}"/>
              </a:ext>
            </a:extLst>
          </p:cNvPr>
          <p:cNvSpPr txBox="1"/>
          <p:nvPr/>
        </p:nvSpPr>
        <p:spPr>
          <a:xfrm>
            <a:off x="7053696" y="1075003"/>
            <a:ext cx="27509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i="0" dirty="0">
                <a:solidFill>
                  <a:srgbClr val="222222"/>
                </a:solidFill>
                <a:effectLst/>
                <a:latin typeface="Source Han Sans (Modified)"/>
              </a:rPr>
              <a:t>Slow Stochastic</a:t>
            </a:r>
            <a:endParaRPr lang="ko-KR" alt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7075AB-744A-4A04-83ED-3CC62C7149FF}"/>
              </a:ext>
            </a:extLst>
          </p:cNvPr>
          <p:cNvSpPr txBox="1"/>
          <p:nvPr/>
        </p:nvSpPr>
        <p:spPr>
          <a:xfrm>
            <a:off x="7053696" y="2034661"/>
            <a:ext cx="3605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0"/>
            <a:r>
              <a:rPr lang="ko-KR" altLang="en-US" b="1" i="0" dirty="0">
                <a:solidFill>
                  <a:srgbClr val="FF0000"/>
                </a:solidFill>
                <a:effectLst/>
                <a:latin typeface="Source Han Sans (Modified)"/>
              </a:rPr>
              <a:t>일반적으로 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Source Han Sans (Modified)"/>
              </a:rPr>
              <a:t>Slow Stochastic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Source Han Sans (Modified)"/>
              </a:rPr>
              <a:t>을 사용</a:t>
            </a:r>
            <a:endParaRPr lang="en-US" altLang="ko-KR" b="1" i="0" dirty="0">
              <a:solidFill>
                <a:srgbClr val="FF0000"/>
              </a:solidFill>
              <a:effectLst/>
              <a:latin typeface="Source Han Sans (Modified)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68FD5-A8FA-442F-BA98-977166E62321}"/>
              </a:ext>
            </a:extLst>
          </p:cNvPr>
          <p:cNvSpPr txBox="1"/>
          <p:nvPr/>
        </p:nvSpPr>
        <p:spPr>
          <a:xfrm>
            <a:off x="7053696" y="2784763"/>
            <a:ext cx="60942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0"/>
            <a:r>
              <a:rPr lang="en-US" altLang="ko-KR" b="1" i="0" dirty="0">
                <a:solidFill>
                  <a:srgbClr val="222222"/>
                </a:solidFill>
                <a:effectLst/>
                <a:latin typeface="Source Han Sans (Modified)"/>
              </a:rPr>
              <a:t>Slow Stochastic 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Source Han Sans (Modified)"/>
              </a:rPr>
              <a:t>공식</a:t>
            </a:r>
            <a:endParaRPr lang="ko-KR" altLang="en-US" b="0" i="0" dirty="0">
              <a:solidFill>
                <a:srgbClr val="222222"/>
              </a:solidFill>
              <a:effectLst/>
              <a:latin typeface="Source Han Sans (Modified)"/>
            </a:endParaRPr>
          </a:p>
          <a:p>
            <a:pPr algn="l" latinLnBrk="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Slow %K = Fast %K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의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m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기간 이동평균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(SMA)</a:t>
            </a:r>
          </a:p>
          <a:p>
            <a:pPr algn="l" latinLnBrk="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Slow %D = Slow %K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의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기간 이동평균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(SMA)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3FF4E2-B474-43EA-BDFE-9A405AE3FC2D}"/>
              </a:ext>
            </a:extLst>
          </p:cNvPr>
          <p:cNvSpPr txBox="1"/>
          <p:nvPr/>
        </p:nvSpPr>
        <p:spPr>
          <a:xfrm>
            <a:off x="252413" y="3159332"/>
            <a:ext cx="636313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Han Sans (Modified)"/>
              </a:rPr>
              <a:t>-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Han Sans (Modified)"/>
              </a:rPr>
              <a:t>Fast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Han Sans (Modified)"/>
              </a:rPr>
              <a:t> %K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Han Sans (Modified)"/>
              </a:rPr>
              <a:t>((현재가 -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Han Sans (Modified)"/>
              </a:rPr>
              <a:t>n기간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Han Sans (Modified)"/>
              </a:rPr>
              <a:t> 중 최저가) / 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Han Sans (Modified)"/>
              </a:rPr>
              <a:t>n기간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Han Sans (Modified)"/>
              </a:rPr>
              <a:t> 중 최고가 -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Han Sans (Modified)"/>
              </a:rPr>
              <a:t>n기간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Han Sans (Modified)"/>
              </a:rPr>
              <a:t> 중 최저가)) * 100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ea typeface="Source Han Sans (Modified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Han Sans (Modified)"/>
              </a:rPr>
              <a:t>-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Han Sans (Modified)"/>
              </a:rPr>
              <a:t>Fast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Han Sans (Modified)"/>
              </a:rPr>
              <a:t> %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Han Sans (Modified)"/>
              </a:rPr>
              <a:t>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Han Sans (Modified)"/>
              </a:rPr>
              <a:t> =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Han Sans (Modified)"/>
              </a:rPr>
              <a:t>Fask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Han Sans (Modified)"/>
              </a:rPr>
              <a:t> %K의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Han Sans (Modified)"/>
              </a:rPr>
              <a:t>m기간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Han Sans (Modified)"/>
              </a:rPr>
              <a:t> 이동평균(SMA)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8B2895-1639-4013-A8FE-5CCDB982E60C}"/>
              </a:ext>
            </a:extLst>
          </p:cNvPr>
          <p:cNvSpPr txBox="1"/>
          <p:nvPr/>
        </p:nvSpPr>
        <p:spPr>
          <a:xfrm>
            <a:off x="217993" y="4565267"/>
            <a:ext cx="64319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- %K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를 계산할 때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n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기간 값을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5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를 사용하고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, </a:t>
            </a: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m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과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기간 값은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3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일을 사용하는 것이 일반적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 </a:t>
            </a:r>
          </a:p>
          <a:p>
            <a:r>
              <a:rPr lang="en-US" altLang="ko-KR" dirty="0">
                <a:solidFill>
                  <a:srgbClr val="222222"/>
                </a:solidFill>
                <a:latin typeface="Source Han Sans (Modified)"/>
              </a:rPr>
              <a:t>-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n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기간을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10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으로 사용하면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m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과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기간 값은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6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으로 배수로 설정해서 활용하는 것이 좋음</a:t>
            </a:r>
            <a:r>
              <a:rPr lang="en-US" altLang="ko-KR" dirty="0">
                <a:solidFill>
                  <a:srgbClr val="222222"/>
                </a:solidFill>
                <a:latin typeface="Source Han Sans (Modified)"/>
              </a:rPr>
              <a:t>(?)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305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D1BD65-2A74-46C3-9AEF-360CCB848A74}"/>
              </a:ext>
            </a:extLst>
          </p:cNvPr>
          <p:cNvSpPr txBox="1"/>
          <p:nvPr/>
        </p:nvSpPr>
        <p:spPr>
          <a:xfrm>
            <a:off x="1665144" y="1097248"/>
            <a:ext cx="37693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0"/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Fast Stochastic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은 그래프의 변화가 너무 잦고 급격하여 노이즈 </a:t>
            </a:r>
            <a:endParaRPr lang="en-US" altLang="ko-KR" b="0" i="0" dirty="0">
              <a:solidFill>
                <a:srgbClr val="222222"/>
              </a:solidFill>
              <a:effectLst/>
              <a:latin typeface="Source Han Sans (Modified)"/>
            </a:endParaRPr>
          </a:p>
          <a:p>
            <a:pPr algn="l" latinLnBrk="0"/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즉 가짜 신호가 많아 매수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Source Han Sans (Modified)"/>
              </a:rPr>
              <a:t>매도시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 참고하기 어렵다는 문제점</a:t>
            </a:r>
            <a:r>
              <a:rPr lang="ko-KR" altLang="en-US" dirty="0">
                <a:solidFill>
                  <a:srgbClr val="222222"/>
                </a:solidFill>
                <a:latin typeface="Source Han Sans (Modified)"/>
              </a:rPr>
              <a:t>이 있음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A1A94-0CCD-421B-A4DF-DD0DF8450B58}"/>
              </a:ext>
            </a:extLst>
          </p:cNvPr>
          <p:cNvSpPr txBox="1"/>
          <p:nvPr/>
        </p:nvSpPr>
        <p:spPr>
          <a:xfrm>
            <a:off x="2101561" y="368422"/>
            <a:ext cx="34800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400" b="0" i="0">
                <a:solidFill>
                  <a:srgbClr val="222222"/>
                </a:solidFill>
                <a:effectLst/>
                <a:latin typeface="Source Han Sans (Modified)"/>
              </a:defRPr>
            </a:lvl1pPr>
          </a:lstStyle>
          <a:p>
            <a:r>
              <a:rPr lang="en-US" altLang="ko-KR" sz="2800" b="1" dirty="0"/>
              <a:t>Fast Stochastic</a:t>
            </a:r>
            <a:endParaRPr lang="ko-KR" alt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02FFD-3C5E-42DC-BF36-F5DBC8D06CE4}"/>
              </a:ext>
            </a:extLst>
          </p:cNvPr>
          <p:cNvSpPr txBox="1"/>
          <p:nvPr/>
        </p:nvSpPr>
        <p:spPr>
          <a:xfrm>
            <a:off x="6922078" y="451549"/>
            <a:ext cx="27509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i="0" dirty="0">
                <a:solidFill>
                  <a:srgbClr val="222222"/>
                </a:solidFill>
                <a:effectLst/>
                <a:latin typeface="Source Han Sans (Modified)"/>
              </a:rPr>
              <a:t>Slow Stochastic</a:t>
            </a:r>
            <a:endParaRPr lang="ko-KR" alt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7075AB-744A-4A04-83ED-3CC62C7149FF}"/>
              </a:ext>
            </a:extLst>
          </p:cNvPr>
          <p:cNvSpPr txBox="1"/>
          <p:nvPr/>
        </p:nvSpPr>
        <p:spPr>
          <a:xfrm>
            <a:off x="6922078" y="1411207"/>
            <a:ext cx="3605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0"/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일반적으로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Slow Stochastic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을 사용</a:t>
            </a:r>
            <a:endParaRPr lang="en-US" altLang="ko-KR" b="0" i="0" dirty="0">
              <a:solidFill>
                <a:srgbClr val="222222"/>
              </a:solidFill>
              <a:effectLst/>
              <a:latin typeface="Source Han Sans (Modified)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68FD5-A8FA-442F-BA98-977166E62321}"/>
              </a:ext>
            </a:extLst>
          </p:cNvPr>
          <p:cNvSpPr txBox="1"/>
          <p:nvPr/>
        </p:nvSpPr>
        <p:spPr>
          <a:xfrm>
            <a:off x="6922078" y="2161309"/>
            <a:ext cx="60942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0"/>
            <a:r>
              <a:rPr lang="en-US" altLang="ko-KR" b="1" i="0" dirty="0">
                <a:solidFill>
                  <a:srgbClr val="222222"/>
                </a:solidFill>
                <a:effectLst/>
                <a:latin typeface="Source Han Sans (Modified)"/>
              </a:rPr>
              <a:t>Slow Stochastic 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Source Han Sans (Modified)"/>
              </a:rPr>
              <a:t>공식</a:t>
            </a:r>
            <a:endParaRPr lang="ko-KR" altLang="en-US" b="0" i="0" dirty="0">
              <a:solidFill>
                <a:srgbClr val="222222"/>
              </a:solidFill>
              <a:effectLst/>
              <a:latin typeface="Source Han Sans (Modified)"/>
            </a:endParaRPr>
          </a:p>
          <a:p>
            <a:pPr algn="l" latinLnBrk="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Slow %K = Fast %K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의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m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기간 이동평균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(SMA)</a:t>
            </a:r>
          </a:p>
          <a:p>
            <a:pPr algn="l" latinLnBrk="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Slow %D = Slow %K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의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기간 이동평균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(SMA)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3FF4E2-B474-43EA-BDFE-9A405AE3FC2D}"/>
              </a:ext>
            </a:extLst>
          </p:cNvPr>
          <p:cNvSpPr txBox="1"/>
          <p:nvPr/>
        </p:nvSpPr>
        <p:spPr>
          <a:xfrm>
            <a:off x="262804" y="2452751"/>
            <a:ext cx="636313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Han Sans (Modified)"/>
              </a:rPr>
              <a:t>-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Han Sans (Modified)"/>
              </a:rPr>
              <a:t>Fast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Han Sans (Modified)"/>
              </a:rPr>
              <a:t> %K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Han Sans (Modified)"/>
              </a:rPr>
              <a:t>((현재가 -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Han Sans (Modified)"/>
              </a:rPr>
              <a:t>n기간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Han Sans (Modified)"/>
              </a:rPr>
              <a:t> 중 최저가) / 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Han Sans (Modified)"/>
              </a:rPr>
              <a:t>n기간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Han Sans (Modified)"/>
              </a:rPr>
              <a:t> 중 최고가 -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Han Sans (Modified)"/>
              </a:rPr>
              <a:t>n기간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Han Sans (Modified)"/>
              </a:rPr>
              <a:t> 중 최저가)) * 100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ea typeface="Source Han Sans (Modified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Han Sans (Modified)"/>
              </a:rPr>
              <a:t>-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Han Sans (Modified)"/>
              </a:rPr>
              <a:t>Fast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Han Sans (Modified)"/>
              </a:rPr>
              <a:t> %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Han Sans (Modified)"/>
              </a:rPr>
              <a:t>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Han Sans (Modified)"/>
              </a:rPr>
              <a:t> =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Han Sans (Modified)"/>
              </a:rPr>
              <a:t>Fask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Han Sans (Modified)"/>
              </a:rPr>
              <a:t> %K의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Han Sans (Modified)"/>
              </a:rPr>
              <a:t>m기간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Han Sans (Modified)"/>
              </a:rPr>
              <a:t> 이동평균(SMA)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8B2895-1639-4013-A8FE-5CCDB982E60C}"/>
              </a:ext>
            </a:extLst>
          </p:cNvPr>
          <p:cNvSpPr txBox="1"/>
          <p:nvPr/>
        </p:nvSpPr>
        <p:spPr>
          <a:xfrm>
            <a:off x="262804" y="3192606"/>
            <a:ext cx="64319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- %K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를 계산할 때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n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기간 값을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5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를 사용하고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, </a:t>
            </a: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m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과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기간 값은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3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일을 사용하는 것이 일반적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 </a:t>
            </a:r>
          </a:p>
          <a:p>
            <a:r>
              <a:rPr lang="en-US" altLang="ko-KR" dirty="0">
                <a:solidFill>
                  <a:srgbClr val="222222"/>
                </a:solidFill>
                <a:latin typeface="Source Han Sans (Modified)"/>
              </a:rPr>
              <a:t>-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n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기간을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10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으로 사용하면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m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과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기간 값은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6</a:t>
            </a:r>
            <a:r>
              <a:rPr lang="ko-KR" altLang="en-US" dirty="0">
                <a:solidFill>
                  <a:srgbClr val="222222"/>
                </a:solidFill>
                <a:latin typeface="Source Han Sans (Modified)"/>
              </a:rPr>
              <a:t>을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배수로 설정해서 활용함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639FD8-1095-4226-A40D-8D04EDFA5818}"/>
              </a:ext>
            </a:extLst>
          </p:cNvPr>
          <p:cNvSpPr txBox="1"/>
          <p:nvPr/>
        </p:nvSpPr>
        <p:spPr>
          <a:xfrm>
            <a:off x="228384" y="6227968"/>
            <a:ext cx="99830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0"/>
            <a:r>
              <a:rPr lang="en-US" altLang="ko-KR" sz="1400" b="0" i="0" dirty="0">
                <a:solidFill>
                  <a:srgbClr val="222222"/>
                </a:solidFill>
                <a:effectLst/>
                <a:latin typeface="Source Han Sans (Modified)"/>
              </a:rPr>
              <a:t>*Slow Stochastic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Source Han Sans (Modified)"/>
              </a:rPr>
              <a:t>에서는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Source Han Sans (Modified)"/>
              </a:rPr>
              <a:t>n(5)-m(3)-t(3)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Source Han Sans (Modified)"/>
              </a:rPr>
              <a:t>공식이 가장 많이 사용되며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Source Han Sans (Modified)"/>
              </a:rPr>
              <a:t>,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Source Han Sans (Modified)"/>
              </a:rPr>
              <a:t>이 값은 임의로 조절하여 사용가능</a:t>
            </a:r>
            <a:endParaRPr lang="en-US" altLang="ko-KR" sz="1400" b="0" i="0" dirty="0">
              <a:solidFill>
                <a:srgbClr val="222222"/>
              </a:solidFill>
              <a:effectLst/>
              <a:latin typeface="Source Han Sans (Modified)"/>
            </a:endParaRPr>
          </a:p>
          <a:p>
            <a:pPr algn="l" latinLnBrk="0"/>
            <a:r>
              <a:rPr lang="en-US" altLang="ko-KR" sz="1400" dirty="0">
                <a:solidFill>
                  <a:srgbClr val="222222"/>
                </a:solidFill>
                <a:latin typeface="Source Han Sans (Modified)"/>
              </a:rPr>
              <a:t>Ex)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Source Han Sans (Modified)"/>
              </a:rPr>
              <a:t> 대부분 증권사에서는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Source Han Sans (Modified)"/>
              </a:rPr>
              <a:t>n(5)-m(3)-t(3)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Source Han Sans (Modified)"/>
              </a:rPr>
              <a:t>를 사용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Source Han Sans (Modified)"/>
              </a:rPr>
              <a:t>/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Source Han Sans (Modified)"/>
              </a:rPr>
              <a:t>네이버금융은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Source Han Sans (Modified)"/>
              </a:rPr>
              <a:t>n(15)-m(5)-t(3)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Source Han Sans (Modified)"/>
              </a:rPr>
              <a:t>을 이용</a:t>
            </a:r>
            <a:endParaRPr lang="en-US" altLang="ko-KR" sz="1400" b="0" i="0" dirty="0">
              <a:solidFill>
                <a:srgbClr val="222222"/>
              </a:solidFill>
              <a:effectLst/>
              <a:latin typeface="Source Han Sans (Modified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DC1022-E160-4EA8-BD83-7C5FDE20E772}"/>
              </a:ext>
            </a:extLst>
          </p:cNvPr>
          <p:cNvSpPr txBox="1"/>
          <p:nvPr/>
        </p:nvSpPr>
        <p:spPr>
          <a:xfrm>
            <a:off x="2538846" y="5072614"/>
            <a:ext cx="7144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i="0" dirty="0">
                <a:solidFill>
                  <a:srgbClr val="292929"/>
                </a:solidFill>
                <a:effectLst/>
                <a:latin typeface="medium-content-serif-font"/>
              </a:rPr>
              <a:t>80 </a:t>
            </a:r>
            <a:r>
              <a:rPr lang="ko-KR" altLang="en-US" sz="2400" b="1" i="0" dirty="0">
                <a:solidFill>
                  <a:srgbClr val="292929"/>
                </a:solidFill>
                <a:effectLst/>
                <a:latin typeface="medium-content-serif-font"/>
              </a:rPr>
              <a:t>이상의 수는 과매수로 간주되며 </a:t>
            </a:r>
            <a:r>
              <a:rPr lang="en-US" altLang="ko-KR" sz="2400" b="1" i="0" dirty="0">
                <a:solidFill>
                  <a:srgbClr val="292929"/>
                </a:solidFill>
                <a:effectLst/>
                <a:latin typeface="medium-content-serif-font"/>
              </a:rPr>
              <a:t>20 </a:t>
            </a:r>
            <a:r>
              <a:rPr lang="ko-KR" altLang="en-US" sz="2400" b="1" i="0" dirty="0">
                <a:solidFill>
                  <a:srgbClr val="292929"/>
                </a:solidFill>
                <a:effectLst/>
                <a:latin typeface="medium-content-serif-font"/>
              </a:rPr>
              <a:t>아래는 </a:t>
            </a:r>
            <a:r>
              <a:rPr lang="ko-KR" altLang="en-US" sz="2400" b="1" i="0" dirty="0" err="1">
                <a:solidFill>
                  <a:srgbClr val="292929"/>
                </a:solidFill>
                <a:effectLst/>
                <a:latin typeface="medium-content-serif-font"/>
              </a:rPr>
              <a:t>과매도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7630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0021C8-7380-4AF9-A783-531585DA1BF4}"/>
              </a:ext>
            </a:extLst>
          </p:cNvPr>
          <p:cNvSpPr txBox="1"/>
          <p:nvPr/>
        </p:nvSpPr>
        <p:spPr>
          <a:xfrm>
            <a:off x="687532" y="358031"/>
            <a:ext cx="27509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i="0" dirty="0">
                <a:solidFill>
                  <a:srgbClr val="222222"/>
                </a:solidFill>
                <a:effectLst/>
                <a:latin typeface="Source Han Sans (Modified)"/>
              </a:rPr>
              <a:t>Slow Stochastic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599C80-9F9C-4C5A-966A-99E59479F425}"/>
              </a:ext>
            </a:extLst>
          </p:cNvPr>
          <p:cNvSpPr txBox="1"/>
          <p:nvPr/>
        </p:nvSpPr>
        <p:spPr>
          <a:xfrm>
            <a:off x="1907164" y="2545415"/>
            <a:ext cx="86811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0"/>
            <a:r>
              <a:rPr lang="ko-KR" altLang="en-US" b="0" i="0" dirty="0" err="1">
                <a:solidFill>
                  <a:srgbClr val="222222"/>
                </a:solidFill>
                <a:effectLst/>
                <a:latin typeface="Source Han Sans (Modified)"/>
              </a:rPr>
              <a:t>스토캐스틱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20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이하에서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%K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선이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%D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선을 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Source Han Sans (Modified)"/>
              </a:rPr>
              <a:t>상향 돌파하면 </a:t>
            </a:r>
            <a:r>
              <a:rPr lang="ko-KR" altLang="en-US" b="0" i="0" dirty="0" err="1">
                <a:solidFill>
                  <a:srgbClr val="EE2323"/>
                </a:solidFill>
                <a:effectLst/>
                <a:latin typeface="Source Han Sans (Modified)"/>
              </a:rPr>
              <a:t>골든크로스</a:t>
            </a:r>
            <a:r>
              <a:rPr lang="ko-KR" altLang="en-US" dirty="0">
                <a:solidFill>
                  <a:srgbClr val="222222"/>
                </a:solidFill>
                <a:latin typeface="Source Han Sans (Modified)"/>
              </a:rPr>
              <a:t> </a:t>
            </a:r>
            <a:r>
              <a:rPr lang="en-US" altLang="ko-KR" dirty="0">
                <a:solidFill>
                  <a:srgbClr val="222222"/>
                </a:solidFill>
                <a:latin typeface="Source Han Sans (Modified)"/>
              </a:rPr>
              <a:t>=</a:t>
            </a:r>
            <a:r>
              <a:rPr lang="ko-KR" altLang="en-US" dirty="0">
                <a:solidFill>
                  <a:srgbClr val="222222"/>
                </a:solidFill>
                <a:latin typeface="Source Han Sans (Modified)"/>
              </a:rPr>
              <a:t>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Source Han Sans (Modified)"/>
              </a:rPr>
              <a:t>매수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 시점</a:t>
            </a:r>
            <a:endParaRPr lang="en-US" altLang="ko-KR" b="0" i="0" dirty="0">
              <a:solidFill>
                <a:srgbClr val="222222"/>
              </a:solidFill>
              <a:effectLst/>
              <a:latin typeface="Source Han Sans (Modified)"/>
            </a:endParaRPr>
          </a:p>
          <a:p>
            <a:pPr algn="l" latinLnBrk="0"/>
            <a:r>
              <a:rPr lang="ko-KR" altLang="en-US" b="0" i="0" dirty="0" err="1">
                <a:solidFill>
                  <a:srgbClr val="222222"/>
                </a:solidFill>
                <a:effectLst/>
                <a:latin typeface="Source Han Sans (Modified)"/>
              </a:rPr>
              <a:t>스토캐스틱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80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이상에서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%K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선이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%D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선을 </a:t>
            </a:r>
            <a:r>
              <a:rPr lang="ko-KR" altLang="en-US" b="0" i="0" dirty="0">
                <a:solidFill>
                  <a:srgbClr val="0593D3"/>
                </a:solidFill>
                <a:effectLst/>
                <a:latin typeface="Source Han Sans (Modified)"/>
              </a:rPr>
              <a:t>하향 돌파하면 </a:t>
            </a:r>
            <a:r>
              <a:rPr lang="ko-KR" altLang="en-US" b="0" i="0" dirty="0" err="1">
                <a:solidFill>
                  <a:srgbClr val="0593D3"/>
                </a:solidFill>
                <a:effectLst/>
                <a:latin typeface="Source Han Sans (Modified)"/>
              </a:rPr>
              <a:t>데드크로스</a:t>
            </a:r>
            <a:r>
              <a:rPr lang="ko-KR" altLang="en-US" dirty="0">
                <a:solidFill>
                  <a:srgbClr val="222222"/>
                </a:solidFill>
                <a:latin typeface="Source Han Sans (Modified)"/>
              </a:rPr>
              <a:t> </a:t>
            </a:r>
            <a:r>
              <a:rPr lang="en-US" altLang="ko-KR" dirty="0">
                <a:solidFill>
                  <a:srgbClr val="222222"/>
                </a:solidFill>
                <a:latin typeface="Source Han Sans (Modified)"/>
              </a:rPr>
              <a:t>=</a:t>
            </a:r>
            <a:r>
              <a:rPr lang="ko-KR" altLang="en-US" dirty="0">
                <a:solidFill>
                  <a:srgbClr val="222222"/>
                </a:solidFill>
                <a:latin typeface="Source Han Sans (Modified)"/>
              </a:rPr>
              <a:t>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 </a:t>
            </a:r>
            <a:r>
              <a:rPr lang="ko-KR" altLang="en-US" b="0" i="0" dirty="0">
                <a:solidFill>
                  <a:srgbClr val="0593D3"/>
                </a:solidFill>
                <a:effectLst/>
                <a:latin typeface="Source Han Sans (Modified)"/>
              </a:rPr>
              <a:t>매도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 시점</a:t>
            </a:r>
            <a:endParaRPr lang="en-US" altLang="ko-KR" b="0" i="0" dirty="0">
              <a:solidFill>
                <a:srgbClr val="222222"/>
              </a:solidFill>
              <a:effectLst/>
              <a:latin typeface="Source Han Sans (Modified)"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B08F8-7431-45CA-A740-5E10A6AB7CDF}"/>
              </a:ext>
            </a:extLst>
          </p:cNvPr>
          <p:cNvSpPr txBox="1"/>
          <p:nvPr/>
        </p:nvSpPr>
        <p:spPr>
          <a:xfrm>
            <a:off x="1907164" y="3465189"/>
            <a:ext cx="99726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0"/>
            <a:r>
              <a:rPr lang="ko-KR" altLang="en-US" b="0" i="0" dirty="0" err="1">
                <a:solidFill>
                  <a:srgbClr val="222222"/>
                </a:solidFill>
                <a:effectLst/>
                <a:latin typeface="Source Han Sans (Modified)"/>
              </a:rPr>
              <a:t>과매수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 상태로 판단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Han Sans (Modified)"/>
              </a:rPr>
              <a:t>-&gt;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 시장 가격이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Source Han Sans (Modified)"/>
              </a:rPr>
              <a:t>과매수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 상태에 들어서면 하락의 가능성이 ↑</a:t>
            </a:r>
            <a:endParaRPr lang="en-US" altLang="ko-KR" b="0" i="0" dirty="0">
              <a:solidFill>
                <a:srgbClr val="222222"/>
              </a:solidFill>
              <a:effectLst/>
              <a:latin typeface="Source Han Sans (Modified)"/>
            </a:endParaRPr>
          </a:p>
          <a:p>
            <a:pPr algn="l" latinLnBrk="0"/>
            <a:r>
              <a:rPr lang="ko-KR" altLang="en-US" b="0" i="0" dirty="0" err="1">
                <a:solidFill>
                  <a:srgbClr val="222222"/>
                </a:solidFill>
                <a:effectLst/>
                <a:latin typeface="Source Han Sans (Modified)"/>
              </a:rPr>
              <a:t>과매도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Source Han Sans (Modified)"/>
              </a:rPr>
              <a:t> 상태에 들어서면 상승의 가능성이 ↑</a:t>
            </a:r>
            <a:endParaRPr lang="en-US" altLang="ko-KR" b="0" i="0" dirty="0">
              <a:solidFill>
                <a:srgbClr val="222222"/>
              </a:solidFill>
              <a:effectLst/>
              <a:latin typeface="Source Han Sans (Modified)"/>
            </a:endParaRPr>
          </a:p>
          <a:p>
            <a:pPr algn="l" latinLnBrk="0"/>
            <a:endParaRPr lang="en-US" altLang="ko-KR" dirty="0">
              <a:solidFill>
                <a:srgbClr val="222222"/>
              </a:solidFill>
              <a:latin typeface="Source Han Sans (Modified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564299-D294-4855-8866-0DF788047FC0}"/>
              </a:ext>
            </a:extLst>
          </p:cNvPr>
          <p:cNvSpPr txBox="1"/>
          <p:nvPr/>
        </p:nvSpPr>
        <p:spPr>
          <a:xfrm>
            <a:off x="1104900" y="1416443"/>
            <a:ext cx="7144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i="0" dirty="0">
                <a:solidFill>
                  <a:srgbClr val="292929"/>
                </a:solidFill>
                <a:effectLst/>
                <a:latin typeface="medium-content-serif-font"/>
              </a:rPr>
              <a:t>80 </a:t>
            </a:r>
            <a:r>
              <a:rPr lang="ko-KR" altLang="en-US" sz="2400" b="1" i="0" dirty="0">
                <a:solidFill>
                  <a:srgbClr val="292929"/>
                </a:solidFill>
                <a:effectLst/>
                <a:latin typeface="medium-content-serif-font"/>
              </a:rPr>
              <a:t>이상의 수는 과매수로 간주되며 </a:t>
            </a:r>
            <a:r>
              <a:rPr lang="en-US" altLang="ko-KR" sz="2400" b="1" i="0" dirty="0">
                <a:solidFill>
                  <a:srgbClr val="292929"/>
                </a:solidFill>
                <a:effectLst/>
                <a:latin typeface="medium-content-serif-font"/>
              </a:rPr>
              <a:t>20 </a:t>
            </a:r>
            <a:r>
              <a:rPr lang="ko-KR" altLang="en-US" sz="2400" b="1" i="0" dirty="0">
                <a:solidFill>
                  <a:srgbClr val="292929"/>
                </a:solidFill>
                <a:effectLst/>
                <a:latin typeface="medium-content-serif-font"/>
              </a:rPr>
              <a:t>아래는 </a:t>
            </a:r>
            <a:r>
              <a:rPr lang="ko-KR" altLang="en-US" sz="2400" b="1" i="0" dirty="0" err="1">
                <a:solidFill>
                  <a:srgbClr val="292929"/>
                </a:solidFill>
                <a:effectLst/>
                <a:latin typeface="medium-content-serif-font"/>
              </a:rPr>
              <a:t>과매도</a:t>
            </a:r>
            <a:endParaRPr lang="ko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433DC-EFAD-48B9-98C4-9F2C78B344C6}"/>
              </a:ext>
            </a:extLst>
          </p:cNvPr>
          <p:cNvSpPr txBox="1"/>
          <p:nvPr/>
        </p:nvSpPr>
        <p:spPr>
          <a:xfrm>
            <a:off x="2040514" y="5439022"/>
            <a:ext cx="81109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0"/>
            <a:r>
              <a:rPr lang="ko-KR" altLang="en-US" sz="2400" b="1" i="0" dirty="0">
                <a:solidFill>
                  <a:srgbClr val="222222"/>
                </a:solidFill>
                <a:effectLst/>
                <a:latin typeface="Source Han Sans (Modified)"/>
              </a:rPr>
              <a:t>이를 이용한 매매기법 </a:t>
            </a:r>
            <a:r>
              <a:rPr lang="en-US" altLang="ko-KR" sz="2400" b="1" i="0" dirty="0">
                <a:solidFill>
                  <a:srgbClr val="222222"/>
                </a:solidFill>
                <a:effectLst/>
                <a:latin typeface="Source Han Sans (Modified)"/>
              </a:rPr>
              <a:t>: %K</a:t>
            </a:r>
            <a:r>
              <a:rPr lang="ko-KR" altLang="en-US" sz="2400" b="1" i="0" dirty="0">
                <a:solidFill>
                  <a:srgbClr val="222222"/>
                </a:solidFill>
                <a:effectLst/>
                <a:latin typeface="Source Han Sans (Modified)"/>
              </a:rPr>
              <a:t>선과 </a:t>
            </a:r>
            <a:r>
              <a:rPr lang="en-US" altLang="ko-KR" sz="2400" b="1" i="0" dirty="0">
                <a:solidFill>
                  <a:srgbClr val="222222"/>
                </a:solidFill>
                <a:effectLst/>
                <a:latin typeface="Source Han Sans (Modified)"/>
              </a:rPr>
              <a:t>%D</a:t>
            </a:r>
            <a:r>
              <a:rPr lang="ko-KR" altLang="en-US" sz="2400" b="1" i="0" dirty="0">
                <a:solidFill>
                  <a:srgbClr val="222222"/>
                </a:solidFill>
                <a:effectLst/>
                <a:latin typeface="Source Han Sans (Modified)"/>
              </a:rPr>
              <a:t>선이 교차하는 순간을 매매 시점으로 판단하여 오류를 최대한 줄이는 것이 포인트</a:t>
            </a:r>
            <a:endParaRPr lang="en-US" altLang="ko-KR" sz="2400" b="1" i="0" dirty="0">
              <a:solidFill>
                <a:srgbClr val="222222"/>
              </a:solidFill>
              <a:effectLst/>
              <a:latin typeface="Source Han Sans (Modified)"/>
            </a:endParaRPr>
          </a:p>
        </p:txBody>
      </p:sp>
    </p:spTree>
    <p:extLst>
      <p:ext uri="{BB962C8B-B14F-4D97-AF65-F5344CB8AC3E}">
        <p14:creationId xmlns:p14="http://schemas.microsoft.com/office/powerpoint/2010/main" val="1013233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FD7C84D-360F-47EB-8BC2-FEFE40329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08" y="748145"/>
            <a:ext cx="7772400" cy="488372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EE0978B-BA8B-422E-9C45-3AAB7FAF4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679" y="675409"/>
            <a:ext cx="4018132" cy="4956464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F8B7106-13C2-4412-BC1D-3FD6EE558A90}"/>
              </a:ext>
            </a:extLst>
          </p:cNvPr>
          <p:cNvCxnSpPr/>
          <p:nvPr/>
        </p:nvCxnSpPr>
        <p:spPr>
          <a:xfrm>
            <a:off x="72736" y="3335482"/>
            <a:ext cx="12011891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008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544EFC-241E-406D-96FA-0383D7CEA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253"/>
            <a:ext cx="12192000" cy="45158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B054B1-DA8B-4D0A-8CC8-71950C024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09" y="4596142"/>
            <a:ext cx="10193482" cy="217253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0ED202F-33B5-4ACF-8F94-581E80C58592}"/>
              </a:ext>
            </a:extLst>
          </p:cNvPr>
          <p:cNvSpPr/>
          <p:nvPr/>
        </p:nvSpPr>
        <p:spPr>
          <a:xfrm>
            <a:off x="1070264" y="571742"/>
            <a:ext cx="872836" cy="453250"/>
          </a:xfrm>
          <a:prstGeom prst="rect">
            <a:avLst/>
          </a:prstGeom>
          <a:noFill/>
          <a:ln w="28575"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FAB88F-65D3-4139-A73A-95B756EB051D}"/>
              </a:ext>
            </a:extLst>
          </p:cNvPr>
          <p:cNvSpPr/>
          <p:nvPr/>
        </p:nvSpPr>
        <p:spPr>
          <a:xfrm>
            <a:off x="4849292" y="671701"/>
            <a:ext cx="658373" cy="353291"/>
          </a:xfrm>
          <a:prstGeom prst="rect">
            <a:avLst/>
          </a:prstGeom>
          <a:noFill/>
          <a:ln w="28575"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952EAA-D7D8-4A39-93B1-69FC73232F2E}"/>
              </a:ext>
            </a:extLst>
          </p:cNvPr>
          <p:cNvSpPr/>
          <p:nvPr/>
        </p:nvSpPr>
        <p:spPr>
          <a:xfrm>
            <a:off x="10473915" y="2340045"/>
            <a:ext cx="658373" cy="353291"/>
          </a:xfrm>
          <a:prstGeom prst="rect">
            <a:avLst/>
          </a:prstGeom>
          <a:noFill/>
          <a:ln w="28575"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17A0A5-F836-4307-85BD-8F6602953D22}"/>
              </a:ext>
            </a:extLst>
          </p:cNvPr>
          <p:cNvSpPr txBox="1"/>
          <p:nvPr/>
        </p:nvSpPr>
        <p:spPr>
          <a:xfrm>
            <a:off x="11308809" y="2338197"/>
            <a:ext cx="658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:</a:t>
            </a:r>
            <a:r>
              <a:rPr lang="ko-KR" altLang="en-US" sz="1100" dirty="0"/>
              <a:t>매도</a:t>
            </a:r>
            <a:endParaRPr lang="en-US" altLang="ko-KR" sz="1100" dirty="0"/>
          </a:p>
          <a:p>
            <a:r>
              <a:rPr lang="ko-KR" altLang="en-US" sz="1100" dirty="0"/>
              <a:t>포지션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6AE031-4BB9-4B33-AA44-446B5868DB4A}"/>
              </a:ext>
            </a:extLst>
          </p:cNvPr>
          <p:cNvSpPr/>
          <p:nvPr/>
        </p:nvSpPr>
        <p:spPr>
          <a:xfrm>
            <a:off x="9639018" y="671701"/>
            <a:ext cx="658373" cy="353291"/>
          </a:xfrm>
          <a:prstGeom prst="rect">
            <a:avLst/>
          </a:prstGeom>
          <a:noFill/>
          <a:ln w="28575"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44B3DE-A04E-4A2C-B94B-EE5A481911C4}"/>
              </a:ext>
            </a:extLst>
          </p:cNvPr>
          <p:cNvSpPr/>
          <p:nvPr/>
        </p:nvSpPr>
        <p:spPr>
          <a:xfrm>
            <a:off x="3786037" y="1766856"/>
            <a:ext cx="658373" cy="35329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9C8A48-C8D5-4A6F-8470-7DE0B54220C8}"/>
              </a:ext>
            </a:extLst>
          </p:cNvPr>
          <p:cNvSpPr/>
          <p:nvPr/>
        </p:nvSpPr>
        <p:spPr>
          <a:xfrm>
            <a:off x="10473914" y="5116111"/>
            <a:ext cx="658373" cy="35329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99FAD7-C387-4815-98D2-079711AC7CFF}"/>
              </a:ext>
            </a:extLst>
          </p:cNvPr>
          <p:cNvSpPr txBox="1"/>
          <p:nvPr/>
        </p:nvSpPr>
        <p:spPr>
          <a:xfrm>
            <a:off x="11308810" y="5116111"/>
            <a:ext cx="65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:</a:t>
            </a:r>
            <a:r>
              <a:rPr lang="ko-KR" altLang="en-US" sz="1200" dirty="0"/>
              <a:t>매수포지션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001B2C-A585-423D-ABB0-C6C1842B78F6}"/>
              </a:ext>
            </a:extLst>
          </p:cNvPr>
          <p:cNvSpPr/>
          <p:nvPr/>
        </p:nvSpPr>
        <p:spPr>
          <a:xfrm>
            <a:off x="3786037" y="3880883"/>
            <a:ext cx="658373" cy="35329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2FA7E8-400F-4C21-B4D7-1B7B7AF3C2AE}"/>
              </a:ext>
            </a:extLst>
          </p:cNvPr>
          <p:cNvSpPr/>
          <p:nvPr/>
        </p:nvSpPr>
        <p:spPr>
          <a:xfrm>
            <a:off x="3786037" y="2107792"/>
            <a:ext cx="658373" cy="3532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3D29A9-6F5C-404B-AEA1-ED3124D6A3F7}"/>
              </a:ext>
            </a:extLst>
          </p:cNvPr>
          <p:cNvSpPr/>
          <p:nvPr/>
        </p:nvSpPr>
        <p:spPr>
          <a:xfrm>
            <a:off x="1070264" y="3272412"/>
            <a:ext cx="872836" cy="453250"/>
          </a:xfrm>
          <a:prstGeom prst="rect">
            <a:avLst/>
          </a:prstGeom>
          <a:noFill/>
          <a:ln w="28575"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63BA17-2356-40F6-90A9-AA737F71D34A}"/>
              </a:ext>
            </a:extLst>
          </p:cNvPr>
          <p:cNvSpPr/>
          <p:nvPr/>
        </p:nvSpPr>
        <p:spPr>
          <a:xfrm>
            <a:off x="4849292" y="3553123"/>
            <a:ext cx="658373" cy="353291"/>
          </a:xfrm>
          <a:prstGeom prst="rect">
            <a:avLst/>
          </a:prstGeom>
          <a:noFill/>
          <a:ln w="28575"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C733BC-0614-4F41-86CE-6513C22AC384}"/>
              </a:ext>
            </a:extLst>
          </p:cNvPr>
          <p:cNvSpPr/>
          <p:nvPr/>
        </p:nvSpPr>
        <p:spPr>
          <a:xfrm>
            <a:off x="9639018" y="2693336"/>
            <a:ext cx="658373" cy="353291"/>
          </a:xfrm>
          <a:prstGeom prst="rect">
            <a:avLst/>
          </a:prstGeom>
          <a:noFill/>
          <a:ln w="28575"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EAB5B2-0E44-407C-8BC4-166EE0F1D2E7}"/>
              </a:ext>
            </a:extLst>
          </p:cNvPr>
          <p:cNvSpPr/>
          <p:nvPr/>
        </p:nvSpPr>
        <p:spPr>
          <a:xfrm>
            <a:off x="5870019" y="906077"/>
            <a:ext cx="658373" cy="35329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F9A474-29AC-490A-87AB-80C94056612D}"/>
              </a:ext>
            </a:extLst>
          </p:cNvPr>
          <p:cNvSpPr/>
          <p:nvPr/>
        </p:nvSpPr>
        <p:spPr>
          <a:xfrm>
            <a:off x="5870019" y="3501582"/>
            <a:ext cx="658373" cy="35329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84D4B21-B174-494D-84D5-F7E0028A99C2}"/>
              </a:ext>
            </a:extLst>
          </p:cNvPr>
          <p:cNvSpPr/>
          <p:nvPr/>
        </p:nvSpPr>
        <p:spPr>
          <a:xfrm>
            <a:off x="5870019" y="1341954"/>
            <a:ext cx="658373" cy="3532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5.15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91848A-683A-4AEC-9A98-ACEFB5E1C510}"/>
              </a:ext>
            </a:extLst>
          </p:cNvPr>
          <p:cNvSpPr/>
          <p:nvPr/>
        </p:nvSpPr>
        <p:spPr>
          <a:xfrm>
            <a:off x="7351909" y="1418291"/>
            <a:ext cx="658373" cy="35329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6AE56E-B850-4197-A563-E92A339BDFA1}"/>
              </a:ext>
            </a:extLst>
          </p:cNvPr>
          <p:cNvSpPr/>
          <p:nvPr/>
        </p:nvSpPr>
        <p:spPr>
          <a:xfrm>
            <a:off x="7351909" y="3460903"/>
            <a:ext cx="658373" cy="35329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8DA186-E1EB-46BD-947E-858FEA4036D0}"/>
              </a:ext>
            </a:extLst>
          </p:cNvPr>
          <p:cNvSpPr/>
          <p:nvPr/>
        </p:nvSpPr>
        <p:spPr>
          <a:xfrm>
            <a:off x="7330645" y="1766856"/>
            <a:ext cx="658373" cy="3532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6.19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AA35A43-6AAF-43E6-A2BE-FE9BCB045E54}"/>
              </a:ext>
            </a:extLst>
          </p:cNvPr>
          <p:cNvSpPr/>
          <p:nvPr/>
        </p:nvSpPr>
        <p:spPr>
          <a:xfrm>
            <a:off x="1070264" y="1106940"/>
            <a:ext cx="658373" cy="3532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E113B5F-5FA4-4DB7-9878-8FBB2A70C275}"/>
              </a:ext>
            </a:extLst>
          </p:cNvPr>
          <p:cNvSpPr/>
          <p:nvPr/>
        </p:nvSpPr>
        <p:spPr>
          <a:xfrm>
            <a:off x="4786402" y="4096195"/>
            <a:ext cx="828495" cy="3532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30.85 &gt; 29.6 &gt; 28.05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421909F-BA34-43D7-9F6B-0490D9EE6F6C}"/>
              </a:ext>
            </a:extLst>
          </p:cNvPr>
          <p:cNvSpPr/>
          <p:nvPr/>
        </p:nvSpPr>
        <p:spPr>
          <a:xfrm>
            <a:off x="4849291" y="1084972"/>
            <a:ext cx="658373" cy="3532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4.20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EAE3D8-48B8-47C0-932C-73139F8B5CB7}"/>
              </a:ext>
            </a:extLst>
          </p:cNvPr>
          <p:cNvSpPr txBox="1"/>
          <p:nvPr/>
        </p:nvSpPr>
        <p:spPr>
          <a:xfrm>
            <a:off x="3786037" y="4266472"/>
            <a:ext cx="9768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21.4 &gt;</a:t>
            </a:r>
          </a:p>
          <a:p>
            <a:r>
              <a:rPr lang="ko-KR" altLang="en-US" sz="1100" dirty="0"/>
              <a:t>24.65 &gt;</a:t>
            </a:r>
          </a:p>
          <a:p>
            <a:r>
              <a:rPr lang="ko-KR" altLang="en-US" sz="1100" dirty="0"/>
              <a:t>24.65 &gt;</a:t>
            </a:r>
          </a:p>
          <a:p>
            <a:r>
              <a:rPr lang="ko-KR" altLang="en-US" sz="1100" dirty="0"/>
              <a:t>24.4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0754C8-C611-41F6-B818-CB52B838E468}"/>
              </a:ext>
            </a:extLst>
          </p:cNvPr>
          <p:cNvSpPr txBox="1"/>
          <p:nvPr/>
        </p:nvSpPr>
        <p:spPr>
          <a:xfrm>
            <a:off x="1096562" y="3795786"/>
            <a:ext cx="10169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35.8 &gt;</a:t>
            </a:r>
          </a:p>
          <a:p>
            <a:r>
              <a:rPr lang="ko-KR" altLang="en-US" sz="1400" dirty="0"/>
              <a:t>35.15 &gt;</a:t>
            </a:r>
          </a:p>
          <a:p>
            <a:r>
              <a:rPr lang="ko-KR" altLang="en-US" sz="1400" dirty="0"/>
              <a:t>34.95 &gt;</a:t>
            </a:r>
          </a:p>
          <a:p>
            <a:r>
              <a:rPr lang="ko-KR" altLang="en-US" sz="1400" dirty="0"/>
              <a:t>34.45 &gt;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05EE4E-2BB3-43B5-903A-C72005455F34}"/>
              </a:ext>
            </a:extLst>
          </p:cNvPr>
          <p:cNvSpPr txBox="1"/>
          <p:nvPr/>
        </p:nvSpPr>
        <p:spPr>
          <a:xfrm>
            <a:off x="5855883" y="3941862"/>
            <a:ext cx="87283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29.5&gt;</a:t>
            </a:r>
          </a:p>
          <a:p>
            <a:r>
              <a:rPr lang="ko-KR" altLang="en-US" sz="1400" dirty="0"/>
              <a:t>30.450&gt;</a:t>
            </a:r>
          </a:p>
          <a:p>
            <a:r>
              <a:rPr lang="ko-KR" altLang="en-US" sz="1400" dirty="0"/>
              <a:t>33200&gt;</a:t>
            </a:r>
          </a:p>
          <a:p>
            <a:r>
              <a:rPr lang="ko-KR" altLang="en-US" sz="1400" dirty="0"/>
              <a:t>33500&gt;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A036B9-2B4C-4121-B07D-C1D321766160}"/>
              </a:ext>
            </a:extLst>
          </p:cNvPr>
          <p:cNvSpPr txBox="1"/>
          <p:nvPr/>
        </p:nvSpPr>
        <p:spPr>
          <a:xfrm>
            <a:off x="7369647" y="3916651"/>
            <a:ext cx="97688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29</a:t>
            </a:r>
            <a:r>
              <a:rPr lang="en-US" altLang="ko-KR" sz="1400" dirty="0"/>
              <a:t>.</a:t>
            </a:r>
            <a:r>
              <a:rPr lang="ko-KR" altLang="en-US" sz="1400" dirty="0"/>
              <a:t>8&gt;</a:t>
            </a:r>
          </a:p>
          <a:p>
            <a:r>
              <a:rPr lang="ko-KR" altLang="en-US" sz="1400" dirty="0"/>
              <a:t>30</a:t>
            </a:r>
            <a:r>
              <a:rPr lang="en-US" altLang="ko-KR" sz="1400" dirty="0"/>
              <a:t>.</a:t>
            </a:r>
            <a:r>
              <a:rPr lang="ko-KR" altLang="en-US" sz="1400" dirty="0"/>
              <a:t>45&gt;</a:t>
            </a:r>
          </a:p>
          <a:p>
            <a:r>
              <a:rPr lang="ko-KR" altLang="en-US" sz="1400" dirty="0"/>
              <a:t>31</a:t>
            </a:r>
            <a:r>
              <a:rPr lang="en-US" altLang="ko-KR" sz="1400" dirty="0"/>
              <a:t>.</a:t>
            </a:r>
            <a:r>
              <a:rPr lang="ko-KR" altLang="en-US" sz="1400" dirty="0"/>
              <a:t>2&gt;</a:t>
            </a:r>
          </a:p>
          <a:p>
            <a:r>
              <a:rPr lang="ko-KR" altLang="en-US" sz="1400" dirty="0"/>
              <a:t>31</a:t>
            </a:r>
            <a:r>
              <a:rPr lang="en-US" altLang="ko-KR" sz="1400" dirty="0"/>
              <a:t>.</a:t>
            </a:r>
            <a:r>
              <a:rPr lang="ko-KR" altLang="en-US" sz="1400" dirty="0"/>
              <a:t>5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193F2F0-23D3-499D-B629-B7B79D823CA2}"/>
              </a:ext>
            </a:extLst>
          </p:cNvPr>
          <p:cNvSpPr/>
          <p:nvPr/>
        </p:nvSpPr>
        <p:spPr>
          <a:xfrm>
            <a:off x="9750690" y="1176099"/>
            <a:ext cx="658373" cy="35329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8.12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3BE3199-CEB5-4688-B338-8D7754448371}"/>
              </a:ext>
            </a:extLst>
          </p:cNvPr>
          <p:cNvSpPr/>
          <p:nvPr/>
        </p:nvSpPr>
        <p:spPr>
          <a:xfrm>
            <a:off x="9434584" y="3272412"/>
            <a:ext cx="1165784" cy="57991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44.25&gt;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48.25&gt;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48.5&gt;</a:t>
            </a: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736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F0DFC9-FD37-4019-AED3-2658DF2D478F}"/>
              </a:ext>
            </a:extLst>
          </p:cNvPr>
          <p:cNvSpPr txBox="1"/>
          <p:nvPr/>
        </p:nvSpPr>
        <p:spPr>
          <a:xfrm>
            <a:off x="4421766" y="3244334"/>
            <a:ext cx="3348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80311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4F15536-6569-4E95-B6E5-A1C8910EC0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2745798" y="786842"/>
            <a:ext cx="6700404" cy="5699950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43137"/>
              </a:srgbClr>
            </a:outerShdw>
            <a:reflection endPos="0" dist="508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4A6072-C8A1-4A2F-A321-57ADD45BC69B}"/>
              </a:ext>
            </a:extLst>
          </p:cNvPr>
          <p:cNvSpPr txBox="1"/>
          <p:nvPr/>
        </p:nvSpPr>
        <p:spPr>
          <a:xfrm>
            <a:off x="3875810" y="2975098"/>
            <a:ext cx="526645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주가 </a:t>
            </a:r>
            <a:r>
              <a:rPr lang="en-US" altLang="ko-KR" sz="2000" b="1" dirty="0"/>
              <a:t>: KRX</a:t>
            </a:r>
          </a:p>
          <a:p>
            <a:r>
              <a:rPr lang="ko-KR" altLang="en-US" sz="2000" b="1" dirty="0"/>
              <a:t>코스닥 </a:t>
            </a:r>
            <a:r>
              <a:rPr lang="en-US" altLang="ko-KR" sz="2000" b="1" dirty="0"/>
              <a:t>: KRX</a:t>
            </a:r>
          </a:p>
          <a:p>
            <a:r>
              <a:rPr lang="ko-KR" altLang="en-US" sz="2000" b="1" dirty="0"/>
              <a:t>유튜브 지표 </a:t>
            </a:r>
            <a:r>
              <a:rPr lang="en-US" altLang="ko-KR" sz="2000" b="1" dirty="0"/>
              <a:t>: </a:t>
            </a:r>
            <a:r>
              <a:rPr lang="ko-KR" altLang="en-US" sz="2000" b="1" dirty="0" err="1"/>
              <a:t>유튜비</a:t>
            </a:r>
            <a:r>
              <a:rPr lang="en-US" altLang="ko-KR" sz="2000" b="1" dirty="0"/>
              <a:t>, chart.youtube.com</a:t>
            </a:r>
          </a:p>
          <a:p>
            <a:r>
              <a:rPr lang="ko-KR" altLang="en-US" sz="2000" b="1" dirty="0"/>
              <a:t>뉴스 </a:t>
            </a:r>
            <a:r>
              <a:rPr lang="en-US" altLang="ko-KR" sz="2000" b="1" dirty="0"/>
              <a:t>TF : </a:t>
            </a:r>
            <a:r>
              <a:rPr lang="ko-KR" altLang="en-US" sz="2000" b="1" dirty="0"/>
              <a:t>네이버 뉴스</a:t>
            </a:r>
            <a:endParaRPr lang="en-US" altLang="ko-KR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64B275-5B74-4AEE-8BC5-B929464108CC}"/>
              </a:ext>
            </a:extLst>
          </p:cNvPr>
          <p:cNvSpPr txBox="1"/>
          <p:nvPr/>
        </p:nvSpPr>
        <p:spPr>
          <a:xfrm>
            <a:off x="1080655" y="665018"/>
            <a:ext cx="12676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000" b="1"/>
            </a:lvl1pPr>
          </a:lstStyle>
          <a:p>
            <a:r>
              <a:rPr lang="ko-KR" altLang="en-US" dirty="0"/>
              <a:t>출처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C197CA-5D19-4858-996A-39E8DF6026EF}"/>
              </a:ext>
            </a:extLst>
          </p:cNvPr>
          <p:cNvSpPr txBox="1"/>
          <p:nvPr/>
        </p:nvSpPr>
        <p:spPr>
          <a:xfrm>
            <a:off x="3469698" y="2439511"/>
            <a:ext cx="6078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기준일 </a:t>
            </a:r>
            <a:r>
              <a:rPr lang="en-US" altLang="ko-KR" sz="2400" b="1" dirty="0"/>
              <a:t>: 2020.01.01 ~ 2020.08.19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7177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AC70494-E778-4856-B404-1F1FC777D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106" y="79663"/>
            <a:ext cx="6772275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A4A2B8-EE79-432E-AA5D-640E4DC28265}"/>
              </a:ext>
            </a:extLst>
          </p:cNvPr>
          <p:cNvSpPr txBox="1"/>
          <p:nvPr/>
        </p:nvSpPr>
        <p:spPr>
          <a:xfrm>
            <a:off x="9276983" y="5985404"/>
            <a:ext cx="3462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</a:t>
            </a:r>
            <a:r>
              <a:rPr lang="ko-KR" altLang="en-US" sz="1200" dirty="0"/>
              <a:t>변동률 </a:t>
            </a:r>
            <a:r>
              <a:rPr lang="en-US" altLang="ko-KR" sz="1200" dirty="0"/>
              <a:t>= </a:t>
            </a:r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기준일 주가 </a:t>
            </a:r>
            <a:r>
              <a:rPr lang="en-US" altLang="ko-KR" sz="1100" dirty="0"/>
              <a:t>– </a:t>
            </a:r>
            <a:r>
              <a:rPr lang="ko-KR" altLang="en-US" sz="1100" dirty="0"/>
              <a:t>전날주가</a:t>
            </a:r>
            <a:r>
              <a:rPr lang="en-US" altLang="ko-KR" sz="1100" dirty="0"/>
              <a:t>)/</a:t>
            </a:r>
            <a:r>
              <a:rPr lang="ko-KR" altLang="en-US" sz="1100" dirty="0"/>
              <a:t>전날주가 </a:t>
            </a:r>
            <a:r>
              <a:rPr lang="en-US" altLang="ko-KR" sz="1100" dirty="0"/>
              <a:t>* 100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AE6635-7894-4081-8EA8-51D93D6EA70F}"/>
              </a:ext>
            </a:extLst>
          </p:cNvPr>
          <p:cNvSpPr/>
          <p:nvPr/>
        </p:nvSpPr>
        <p:spPr>
          <a:xfrm>
            <a:off x="2639291" y="90054"/>
            <a:ext cx="6754090" cy="40663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4E92ED-49E0-41C1-BC21-E261A14F54AF}"/>
              </a:ext>
            </a:extLst>
          </p:cNvPr>
          <p:cNvSpPr txBox="1"/>
          <p:nvPr/>
        </p:nvSpPr>
        <p:spPr>
          <a:xfrm>
            <a:off x="9276982" y="4655384"/>
            <a:ext cx="3462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*100,000</a:t>
            </a:r>
            <a:r>
              <a:rPr lang="ko-KR" altLang="en-US" sz="1200" dirty="0"/>
              <a:t>단위로 구독자수 카운트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2677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366BFCB-9058-494A-99CD-C540D82AB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26" y="993383"/>
            <a:ext cx="8586396" cy="534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E7D82F-D37B-4C5C-81F9-C5E173E0F04C}"/>
              </a:ext>
            </a:extLst>
          </p:cNvPr>
          <p:cNvSpPr txBox="1"/>
          <p:nvPr/>
        </p:nvSpPr>
        <p:spPr>
          <a:xfrm>
            <a:off x="3355430" y="4602772"/>
            <a:ext cx="113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ighlight>
                  <a:srgbClr val="0000FF"/>
                </a:highlight>
              </a:rPr>
              <a:t>3</a:t>
            </a:r>
            <a:r>
              <a:rPr lang="ko-KR" altLang="en-US" dirty="0">
                <a:solidFill>
                  <a:schemeClr val="bg1"/>
                </a:solidFill>
                <a:highlight>
                  <a:srgbClr val="0000FF"/>
                </a:highlight>
              </a:rPr>
              <a:t>월 </a:t>
            </a:r>
            <a:r>
              <a:rPr lang="en-US" altLang="ko-KR" dirty="0">
                <a:solidFill>
                  <a:schemeClr val="bg1"/>
                </a:solidFill>
                <a:highlight>
                  <a:srgbClr val="0000FF"/>
                </a:highlight>
              </a:rPr>
              <a:t>19</a:t>
            </a:r>
            <a:r>
              <a:rPr lang="ko-KR" altLang="en-US" dirty="0">
                <a:solidFill>
                  <a:schemeClr val="bg1"/>
                </a:solidFill>
                <a:highlight>
                  <a:srgbClr val="0000FF"/>
                </a:highlight>
              </a:rPr>
              <a:t>일 </a:t>
            </a:r>
            <a:endParaRPr lang="en-US" altLang="ko-KR" dirty="0">
              <a:solidFill>
                <a:schemeClr val="bg1"/>
              </a:solidFill>
              <a:highlight>
                <a:srgbClr val="0000FF"/>
              </a:highlight>
            </a:endParaRPr>
          </a:p>
          <a:p>
            <a:r>
              <a:rPr lang="en-US" altLang="ko-KR" dirty="0">
                <a:solidFill>
                  <a:schemeClr val="bg1"/>
                </a:solidFill>
                <a:highlight>
                  <a:srgbClr val="0000FF"/>
                </a:highlight>
              </a:rPr>
              <a:t>(18,950)</a:t>
            </a:r>
            <a:endParaRPr lang="ko-KR" altLang="en-US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B1B047-0BEF-4BC4-BCD2-6DDAA8C3D842}"/>
              </a:ext>
            </a:extLst>
          </p:cNvPr>
          <p:cNvSpPr txBox="1"/>
          <p:nvPr/>
        </p:nvSpPr>
        <p:spPr>
          <a:xfrm>
            <a:off x="5867236" y="4279606"/>
            <a:ext cx="113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</a:rPr>
              <a:t>6</a:t>
            </a: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</a:rPr>
              <a:t>월 </a:t>
            </a:r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</a:rPr>
              <a:t>22</a:t>
            </a: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</a:rPr>
              <a:t>일 </a:t>
            </a:r>
            <a:endParaRPr lang="en-US" altLang="ko-KR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</a:rPr>
              <a:t>(30,450)</a:t>
            </a:r>
            <a:endParaRPr lang="ko-KR" altLang="en-US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C5A93F-3F07-437A-A2FF-39E61151EE89}"/>
              </a:ext>
            </a:extLst>
          </p:cNvPr>
          <p:cNvSpPr txBox="1"/>
          <p:nvPr/>
        </p:nvSpPr>
        <p:spPr>
          <a:xfrm>
            <a:off x="7082646" y="2984865"/>
            <a:ext cx="113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</a:rPr>
              <a:t>8</a:t>
            </a: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</a:rPr>
              <a:t>월 </a:t>
            </a:r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</a:rPr>
              <a:t>13</a:t>
            </a: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</a:rPr>
              <a:t>일 </a:t>
            </a:r>
            <a:endParaRPr lang="en-US" altLang="ko-KR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</a:rPr>
              <a:t>(48,250)</a:t>
            </a:r>
            <a:endParaRPr lang="ko-KR" altLang="en-US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E25DF6-6951-450E-BE7B-03FA95828E6D}"/>
              </a:ext>
            </a:extLst>
          </p:cNvPr>
          <p:cNvSpPr txBox="1"/>
          <p:nvPr/>
        </p:nvSpPr>
        <p:spPr>
          <a:xfrm>
            <a:off x="1227188" y="4527940"/>
            <a:ext cx="113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</a:rPr>
              <a:t>1</a:t>
            </a: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</a:rPr>
              <a:t>월 </a:t>
            </a:r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</a:rPr>
              <a:t>2</a:t>
            </a: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</a:rPr>
              <a:t>일 </a:t>
            </a:r>
            <a:endParaRPr lang="en-US" altLang="ko-KR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</a:rPr>
              <a:t>(27,500)</a:t>
            </a:r>
            <a:endParaRPr lang="ko-KR" altLang="en-US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A184F1-0E86-4B51-8A31-DC23B4576DB9}"/>
              </a:ext>
            </a:extLst>
          </p:cNvPr>
          <p:cNvSpPr txBox="1"/>
          <p:nvPr/>
        </p:nvSpPr>
        <p:spPr>
          <a:xfrm>
            <a:off x="234326" y="270876"/>
            <a:ext cx="2644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YG </a:t>
            </a:r>
            <a:r>
              <a:rPr lang="ko-KR" altLang="en-US" sz="2000" b="1" dirty="0"/>
              <a:t>주가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종가기준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471472-6236-4695-91EC-7FC88EB7855B}"/>
              </a:ext>
            </a:extLst>
          </p:cNvPr>
          <p:cNvSpPr txBox="1"/>
          <p:nvPr/>
        </p:nvSpPr>
        <p:spPr>
          <a:xfrm>
            <a:off x="2841426" y="3169425"/>
            <a:ext cx="113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3</a:t>
            </a:r>
            <a:r>
              <a:rPr lang="ko-KR" altLang="en-US" dirty="0">
                <a:solidFill>
                  <a:srgbClr val="0000FF"/>
                </a:solidFill>
              </a:rPr>
              <a:t>월 </a:t>
            </a:r>
            <a:r>
              <a:rPr lang="en-US" altLang="ko-KR" dirty="0">
                <a:solidFill>
                  <a:srgbClr val="0000FF"/>
                </a:solidFill>
              </a:rPr>
              <a:t>3</a:t>
            </a:r>
            <a:r>
              <a:rPr lang="ko-KR" altLang="en-US" dirty="0">
                <a:solidFill>
                  <a:srgbClr val="0000FF"/>
                </a:solidFill>
              </a:rPr>
              <a:t>일 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>
                <a:solidFill>
                  <a:srgbClr val="0000FF"/>
                </a:solidFill>
              </a:rPr>
              <a:t>(29,650)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FEFCC562-A0F7-4DF2-B252-35075816CBDF}"/>
              </a:ext>
            </a:extLst>
          </p:cNvPr>
          <p:cNvSpPr/>
          <p:nvPr/>
        </p:nvSpPr>
        <p:spPr>
          <a:xfrm>
            <a:off x="1411314" y="1704109"/>
            <a:ext cx="6486328" cy="3865418"/>
          </a:xfrm>
          <a:custGeom>
            <a:avLst/>
            <a:gdLst>
              <a:gd name="connsiteX0" fmla="*/ 23183 w 6486328"/>
              <a:gd name="connsiteY0" fmla="*/ 2763982 h 3865418"/>
              <a:gd name="connsiteX1" fmla="*/ 12792 w 6486328"/>
              <a:gd name="connsiteY1" fmla="*/ 2670464 h 3865418"/>
              <a:gd name="connsiteX2" fmla="*/ 2401 w 6486328"/>
              <a:gd name="connsiteY2" fmla="*/ 2628900 h 3865418"/>
              <a:gd name="connsiteX3" fmla="*/ 75138 w 6486328"/>
              <a:gd name="connsiteY3" fmla="*/ 2098964 h 3865418"/>
              <a:gd name="connsiteX4" fmla="*/ 95919 w 6486328"/>
              <a:gd name="connsiteY4" fmla="*/ 2067791 h 3865418"/>
              <a:gd name="connsiteX5" fmla="*/ 106310 w 6486328"/>
              <a:gd name="connsiteY5" fmla="*/ 2015836 h 3865418"/>
              <a:gd name="connsiteX6" fmla="*/ 189438 w 6486328"/>
              <a:gd name="connsiteY6" fmla="*/ 1870364 h 3865418"/>
              <a:gd name="connsiteX7" fmla="*/ 251783 w 6486328"/>
              <a:gd name="connsiteY7" fmla="*/ 1776846 h 3865418"/>
              <a:gd name="connsiteX8" fmla="*/ 293347 w 6486328"/>
              <a:gd name="connsiteY8" fmla="*/ 1714500 h 3865418"/>
              <a:gd name="connsiteX9" fmla="*/ 314128 w 6486328"/>
              <a:gd name="connsiteY9" fmla="*/ 1683327 h 3865418"/>
              <a:gd name="connsiteX10" fmla="*/ 376474 w 6486328"/>
              <a:gd name="connsiteY10" fmla="*/ 1652155 h 3865418"/>
              <a:gd name="connsiteX11" fmla="*/ 407647 w 6486328"/>
              <a:gd name="connsiteY11" fmla="*/ 1631373 h 3865418"/>
              <a:gd name="connsiteX12" fmla="*/ 584292 w 6486328"/>
              <a:gd name="connsiteY12" fmla="*/ 1652155 h 3865418"/>
              <a:gd name="connsiteX13" fmla="*/ 615465 w 6486328"/>
              <a:gd name="connsiteY13" fmla="*/ 1662546 h 3865418"/>
              <a:gd name="connsiteX14" fmla="*/ 677810 w 6486328"/>
              <a:gd name="connsiteY14" fmla="*/ 1704109 h 3865418"/>
              <a:gd name="connsiteX15" fmla="*/ 740156 w 6486328"/>
              <a:gd name="connsiteY15" fmla="*/ 1735282 h 3865418"/>
              <a:gd name="connsiteX16" fmla="*/ 771328 w 6486328"/>
              <a:gd name="connsiteY16" fmla="*/ 1745673 h 3865418"/>
              <a:gd name="connsiteX17" fmla="*/ 864847 w 6486328"/>
              <a:gd name="connsiteY17" fmla="*/ 1808018 h 3865418"/>
              <a:gd name="connsiteX18" fmla="*/ 896019 w 6486328"/>
              <a:gd name="connsiteY18" fmla="*/ 1828800 h 3865418"/>
              <a:gd name="connsiteX19" fmla="*/ 937583 w 6486328"/>
              <a:gd name="connsiteY19" fmla="*/ 1839191 h 3865418"/>
              <a:gd name="connsiteX20" fmla="*/ 999928 w 6486328"/>
              <a:gd name="connsiteY20" fmla="*/ 1870364 h 3865418"/>
              <a:gd name="connsiteX21" fmla="*/ 1062274 w 6486328"/>
              <a:gd name="connsiteY21" fmla="*/ 1901536 h 3865418"/>
              <a:gd name="connsiteX22" fmla="*/ 1124619 w 6486328"/>
              <a:gd name="connsiteY22" fmla="*/ 1932709 h 3865418"/>
              <a:gd name="connsiteX23" fmla="*/ 1155792 w 6486328"/>
              <a:gd name="connsiteY23" fmla="*/ 1953491 h 3865418"/>
              <a:gd name="connsiteX24" fmla="*/ 1186965 w 6486328"/>
              <a:gd name="connsiteY24" fmla="*/ 1963882 h 3865418"/>
              <a:gd name="connsiteX25" fmla="*/ 1249310 w 6486328"/>
              <a:gd name="connsiteY25" fmla="*/ 1995055 h 3865418"/>
              <a:gd name="connsiteX26" fmla="*/ 1280483 w 6486328"/>
              <a:gd name="connsiteY26" fmla="*/ 2026227 h 3865418"/>
              <a:gd name="connsiteX27" fmla="*/ 1311656 w 6486328"/>
              <a:gd name="connsiteY27" fmla="*/ 2047009 h 3865418"/>
              <a:gd name="connsiteX28" fmla="*/ 1374001 w 6486328"/>
              <a:gd name="connsiteY28" fmla="*/ 2109355 h 3865418"/>
              <a:gd name="connsiteX29" fmla="*/ 1425956 w 6486328"/>
              <a:gd name="connsiteY29" fmla="*/ 2161309 h 3865418"/>
              <a:gd name="connsiteX30" fmla="*/ 1457128 w 6486328"/>
              <a:gd name="connsiteY30" fmla="*/ 2202873 h 3865418"/>
              <a:gd name="connsiteX31" fmla="*/ 1488301 w 6486328"/>
              <a:gd name="connsiteY31" fmla="*/ 2234046 h 3865418"/>
              <a:gd name="connsiteX32" fmla="*/ 1498692 w 6486328"/>
              <a:gd name="connsiteY32" fmla="*/ 2265218 h 3865418"/>
              <a:gd name="connsiteX33" fmla="*/ 1561038 w 6486328"/>
              <a:gd name="connsiteY33" fmla="*/ 2348346 h 3865418"/>
              <a:gd name="connsiteX34" fmla="*/ 1602601 w 6486328"/>
              <a:gd name="connsiteY34" fmla="*/ 2421082 h 3865418"/>
              <a:gd name="connsiteX35" fmla="*/ 1612992 w 6486328"/>
              <a:gd name="connsiteY35" fmla="*/ 2452255 h 3865418"/>
              <a:gd name="connsiteX36" fmla="*/ 1644165 w 6486328"/>
              <a:gd name="connsiteY36" fmla="*/ 2493818 h 3865418"/>
              <a:gd name="connsiteX37" fmla="*/ 1664947 w 6486328"/>
              <a:gd name="connsiteY37" fmla="*/ 2556164 h 3865418"/>
              <a:gd name="connsiteX38" fmla="*/ 1696119 w 6486328"/>
              <a:gd name="connsiteY38" fmla="*/ 2618509 h 3865418"/>
              <a:gd name="connsiteX39" fmla="*/ 1716901 w 6486328"/>
              <a:gd name="connsiteY39" fmla="*/ 2660073 h 3865418"/>
              <a:gd name="connsiteX40" fmla="*/ 1748074 w 6486328"/>
              <a:gd name="connsiteY40" fmla="*/ 2763982 h 3865418"/>
              <a:gd name="connsiteX41" fmla="*/ 1768856 w 6486328"/>
              <a:gd name="connsiteY41" fmla="*/ 2805546 h 3865418"/>
              <a:gd name="connsiteX42" fmla="*/ 1779247 w 6486328"/>
              <a:gd name="connsiteY42" fmla="*/ 2836718 h 3865418"/>
              <a:gd name="connsiteX43" fmla="*/ 1800028 w 6486328"/>
              <a:gd name="connsiteY43" fmla="*/ 2888673 h 3865418"/>
              <a:gd name="connsiteX44" fmla="*/ 1810419 w 6486328"/>
              <a:gd name="connsiteY44" fmla="*/ 2951018 h 3865418"/>
              <a:gd name="connsiteX45" fmla="*/ 1841592 w 6486328"/>
              <a:gd name="connsiteY45" fmla="*/ 3034146 h 3865418"/>
              <a:gd name="connsiteX46" fmla="*/ 1862374 w 6486328"/>
              <a:gd name="connsiteY46" fmla="*/ 3117273 h 3865418"/>
              <a:gd name="connsiteX47" fmla="*/ 1872765 w 6486328"/>
              <a:gd name="connsiteY47" fmla="*/ 3169227 h 3865418"/>
              <a:gd name="connsiteX48" fmla="*/ 1893547 w 6486328"/>
              <a:gd name="connsiteY48" fmla="*/ 3231573 h 3865418"/>
              <a:gd name="connsiteX49" fmla="*/ 1914328 w 6486328"/>
              <a:gd name="connsiteY49" fmla="*/ 3325091 h 3865418"/>
              <a:gd name="connsiteX50" fmla="*/ 1924719 w 6486328"/>
              <a:gd name="connsiteY50" fmla="*/ 3356264 h 3865418"/>
              <a:gd name="connsiteX51" fmla="*/ 1955892 w 6486328"/>
              <a:gd name="connsiteY51" fmla="*/ 3470564 h 3865418"/>
              <a:gd name="connsiteX52" fmla="*/ 1976674 w 6486328"/>
              <a:gd name="connsiteY52" fmla="*/ 3512127 h 3865418"/>
              <a:gd name="connsiteX53" fmla="*/ 1987065 w 6486328"/>
              <a:gd name="connsiteY53" fmla="*/ 3543300 h 3865418"/>
              <a:gd name="connsiteX54" fmla="*/ 2007847 w 6486328"/>
              <a:gd name="connsiteY54" fmla="*/ 3584864 h 3865418"/>
              <a:gd name="connsiteX55" fmla="*/ 2018238 w 6486328"/>
              <a:gd name="connsiteY55" fmla="*/ 3616036 h 3865418"/>
              <a:gd name="connsiteX56" fmla="*/ 2039019 w 6486328"/>
              <a:gd name="connsiteY56" fmla="*/ 3647209 h 3865418"/>
              <a:gd name="connsiteX57" fmla="*/ 2090974 w 6486328"/>
              <a:gd name="connsiteY57" fmla="*/ 3740727 h 3865418"/>
              <a:gd name="connsiteX58" fmla="*/ 2153319 w 6486328"/>
              <a:gd name="connsiteY58" fmla="*/ 3803073 h 3865418"/>
              <a:gd name="connsiteX59" fmla="*/ 2174101 w 6486328"/>
              <a:gd name="connsiteY59" fmla="*/ 3834246 h 3865418"/>
              <a:gd name="connsiteX60" fmla="*/ 2236447 w 6486328"/>
              <a:gd name="connsiteY60" fmla="*/ 3865418 h 3865418"/>
              <a:gd name="connsiteX61" fmla="*/ 2402701 w 6486328"/>
              <a:gd name="connsiteY61" fmla="*/ 3855027 h 3865418"/>
              <a:gd name="connsiteX62" fmla="*/ 2496219 w 6486328"/>
              <a:gd name="connsiteY62" fmla="*/ 3803073 h 3865418"/>
              <a:gd name="connsiteX63" fmla="*/ 2527392 w 6486328"/>
              <a:gd name="connsiteY63" fmla="*/ 3782291 h 3865418"/>
              <a:gd name="connsiteX64" fmla="*/ 2620910 w 6486328"/>
              <a:gd name="connsiteY64" fmla="*/ 3699164 h 3865418"/>
              <a:gd name="connsiteX65" fmla="*/ 2704038 w 6486328"/>
              <a:gd name="connsiteY65" fmla="*/ 3574473 h 3865418"/>
              <a:gd name="connsiteX66" fmla="*/ 2745601 w 6486328"/>
              <a:gd name="connsiteY66" fmla="*/ 3512127 h 3865418"/>
              <a:gd name="connsiteX67" fmla="*/ 2776774 w 6486328"/>
              <a:gd name="connsiteY67" fmla="*/ 3470564 h 3865418"/>
              <a:gd name="connsiteX68" fmla="*/ 2807947 w 6486328"/>
              <a:gd name="connsiteY68" fmla="*/ 3439391 h 3865418"/>
              <a:gd name="connsiteX69" fmla="*/ 2849510 w 6486328"/>
              <a:gd name="connsiteY69" fmla="*/ 3377046 h 3865418"/>
              <a:gd name="connsiteX70" fmla="*/ 2880683 w 6486328"/>
              <a:gd name="connsiteY70" fmla="*/ 3335482 h 3865418"/>
              <a:gd name="connsiteX71" fmla="*/ 2932638 w 6486328"/>
              <a:gd name="connsiteY71" fmla="*/ 3262746 h 3865418"/>
              <a:gd name="connsiteX72" fmla="*/ 2963810 w 6486328"/>
              <a:gd name="connsiteY72" fmla="*/ 3231573 h 3865418"/>
              <a:gd name="connsiteX73" fmla="*/ 2994983 w 6486328"/>
              <a:gd name="connsiteY73" fmla="*/ 3190009 h 3865418"/>
              <a:gd name="connsiteX74" fmla="*/ 3026156 w 6486328"/>
              <a:gd name="connsiteY74" fmla="*/ 3158836 h 3865418"/>
              <a:gd name="connsiteX75" fmla="*/ 3046938 w 6486328"/>
              <a:gd name="connsiteY75" fmla="*/ 3127664 h 3865418"/>
              <a:gd name="connsiteX76" fmla="*/ 3078110 w 6486328"/>
              <a:gd name="connsiteY76" fmla="*/ 3096491 h 3865418"/>
              <a:gd name="connsiteX77" fmla="*/ 3098892 w 6486328"/>
              <a:gd name="connsiteY77" fmla="*/ 3054927 h 3865418"/>
              <a:gd name="connsiteX78" fmla="*/ 3119674 w 6486328"/>
              <a:gd name="connsiteY78" fmla="*/ 3023755 h 3865418"/>
              <a:gd name="connsiteX79" fmla="*/ 3130065 w 6486328"/>
              <a:gd name="connsiteY79" fmla="*/ 2992582 h 3865418"/>
              <a:gd name="connsiteX80" fmla="*/ 3182019 w 6486328"/>
              <a:gd name="connsiteY80" fmla="*/ 2919846 h 3865418"/>
              <a:gd name="connsiteX81" fmla="*/ 3192410 w 6486328"/>
              <a:gd name="connsiteY81" fmla="*/ 2888673 h 3865418"/>
              <a:gd name="connsiteX82" fmla="*/ 3233974 w 6486328"/>
              <a:gd name="connsiteY82" fmla="*/ 2815936 h 3865418"/>
              <a:gd name="connsiteX83" fmla="*/ 3265147 w 6486328"/>
              <a:gd name="connsiteY83" fmla="*/ 2784764 h 3865418"/>
              <a:gd name="connsiteX84" fmla="*/ 3306710 w 6486328"/>
              <a:gd name="connsiteY84" fmla="*/ 2722418 h 3865418"/>
              <a:gd name="connsiteX85" fmla="*/ 3317101 w 6486328"/>
              <a:gd name="connsiteY85" fmla="*/ 2691246 h 3865418"/>
              <a:gd name="connsiteX86" fmla="*/ 3358665 w 6486328"/>
              <a:gd name="connsiteY86" fmla="*/ 2649682 h 3865418"/>
              <a:gd name="connsiteX87" fmla="*/ 3379447 w 6486328"/>
              <a:gd name="connsiteY87" fmla="*/ 2618509 h 3865418"/>
              <a:gd name="connsiteX88" fmla="*/ 3410619 w 6486328"/>
              <a:gd name="connsiteY88" fmla="*/ 2576946 h 3865418"/>
              <a:gd name="connsiteX89" fmla="*/ 3431401 w 6486328"/>
              <a:gd name="connsiteY89" fmla="*/ 2545773 h 3865418"/>
              <a:gd name="connsiteX90" fmla="*/ 3493747 w 6486328"/>
              <a:gd name="connsiteY90" fmla="*/ 2483427 h 3865418"/>
              <a:gd name="connsiteX91" fmla="*/ 3597656 w 6486328"/>
              <a:gd name="connsiteY91" fmla="*/ 2410691 h 3865418"/>
              <a:gd name="connsiteX92" fmla="*/ 3660001 w 6486328"/>
              <a:gd name="connsiteY92" fmla="*/ 2369127 h 3865418"/>
              <a:gd name="connsiteX93" fmla="*/ 3732738 w 6486328"/>
              <a:gd name="connsiteY93" fmla="*/ 2337955 h 3865418"/>
              <a:gd name="connsiteX94" fmla="*/ 3815865 w 6486328"/>
              <a:gd name="connsiteY94" fmla="*/ 2317173 h 3865418"/>
              <a:gd name="connsiteX95" fmla="*/ 3888601 w 6486328"/>
              <a:gd name="connsiteY95" fmla="*/ 2286000 h 3865418"/>
              <a:gd name="connsiteX96" fmla="*/ 3950947 w 6486328"/>
              <a:gd name="connsiteY96" fmla="*/ 2265218 h 3865418"/>
              <a:gd name="connsiteX97" fmla="*/ 4023683 w 6486328"/>
              <a:gd name="connsiteY97" fmla="*/ 2244436 h 3865418"/>
              <a:gd name="connsiteX98" fmla="*/ 4106810 w 6486328"/>
              <a:gd name="connsiteY98" fmla="*/ 2234046 h 3865418"/>
              <a:gd name="connsiteX99" fmla="*/ 4761438 w 6486328"/>
              <a:gd name="connsiteY99" fmla="*/ 2265218 h 3865418"/>
              <a:gd name="connsiteX100" fmla="*/ 4792610 w 6486328"/>
              <a:gd name="connsiteY100" fmla="*/ 2275609 h 3865418"/>
              <a:gd name="connsiteX101" fmla="*/ 4823783 w 6486328"/>
              <a:gd name="connsiteY101" fmla="*/ 2286000 h 3865418"/>
              <a:gd name="connsiteX102" fmla="*/ 4854956 w 6486328"/>
              <a:gd name="connsiteY102" fmla="*/ 2306782 h 3865418"/>
              <a:gd name="connsiteX103" fmla="*/ 4948474 w 6486328"/>
              <a:gd name="connsiteY103" fmla="*/ 2275609 h 3865418"/>
              <a:gd name="connsiteX104" fmla="*/ 4969256 w 6486328"/>
              <a:gd name="connsiteY104" fmla="*/ 2223655 h 3865418"/>
              <a:gd name="connsiteX105" fmla="*/ 5031601 w 6486328"/>
              <a:gd name="connsiteY105" fmla="*/ 2150918 h 3865418"/>
              <a:gd name="connsiteX106" fmla="*/ 5041992 w 6486328"/>
              <a:gd name="connsiteY106" fmla="*/ 2119746 h 3865418"/>
              <a:gd name="connsiteX107" fmla="*/ 5093947 w 6486328"/>
              <a:gd name="connsiteY107" fmla="*/ 2047009 h 3865418"/>
              <a:gd name="connsiteX108" fmla="*/ 5125119 w 6486328"/>
              <a:gd name="connsiteY108" fmla="*/ 1963882 h 3865418"/>
              <a:gd name="connsiteX109" fmla="*/ 5197856 w 6486328"/>
              <a:gd name="connsiteY109" fmla="*/ 1870364 h 3865418"/>
              <a:gd name="connsiteX110" fmla="*/ 5218638 w 6486328"/>
              <a:gd name="connsiteY110" fmla="*/ 1818409 h 3865418"/>
              <a:gd name="connsiteX111" fmla="*/ 5270592 w 6486328"/>
              <a:gd name="connsiteY111" fmla="*/ 1714500 h 3865418"/>
              <a:gd name="connsiteX112" fmla="*/ 5280983 w 6486328"/>
              <a:gd name="connsiteY112" fmla="*/ 1683327 h 3865418"/>
              <a:gd name="connsiteX113" fmla="*/ 5301765 w 6486328"/>
              <a:gd name="connsiteY113" fmla="*/ 1652155 h 3865418"/>
              <a:gd name="connsiteX114" fmla="*/ 5374501 w 6486328"/>
              <a:gd name="connsiteY114" fmla="*/ 1496291 h 3865418"/>
              <a:gd name="connsiteX115" fmla="*/ 5395283 w 6486328"/>
              <a:gd name="connsiteY115" fmla="*/ 1465118 h 3865418"/>
              <a:gd name="connsiteX116" fmla="*/ 5405674 w 6486328"/>
              <a:gd name="connsiteY116" fmla="*/ 1433946 h 3865418"/>
              <a:gd name="connsiteX117" fmla="*/ 5447238 w 6486328"/>
              <a:gd name="connsiteY117" fmla="*/ 1371600 h 3865418"/>
              <a:gd name="connsiteX118" fmla="*/ 5468019 w 6486328"/>
              <a:gd name="connsiteY118" fmla="*/ 1330036 h 3865418"/>
              <a:gd name="connsiteX119" fmla="*/ 5499192 w 6486328"/>
              <a:gd name="connsiteY119" fmla="*/ 1309255 h 3865418"/>
              <a:gd name="connsiteX120" fmla="*/ 5551147 w 6486328"/>
              <a:gd name="connsiteY120" fmla="*/ 1226127 h 3865418"/>
              <a:gd name="connsiteX121" fmla="*/ 5592710 w 6486328"/>
              <a:gd name="connsiteY121" fmla="*/ 1163782 h 3865418"/>
              <a:gd name="connsiteX122" fmla="*/ 5613492 w 6486328"/>
              <a:gd name="connsiteY122" fmla="*/ 1132609 h 3865418"/>
              <a:gd name="connsiteX123" fmla="*/ 5644665 w 6486328"/>
              <a:gd name="connsiteY123" fmla="*/ 1111827 h 3865418"/>
              <a:gd name="connsiteX124" fmla="*/ 5727792 w 6486328"/>
              <a:gd name="connsiteY124" fmla="*/ 1039091 h 3865418"/>
              <a:gd name="connsiteX125" fmla="*/ 5790138 w 6486328"/>
              <a:gd name="connsiteY125" fmla="*/ 1018309 h 3865418"/>
              <a:gd name="connsiteX126" fmla="*/ 5821310 w 6486328"/>
              <a:gd name="connsiteY126" fmla="*/ 1007918 h 3865418"/>
              <a:gd name="connsiteX127" fmla="*/ 5883656 w 6486328"/>
              <a:gd name="connsiteY127" fmla="*/ 976746 h 3865418"/>
              <a:gd name="connsiteX128" fmla="*/ 5946001 w 6486328"/>
              <a:gd name="connsiteY128" fmla="*/ 935182 h 3865418"/>
              <a:gd name="connsiteX129" fmla="*/ 5977174 w 6486328"/>
              <a:gd name="connsiteY129" fmla="*/ 914400 h 3865418"/>
              <a:gd name="connsiteX130" fmla="*/ 6070692 w 6486328"/>
              <a:gd name="connsiteY130" fmla="*/ 820882 h 3865418"/>
              <a:gd name="connsiteX131" fmla="*/ 6101865 w 6486328"/>
              <a:gd name="connsiteY131" fmla="*/ 789709 h 3865418"/>
              <a:gd name="connsiteX132" fmla="*/ 6133038 w 6486328"/>
              <a:gd name="connsiteY132" fmla="*/ 758536 h 3865418"/>
              <a:gd name="connsiteX133" fmla="*/ 6153819 w 6486328"/>
              <a:gd name="connsiteY133" fmla="*/ 727364 h 3865418"/>
              <a:gd name="connsiteX134" fmla="*/ 6216165 w 6486328"/>
              <a:gd name="connsiteY134" fmla="*/ 644236 h 3865418"/>
              <a:gd name="connsiteX135" fmla="*/ 6288901 w 6486328"/>
              <a:gd name="connsiteY135" fmla="*/ 529936 h 3865418"/>
              <a:gd name="connsiteX136" fmla="*/ 6299292 w 6486328"/>
              <a:gd name="connsiteY136" fmla="*/ 488373 h 3865418"/>
              <a:gd name="connsiteX137" fmla="*/ 6330465 w 6486328"/>
              <a:gd name="connsiteY137" fmla="*/ 415636 h 3865418"/>
              <a:gd name="connsiteX138" fmla="*/ 6361638 w 6486328"/>
              <a:gd name="connsiteY138" fmla="*/ 311727 h 3865418"/>
              <a:gd name="connsiteX139" fmla="*/ 6403201 w 6486328"/>
              <a:gd name="connsiteY139" fmla="*/ 228600 h 3865418"/>
              <a:gd name="connsiteX140" fmla="*/ 6413592 w 6486328"/>
              <a:gd name="connsiteY140" fmla="*/ 197427 h 3865418"/>
              <a:gd name="connsiteX141" fmla="*/ 6423983 w 6486328"/>
              <a:gd name="connsiteY141" fmla="*/ 155864 h 3865418"/>
              <a:gd name="connsiteX142" fmla="*/ 6486328 w 6486328"/>
              <a:gd name="connsiteY142" fmla="*/ 10391 h 3865418"/>
              <a:gd name="connsiteX143" fmla="*/ 6486328 w 6486328"/>
              <a:gd name="connsiteY143" fmla="*/ 0 h 3865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6486328" h="3865418">
                <a:moveTo>
                  <a:pt x="23183" y="2763982"/>
                </a:moveTo>
                <a:cubicBezTo>
                  <a:pt x="19719" y="2732809"/>
                  <a:pt x="17561" y="2701464"/>
                  <a:pt x="12792" y="2670464"/>
                </a:cubicBezTo>
                <a:cubicBezTo>
                  <a:pt x="10620" y="2656349"/>
                  <a:pt x="2077" y="2643177"/>
                  <a:pt x="2401" y="2628900"/>
                </a:cubicBezTo>
                <a:cubicBezTo>
                  <a:pt x="6356" y="2454866"/>
                  <a:pt x="-27847" y="2253449"/>
                  <a:pt x="75138" y="2098964"/>
                </a:cubicBezTo>
                <a:lnTo>
                  <a:pt x="95919" y="2067791"/>
                </a:lnTo>
                <a:cubicBezTo>
                  <a:pt x="99383" y="2050473"/>
                  <a:pt x="99970" y="2032320"/>
                  <a:pt x="106310" y="2015836"/>
                </a:cubicBezTo>
                <a:cubicBezTo>
                  <a:pt x="130281" y="1953511"/>
                  <a:pt x="153879" y="1923703"/>
                  <a:pt x="189438" y="1870364"/>
                </a:cubicBezTo>
                <a:lnTo>
                  <a:pt x="251783" y="1776846"/>
                </a:lnTo>
                <a:lnTo>
                  <a:pt x="293347" y="1714500"/>
                </a:lnTo>
                <a:cubicBezTo>
                  <a:pt x="300274" y="1704109"/>
                  <a:pt x="303737" y="1690254"/>
                  <a:pt x="314128" y="1683327"/>
                </a:cubicBezTo>
                <a:cubicBezTo>
                  <a:pt x="403474" y="1623766"/>
                  <a:pt x="290425" y="1695180"/>
                  <a:pt x="376474" y="1652155"/>
                </a:cubicBezTo>
                <a:cubicBezTo>
                  <a:pt x="387644" y="1646570"/>
                  <a:pt x="397256" y="1638300"/>
                  <a:pt x="407647" y="1631373"/>
                </a:cubicBezTo>
                <a:cubicBezTo>
                  <a:pt x="510786" y="1639307"/>
                  <a:pt x="513520" y="1631934"/>
                  <a:pt x="584292" y="1652155"/>
                </a:cubicBezTo>
                <a:cubicBezTo>
                  <a:pt x="594824" y="1655164"/>
                  <a:pt x="605890" y="1657227"/>
                  <a:pt x="615465" y="1662546"/>
                </a:cubicBezTo>
                <a:cubicBezTo>
                  <a:pt x="637298" y="1674676"/>
                  <a:pt x="654115" y="1696211"/>
                  <a:pt x="677810" y="1704109"/>
                </a:cubicBezTo>
                <a:cubicBezTo>
                  <a:pt x="756161" y="1730226"/>
                  <a:pt x="659587" y="1694997"/>
                  <a:pt x="740156" y="1735282"/>
                </a:cubicBezTo>
                <a:cubicBezTo>
                  <a:pt x="749952" y="1740180"/>
                  <a:pt x="761754" y="1740354"/>
                  <a:pt x="771328" y="1745673"/>
                </a:cubicBezTo>
                <a:cubicBezTo>
                  <a:pt x="771335" y="1745677"/>
                  <a:pt x="849257" y="1797625"/>
                  <a:pt x="864847" y="1808018"/>
                </a:cubicBezTo>
                <a:cubicBezTo>
                  <a:pt x="875238" y="1814945"/>
                  <a:pt x="883904" y="1825771"/>
                  <a:pt x="896019" y="1828800"/>
                </a:cubicBezTo>
                <a:lnTo>
                  <a:pt x="937583" y="1839191"/>
                </a:lnTo>
                <a:cubicBezTo>
                  <a:pt x="1026922" y="1898750"/>
                  <a:pt x="913888" y="1827343"/>
                  <a:pt x="999928" y="1870364"/>
                </a:cubicBezTo>
                <a:cubicBezTo>
                  <a:pt x="1080489" y="1910645"/>
                  <a:pt x="983930" y="1875424"/>
                  <a:pt x="1062274" y="1901536"/>
                </a:cubicBezTo>
                <a:cubicBezTo>
                  <a:pt x="1151613" y="1961095"/>
                  <a:pt x="1038579" y="1889688"/>
                  <a:pt x="1124619" y="1932709"/>
                </a:cubicBezTo>
                <a:cubicBezTo>
                  <a:pt x="1135789" y="1938294"/>
                  <a:pt x="1144622" y="1947906"/>
                  <a:pt x="1155792" y="1953491"/>
                </a:cubicBezTo>
                <a:cubicBezTo>
                  <a:pt x="1165589" y="1958389"/>
                  <a:pt x="1177168" y="1958984"/>
                  <a:pt x="1186965" y="1963882"/>
                </a:cubicBezTo>
                <a:cubicBezTo>
                  <a:pt x="1267540" y="2004170"/>
                  <a:pt x="1170956" y="1968936"/>
                  <a:pt x="1249310" y="1995055"/>
                </a:cubicBezTo>
                <a:cubicBezTo>
                  <a:pt x="1259701" y="2005446"/>
                  <a:pt x="1269194" y="2016820"/>
                  <a:pt x="1280483" y="2026227"/>
                </a:cubicBezTo>
                <a:cubicBezTo>
                  <a:pt x="1290077" y="2034222"/>
                  <a:pt x="1302825" y="2038178"/>
                  <a:pt x="1311656" y="2047009"/>
                </a:cubicBezTo>
                <a:cubicBezTo>
                  <a:pt x="1388987" y="2124341"/>
                  <a:pt x="1300536" y="2060378"/>
                  <a:pt x="1374001" y="2109355"/>
                </a:cubicBezTo>
                <a:cubicBezTo>
                  <a:pt x="1429424" y="2192487"/>
                  <a:pt x="1356678" y="2092030"/>
                  <a:pt x="1425956" y="2161309"/>
                </a:cubicBezTo>
                <a:cubicBezTo>
                  <a:pt x="1438202" y="2173555"/>
                  <a:pt x="1445858" y="2189724"/>
                  <a:pt x="1457128" y="2202873"/>
                </a:cubicBezTo>
                <a:cubicBezTo>
                  <a:pt x="1466691" y="2214030"/>
                  <a:pt x="1477910" y="2223655"/>
                  <a:pt x="1488301" y="2234046"/>
                </a:cubicBezTo>
                <a:cubicBezTo>
                  <a:pt x="1491765" y="2244437"/>
                  <a:pt x="1492812" y="2255978"/>
                  <a:pt x="1498692" y="2265218"/>
                </a:cubicBezTo>
                <a:cubicBezTo>
                  <a:pt x="1517288" y="2294440"/>
                  <a:pt x="1561038" y="2348346"/>
                  <a:pt x="1561038" y="2348346"/>
                </a:cubicBezTo>
                <a:cubicBezTo>
                  <a:pt x="1584860" y="2419816"/>
                  <a:pt x="1552277" y="2333015"/>
                  <a:pt x="1602601" y="2421082"/>
                </a:cubicBezTo>
                <a:cubicBezTo>
                  <a:pt x="1608035" y="2430592"/>
                  <a:pt x="1607558" y="2442745"/>
                  <a:pt x="1612992" y="2452255"/>
                </a:cubicBezTo>
                <a:cubicBezTo>
                  <a:pt x="1621584" y="2467291"/>
                  <a:pt x="1633774" y="2479964"/>
                  <a:pt x="1644165" y="2493818"/>
                </a:cubicBezTo>
                <a:cubicBezTo>
                  <a:pt x="1651092" y="2514600"/>
                  <a:pt x="1652796" y="2537937"/>
                  <a:pt x="1664947" y="2556164"/>
                </a:cubicBezTo>
                <a:cubicBezTo>
                  <a:pt x="1704884" y="2616070"/>
                  <a:pt x="1670307" y="2558280"/>
                  <a:pt x="1696119" y="2618509"/>
                </a:cubicBezTo>
                <a:cubicBezTo>
                  <a:pt x="1702221" y="2632747"/>
                  <a:pt x="1711462" y="2645569"/>
                  <a:pt x="1716901" y="2660073"/>
                </a:cubicBezTo>
                <a:cubicBezTo>
                  <a:pt x="1739274" y="2719735"/>
                  <a:pt x="1712546" y="2692925"/>
                  <a:pt x="1748074" y="2763982"/>
                </a:cubicBezTo>
                <a:cubicBezTo>
                  <a:pt x="1755001" y="2777837"/>
                  <a:pt x="1762754" y="2791308"/>
                  <a:pt x="1768856" y="2805546"/>
                </a:cubicBezTo>
                <a:cubicBezTo>
                  <a:pt x="1773171" y="2815613"/>
                  <a:pt x="1775401" y="2826463"/>
                  <a:pt x="1779247" y="2836718"/>
                </a:cubicBezTo>
                <a:cubicBezTo>
                  <a:pt x="1785796" y="2854183"/>
                  <a:pt x="1793101" y="2871355"/>
                  <a:pt x="1800028" y="2888673"/>
                </a:cubicBezTo>
                <a:cubicBezTo>
                  <a:pt x="1803492" y="2909455"/>
                  <a:pt x="1805849" y="2930451"/>
                  <a:pt x="1810419" y="2951018"/>
                </a:cubicBezTo>
                <a:cubicBezTo>
                  <a:pt x="1815917" y="2975757"/>
                  <a:pt x="1835120" y="3013112"/>
                  <a:pt x="1841592" y="3034146"/>
                </a:cubicBezTo>
                <a:cubicBezTo>
                  <a:pt x="1849992" y="3061445"/>
                  <a:pt x="1856772" y="3089266"/>
                  <a:pt x="1862374" y="3117273"/>
                </a:cubicBezTo>
                <a:cubicBezTo>
                  <a:pt x="1865838" y="3134591"/>
                  <a:pt x="1868118" y="3152188"/>
                  <a:pt x="1872765" y="3169227"/>
                </a:cubicBezTo>
                <a:cubicBezTo>
                  <a:pt x="1878529" y="3190361"/>
                  <a:pt x="1889251" y="3210092"/>
                  <a:pt x="1893547" y="3231573"/>
                </a:cubicBezTo>
                <a:cubicBezTo>
                  <a:pt x="1900686" y="3267270"/>
                  <a:pt x="1904549" y="3290863"/>
                  <a:pt x="1914328" y="3325091"/>
                </a:cubicBezTo>
                <a:cubicBezTo>
                  <a:pt x="1917337" y="3335623"/>
                  <a:pt x="1921837" y="3345697"/>
                  <a:pt x="1924719" y="3356264"/>
                </a:cubicBezTo>
                <a:cubicBezTo>
                  <a:pt x="1928691" y="3370829"/>
                  <a:pt x="1943934" y="3442662"/>
                  <a:pt x="1955892" y="3470564"/>
                </a:cubicBezTo>
                <a:cubicBezTo>
                  <a:pt x="1961994" y="3484801"/>
                  <a:pt x="1970572" y="3497890"/>
                  <a:pt x="1976674" y="3512127"/>
                </a:cubicBezTo>
                <a:cubicBezTo>
                  <a:pt x="1980989" y="3522194"/>
                  <a:pt x="1982750" y="3533233"/>
                  <a:pt x="1987065" y="3543300"/>
                </a:cubicBezTo>
                <a:cubicBezTo>
                  <a:pt x="1993167" y="3557538"/>
                  <a:pt x="2001745" y="3570626"/>
                  <a:pt x="2007847" y="3584864"/>
                </a:cubicBezTo>
                <a:cubicBezTo>
                  <a:pt x="2012162" y="3594931"/>
                  <a:pt x="2013340" y="3606240"/>
                  <a:pt x="2018238" y="3616036"/>
                </a:cubicBezTo>
                <a:cubicBezTo>
                  <a:pt x="2023823" y="3627206"/>
                  <a:pt x="2033434" y="3636039"/>
                  <a:pt x="2039019" y="3647209"/>
                </a:cubicBezTo>
                <a:cubicBezTo>
                  <a:pt x="2065151" y="3699475"/>
                  <a:pt x="2025450" y="3675202"/>
                  <a:pt x="2090974" y="3740727"/>
                </a:cubicBezTo>
                <a:cubicBezTo>
                  <a:pt x="2111756" y="3761509"/>
                  <a:pt x="2137016" y="3778619"/>
                  <a:pt x="2153319" y="3803073"/>
                </a:cubicBezTo>
                <a:cubicBezTo>
                  <a:pt x="2160246" y="3813464"/>
                  <a:pt x="2165270" y="3825415"/>
                  <a:pt x="2174101" y="3834246"/>
                </a:cubicBezTo>
                <a:cubicBezTo>
                  <a:pt x="2194243" y="3854388"/>
                  <a:pt x="2211095" y="3856967"/>
                  <a:pt x="2236447" y="3865418"/>
                </a:cubicBezTo>
                <a:cubicBezTo>
                  <a:pt x="2291865" y="3861954"/>
                  <a:pt x="2347480" y="3860840"/>
                  <a:pt x="2402701" y="3855027"/>
                </a:cubicBezTo>
                <a:cubicBezTo>
                  <a:pt x="2435279" y="3851598"/>
                  <a:pt x="2475589" y="3816826"/>
                  <a:pt x="2496219" y="3803073"/>
                </a:cubicBezTo>
                <a:cubicBezTo>
                  <a:pt x="2506610" y="3796146"/>
                  <a:pt x="2518561" y="3791122"/>
                  <a:pt x="2527392" y="3782291"/>
                </a:cubicBezTo>
                <a:cubicBezTo>
                  <a:pt x="2598569" y="3711116"/>
                  <a:pt x="2565284" y="3736249"/>
                  <a:pt x="2620910" y="3699164"/>
                </a:cubicBezTo>
                <a:lnTo>
                  <a:pt x="2704038" y="3574473"/>
                </a:lnTo>
                <a:cubicBezTo>
                  <a:pt x="2704049" y="3574456"/>
                  <a:pt x="2745589" y="3512143"/>
                  <a:pt x="2745601" y="3512127"/>
                </a:cubicBezTo>
                <a:cubicBezTo>
                  <a:pt x="2755992" y="3498273"/>
                  <a:pt x="2765503" y="3483713"/>
                  <a:pt x="2776774" y="3470564"/>
                </a:cubicBezTo>
                <a:cubicBezTo>
                  <a:pt x="2786338" y="3459407"/>
                  <a:pt x="2798925" y="3450991"/>
                  <a:pt x="2807947" y="3439391"/>
                </a:cubicBezTo>
                <a:cubicBezTo>
                  <a:pt x="2823281" y="3419676"/>
                  <a:pt x="2834524" y="3397027"/>
                  <a:pt x="2849510" y="3377046"/>
                </a:cubicBezTo>
                <a:cubicBezTo>
                  <a:pt x="2859901" y="3363191"/>
                  <a:pt x="2870617" y="3349575"/>
                  <a:pt x="2880683" y="3335482"/>
                </a:cubicBezTo>
                <a:cubicBezTo>
                  <a:pt x="2904183" y="3302583"/>
                  <a:pt x="2903525" y="3296712"/>
                  <a:pt x="2932638" y="3262746"/>
                </a:cubicBezTo>
                <a:cubicBezTo>
                  <a:pt x="2942201" y="3251589"/>
                  <a:pt x="2954247" y="3242730"/>
                  <a:pt x="2963810" y="3231573"/>
                </a:cubicBezTo>
                <a:cubicBezTo>
                  <a:pt x="2975081" y="3218424"/>
                  <a:pt x="2983712" y="3203158"/>
                  <a:pt x="2994983" y="3190009"/>
                </a:cubicBezTo>
                <a:cubicBezTo>
                  <a:pt x="3004546" y="3178852"/>
                  <a:pt x="3016748" y="3170125"/>
                  <a:pt x="3026156" y="3158836"/>
                </a:cubicBezTo>
                <a:cubicBezTo>
                  <a:pt x="3034151" y="3149242"/>
                  <a:pt x="3038943" y="3137258"/>
                  <a:pt x="3046938" y="3127664"/>
                </a:cubicBezTo>
                <a:cubicBezTo>
                  <a:pt x="3056345" y="3116375"/>
                  <a:pt x="3069569" y="3108449"/>
                  <a:pt x="3078110" y="3096491"/>
                </a:cubicBezTo>
                <a:cubicBezTo>
                  <a:pt x="3087113" y="3083886"/>
                  <a:pt x="3091207" y="3068376"/>
                  <a:pt x="3098892" y="3054927"/>
                </a:cubicBezTo>
                <a:cubicBezTo>
                  <a:pt x="3105088" y="3044084"/>
                  <a:pt x="3112747" y="3034146"/>
                  <a:pt x="3119674" y="3023755"/>
                </a:cubicBezTo>
                <a:cubicBezTo>
                  <a:pt x="3123138" y="3013364"/>
                  <a:pt x="3125167" y="3002379"/>
                  <a:pt x="3130065" y="2992582"/>
                </a:cubicBezTo>
                <a:cubicBezTo>
                  <a:pt x="3137662" y="2977389"/>
                  <a:pt x="3174959" y="2929259"/>
                  <a:pt x="3182019" y="2919846"/>
                </a:cubicBezTo>
                <a:cubicBezTo>
                  <a:pt x="3185483" y="2909455"/>
                  <a:pt x="3188095" y="2898740"/>
                  <a:pt x="3192410" y="2888673"/>
                </a:cubicBezTo>
                <a:cubicBezTo>
                  <a:pt x="3201377" y="2867749"/>
                  <a:pt x="3218628" y="2834351"/>
                  <a:pt x="3233974" y="2815936"/>
                </a:cubicBezTo>
                <a:cubicBezTo>
                  <a:pt x="3243382" y="2804647"/>
                  <a:pt x="3254756" y="2795155"/>
                  <a:pt x="3265147" y="2784764"/>
                </a:cubicBezTo>
                <a:cubicBezTo>
                  <a:pt x="3289854" y="2710644"/>
                  <a:pt x="3254821" y="2800252"/>
                  <a:pt x="3306710" y="2722418"/>
                </a:cubicBezTo>
                <a:cubicBezTo>
                  <a:pt x="3312785" y="2713305"/>
                  <a:pt x="3310735" y="2700159"/>
                  <a:pt x="3317101" y="2691246"/>
                </a:cubicBezTo>
                <a:cubicBezTo>
                  <a:pt x="3328490" y="2675302"/>
                  <a:pt x="3345914" y="2664558"/>
                  <a:pt x="3358665" y="2649682"/>
                </a:cubicBezTo>
                <a:cubicBezTo>
                  <a:pt x="3366792" y="2640200"/>
                  <a:pt x="3372188" y="2628671"/>
                  <a:pt x="3379447" y="2618509"/>
                </a:cubicBezTo>
                <a:cubicBezTo>
                  <a:pt x="3389513" y="2604417"/>
                  <a:pt x="3400553" y="2591038"/>
                  <a:pt x="3410619" y="2576946"/>
                </a:cubicBezTo>
                <a:cubicBezTo>
                  <a:pt x="3417878" y="2566784"/>
                  <a:pt x="3423104" y="2555107"/>
                  <a:pt x="3431401" y="2545773"/>
                </a:cubicBezTo>
                <a:cubicBezTo>
                  <a:pt x="3450927" y="2523807"/>
                  <a:pt x="3470235" y="2501061"/>
                  <a:pt x="3493747" y="2483427"/>
                </a:cubicBezTo>
                <a:cubicBezTo>
                  <a:pt x="3555296" y="2437266"/>
                  <a:pt x="3520894" y="2461866"/>
                  <a:pt x="3597656" y="2410691"/>
                </a:cubicBezTo>
                <a:cubicBezTo>
                  <a:pt x="3597661" y="2410687"/>
                  <a:pt x="3659996" y="2369130"/>
                  <a:pt x="3660001" y="2369127"/>
                </a:cubicBezTo>
                <a:cubicBezTo>
                  <a:pt x="3694063" y="2352097"/>
                  <a:pt x="3699102" y="2347128"/>
                  <a:pt x="3732738" y="2337955"/>
                </a:cubicBezTo>
                <a:cubicBezTo>
                  <a:pt x="3760293" y="2330440"/>
                  <a:pt x="3815865" y="2317173"/>
                  <a:pt x="3815865" y="2317173"/>
                </a:cubicBezTo>
                <a:cubicBezTo>
                  <a:pt x="3865321" y="2284202"/>
                  <a:pt x="3827603" y="2304300"/>
                  <a:pt x="3888601" y="2286000"/>
                </a:cubicBezTo>
                <a:cubicBezTo>
                  <a:pt x="3909583" y="2279705"/>
                  <a:pt x="3930165" y="2272145"/>
                  <a:pt x="3950947" y="2265218"/>
                </a:cubicBezTo>
                <a:cubicBezTo>
                  <a:pt x="3975655" y="2256982"/>
                  <a:pt x="3997586" y="2248785"/>
                  <a:pt x="4023683" y="2244436"/>
                </a:cubicBezTo>
                <a:cubicBezTo>
                  <a:pt x="4051228" y="2239845"/>
                  <a:pt x="4079101" y="2237509"/>
                  <a:pt x="4106810" y="2234046"/>
                </a:cubicBezTo>
                <a:cubicBezTo>
                  <a:pt x="4720969" y="2244820"/>
                  <a:pt x="4511770" y="2181994"/>
                  <a:pt x="4761438" y="2265218"/>
                </a:cubicBezTo>
                <a:lnTo>
                  <a:pt x="4792610" y="2275609"/>
                </a:lnTo>
                <a:cubicBezTo>
                  <a:pt x="4803001" y="2279073"/>
                  <a:pt x="4814669" y="2279924"/>
                  <a:pt x="4823783" y="2286000"/>
                </a:cubicBezTo>
                <a:lnTo>
                  <a:pt x="4854956" y="2306782"/>
                </a:lnTo>
                <a:cubicBezTo>
                  <a:pt x="4880766" y="2302480"/>
                  <a:pt x="4928729" y="2303251"/>
                  <a:pt x="4948474" y="2275609"/>
                </a:cubicBezTo>
                <a:cubicBezTo>
                  <a:pt x="4959315" y="2260431"/>
                  <a:pt x="4960914" y="2240338"/>
                  <a:pt x="4969256" y="2223655"/>
                </a:cubicBezTo>
                <a:cubicBezTo>
                  <a:pt x="4985081" y="2192005"/>
                  <a:pt x="5006036" y="2176484"/>
                  <a:pt x="5031601" y="2150918"/>
                </a:cubicBezTo>
                <a:cubicBezTo>
                  <a:pt x="5035065" y="2140527"/>
                  <a:pt x="5036558" y="2129256"/>
                  <a:pt x="5041992" y="2119746"/>
                </a:cubicBezTo>
                <a:cubicBezTo>
                  <a:pt x="5060817" y="2086802"/>
                  <a:pt x="5077866" y="2079171"/>
                  <a:pt x="5093947" y="2047009"/>
                </a:cubicBezTo>
                <a:cubicBezTo>
                  <a:pt x="5118125" y="1998652"/>
                  <a:pt x="5086836" y="2025135"/>
                  <a:pt x="5125119" y="1963882"/>
                </a:cubicBezTo>
                <a:cubicBezTo>
                  <a:pt x="5174009" y="1885658"/>
                  <a:pt x="5148046" y="1994889"/>
                  <a:pt x="5197856" y="1870364"/>
                </a:cubicBezTo>
                <a:cubicBezTo>
                  <a:pt x="5204783" y="1853046"/>
                  <a:pt x="5210750" y="1835312"/>
                  <a:pt x="5218638" y="1818409"/>
                </a:cubicBezTo>
                <a:cubicBezTo>
                  <a:pt x="5235014" y="1783317"/>
                  <a:pt x="5258346" y="1751237"/>
                  <a:pt x="5270592" y="1714500"/>
                </a:cubicBezTo>
                <a:cubicBezTo>
                  <a:pt x="5274056" y="1704109"/>
                  <a:pt x="5276085" y="1693124"/>
                  <a:pt x="5280983" y="1683327"/>
                </a:cubicBezTo>
                <a:cubicBezTo>
                  <a:pt x="5286568" y="1672157"/>
                  <a:pt x="5296180" y="1663325"/>
                  <a:pt x="5301765" y="1652155"/>
                </a:cubicBezTo>
                <a:cubicBezTo>
                  <a:pt x="5343051" y="1569584"/>
                  <a:pt x="5301495" y="1605800"/>
                  <a:pt x="5374501" y="1496291"/>
                </a:cubicBezTo>
                <a:cubicBezTo>
                  <a:pt x="5381428" y="1485900"/>
                  <a:pt x="5389698" y="1476288"/>
                  <a:pt x="5395283" y="1465118"/>
                </a:cubicBezTo>
                <a:cubicBezTo>
                  <a:pt x="5400181" y="1455322"/>
                  <a:pt x="5400355" y="1443520"/>
                  <a:pt x="5405674" y="1433946"/>
                </a:cubicBezTo>
                <a:cubicBezTo>
                  <a:pt x="5417804" y="1412112"/>
                  <a:pt x="5436068" y="1393940"/>
                  <a:pt x="5447238" y="1371600"/>
                </a:cubicBezTo>
                <a:cubicBezTo>
                  <a:pt x="5454165" y="1357745"/>
                  <a:pt x="5458103" y="1341936"/>
                  <a:pt x="5468019" y="1330036"/>
                </a:cubicBezTo>
                <a:cubicBezTo>
                  <a:pt x="5476014" y="1320442"/>
                  <a:pt x="5488801" y="1316182"/>
                  <a:pt x="5499192" y="1309255"/>
                </a:cubicBezTo>
                <a:cubicBezTo>
                  <a:pt x="5538681" y="1210533"/>
                  <a:pt x="5496346" y="1296585"/>
                  <a:pt x="5551147" y="1226127"/>
                </a:cubicBezTo>
                <a:cubicBezTo>
                  <a:pt x="5566481" y="1206412"/>
                  <a:pt x="5578856" y="1184564"/>
                  <a:pt x="5592710" y="1163782"/>
                </a:cubicBezTo>
                <a:cubicBezTo>
                  <a:pt x="5599637" y="1153391"/>
                  <a:pt x="5603101" y="1139536"/>
                  <a:pt x="5613492" y="1132609"/>
                </a:cubicBezTo>
                <a:lnTo>
                  <a:pt x="5644665" y="1111827"/>
                </a:lnTo>
                <a:cubicBezTo>
                  <a:pt x="5668910" y="1075460"/>
                  <a:pt x="5675839" y="1056409"/>
                  <a:pt x="5727792" y="1039091"/>
                </a:cubicBezTo>
                <a:lnTo>
                  <a:pt x="5790138" y="1018309"/>
                </a:lnTo>
                <a:cubicBezTo>
                  <a:pt x="5800529" y="1014845"/>
                  <a:pt x="5812197" y="1013993"/>
                  <a:pt x="5821310" y="1007918"/>
                </a:cubicBezTo>
                <a:cubicBezTo>
                  <a:pt x="5861596" y="981060"/>
                  <a:pt x="5840635" y="991085"/>
                  <a:pt x="5883656" y="976746"/>
                </a:cubicBezTo>
                <a:lnTo>
                  <a:pt x="5946001" y="935182"/>
                </a:lnTo>
                <a:cubicBezTo>
                  <a:pt x="5956392" y="928255"/>
                  <a:pt x="5968343" y="923231"/>
                  <a:pt x="5977174" y="914400"/>
                </a:cubicBezTo>
                <a:lnTo>
                  <a:pt x="6070692" y="820882"/>
                </a:lnTo>
                <a:lnTo>
                  <a:pt x="6101865" y="789709"/>
                </a:lnTo>
                <a:cubicBezTo>
                  <a:pt x="6112256" y="779318"/>
                  <a:pt x="6124887" y="770763"/>
                  <a:pt x="6133038" y="758536"/>
                </a:cubicBezTo>
                <a:cubicBezTo>
                  <a:pt x="6139965" y="748145"/>
                  <a:pt x="6146474" y="737463"/>
                  <a:pt x="6153819" y="727364"/>
                </a:cubicBezTo>
                <a:cubicBezTo>
                  <a:pt x="6174191" y="699352"/>
                  <a:pt x="6196952" y="673056"/>
                  <a:pt x="6216165" y="644236"/>
                </a:cubicBezTo>
                <a:cubicBezTo>
                  <a:pt x="6268931" y="565086"/>
                  <a:pt x="6244878" y="603308"/>
                  <a:pt x="6288901" y="529936"/>
                </a:cubicBezTo>
                <a:cubicBezTo>
                  <a:pt x="6292365" y="516082"/>
                  <a:pt x="6294278" y="501744"/>
                  <a:pt x="6299292" y="488373"/>
                </a:cubicBezTo>
                <a:cubicBezTo>
                  <a:pt x="6332544" y="399703"/>
                  <a:pt x="6309822" y="487886"/>
                  <a:pt x="6330465" y="415636"/>
                </a:cubicBezTo>
                <a:cubicBezTo>
                  <a:pt x="6340409" y="380833"/>
                  <a:pt x="6345176" y="344651"/>
                  <a:pt x="6361638" y="311727"/>
                </a:cubicBezTo>
                <a:cubicBezTo>
                  <a:pt x="6375492" y="284018"/>
                  <a:pt x="6393404" y="257990"/>
                  <a:pt x="6403201" y="228600"/>
                </a:cubicBezTo>
                <a:cubicBezTo>
                  <a:pt x="6406665" y="218209"/>
                  <a:pt x="6410583" y="207959"/>
                  <a:pt x="6413592" y="197427"/>
                </a:cubicBezTo>
                <a:cubicBezTo>
                  <a:pt x="6417515" y="183696"/>
                  <a:pt x="6418490" y="169046"/>
                  <a:pt x="6423983" y="155864"/>
                </a:cubicBezTo>
                <a:cubicBezTo>
                  <a:pt x="6432100" y="136384"/>
                  <a:pt x="6486328" y="43267"/>
                  <a:pt x="6486328" y="10391"/>
                </a:cubicBezTo>
                <a:lnTo>
                  <a:pt x="6486328" y="0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87EDCF-50F5-4AE5-AF44-36D1A3152AAC}"/>
              </a:ext>
            </a:extLst>
          </p:cNvPr>
          <p:cNvSpPr txBox="1"/>
          <p:nvPr/>
        </p:nvSpPr>
        <p:spPr>
          <a:xfrm>
            <a:off x="1385662" y="2694968"/>
            <a:ext cx="113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ighlight>
                  <a:srgbClr val="0000FF"/>
                </a:highlight>
              </a:rPr>
              <a:t>1</a:t>
            </a:r>
            <a:r>
              <a:rPr lang="ko-KR" altLang="en-US" dirty="0">
                <a:solidFill>
                  <a:schemeClr val="bg1"/>
                </a:solidFill>
                <a:highlight>
                  <a:srgbClr val="0000FF"/>
                </a:highlight>
              </a:rPr>
              <a:t>월 </a:t>
            </a:r>
            <a:r>
              <a:rPr lang="en-US" altLang="ko-KR" dirty="0">
                <a:solidFill>
                  <a:schemeClr val="bg1"/>
                </a:solidFill>
                <a:highlight>
                  <a:srgbClr val="0000FF"/>
                </a:highlight>
              </a:rPr>
              <a:t>15</a:t>
            </a:r>
            <a:r>
              <a:rPr lang="ko-KR" altLang="en-US" dirty="0">
                <a:solidFill>
                  <a:schemeClr val="bg1"/>
                </a:solidFill>
                <a:highlight>
                  <a:srgbClr val="0000FF"/>
                </a:highlight>
              </a:rPr>
              <a:t>일 </a:t>
            </a:r>
            <a:endParaRPr lang="en-US" altLang="ko-KR" dirty="0">
              <a:solidFill>
                <a:schemeClr val="bg1"/>
              </a:solidFill>
              <a:highlight>
                <a:srgbClr val="0000FF"/>
              </a:highlight>
            </a:endParaRPr>
          </a:p>
          <a:p>
            <a:r>
              <a:rPr lang="en-US" altLang="ko-KR" dirty="0">
                <a:solidFill>
                  <a:schemeClr val="bg1"/>
                </a:solidFill>
                <a:highlight>
                  <a:srgbClr val="0000FF"/>
                </a:highlight>
              </a:rPr>
              <a:t>(35,800)</a:t>
            </a:r>
            <a:endParaRPr lang="ko-KR" altLang="en-US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C85F09-7979-44D1-B186-382847CBC1D4}"/>
              </a:ext>
            </a:extLst>
          </p:cNvPr>
          <p:cNvSpPr txBox="1"/>
          <p:nvPr/>
        </p:nvSpPr>
        <p:spPr>
          <a:xfrm>
            <a:off x="6136500" y="1983171"/>
            <a:ext cx="113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>
                <a:solidFill>
                  <a:srgbClr val="FF0000"/>
                </a:solidFill>
              </a:rPr>
              <a:t>월 </a:t>
            </a:r>
            <a:r>
              <a:rPr lang="en-US" altLang="ko-KR" dirty="0">
                <a:solidFill>
                  <a:srgbClr val="FF0000"/>
                </a:solidFill>
              </a:rPr>
              <a:t>30</a:t>
            </a:r>
            <a:r>
              <a:rPr lang="ko-KR" altLang="en-US" dirty="0">
                <a:solidFill>
                  <a:srgbClr val="FF0000"/>
                </a:solidFill>
              </a:rPr>
              <a:t>일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(37,250)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C44459-8A76-472D-9414-9E3189D41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026" y="2016015"/>
            <a:ext cx="5436209" cy="360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1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C49C01DD-8FB5-4EF1-A0FE-832421D97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85925"/>
            <a:ext cx="109728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4AA3A3-FF98-4C41-A3FE-AC0CFE605E69}"/>
              </a:ext>
            </a:extLst>
          </p:cNvPr>
          <p:cNvSpPr txBox="1"/>
          <p:nvPr/>
        </p:nvSpPr>
        <p:spPr>
          <a:xfrm>
            <a:off x="665017" y="265813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블랙핑크 유튜브 조회수 </a:t>
            </a:r>
            <a:r>
              <a:rPr lang="ko-KR" altLang="en-US" dirty="0" err="1"/>
              <a:t>증가수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263F9-FC8D-43B9-A1E0-3B30C8F8F118}"/>
              </a:ext>
            </a:extLst>
          </p:cNvPr>
          <p:cNvSpPr txBox="1"/>
          <p:nvPr/>
        </p:nvSpPr>
        <p:spPr>
          <a:xfrm>
            <a:off x="8454740" y="5621944"/>
            <a:ext cx="12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>
                <a:solidFill>
                  <a:srgbClr val="FF0000"/>
                </a:solidFill>
              </a:rPr>
              <a:t>월 </a:t>
            </a:r>
            <a:r>
              <a:rPr lang="en-US" altLang="ko-KR" dirty="0">
                <a:solidFill>
                  <a:srgbClr val="FF0000"/>
                </a:solidFill>
              </a:rPr>
              <a:t>27</a:t>
            </a:r>
            <a:r>
              <a:rPr lang="ko-KR" altLang="en-US" dirty="0">
                <a:solidFill>
                  <a:srgbClr val="FF0000"/>
                </a:solidFill>
              </a:rPr>
              <a:t>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0860C-2F82-48F7-ACDF-33B5FE7ED260}"/>
              </a:ext>
            </a:extLst>
          </p:cNvPr>
          <p:cNvSpPr txBox="1"/>
          <p:nvPr/>
        </p:nvSpPr>
        <p:spPr>
          <a:xfrm>
            <a:off x="7759588" y="6296927"/>
            <a:ext cx="12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>
                <a:solidFill>
                  <a:srgbClr val="FF0000"/>
                </a:solidFill>
              </a:rPr>
              <a:t>월 </a:t>
            </a:r>
            <a:r>
              <a:rPr lang="en-US" altLang="ko-KR" dirty="0">
                <a:solidFill>
                  <a:srgbClr val="FF0000"/>
                </a:solidFill>
              </a:rPr>
              <a:t>19</a:t>
            </a:r>
            <a:r>
              <a:rPr lang="ko-KR" altLang="en-US" dirty="0">
                <a:solidFill>
                  <a:srgbClr val="FF0000"/>
                </a:solidFill>
              </a:rPr>
              <a:t>일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5A5BD64-4CD7-4A62-B9D7-645B531234E7}"/>
              </a:ext>
            </a:extLst>
          </p:cNvPr>
          <p:cNvCxnSpPr>
            <a:cxnSpLocks/>
          </p:cNvCxnSpPr>
          <p:nvPr/>
        </p:nvCxnSpPr>
        <p:spPr>
          <a:xfrm>
            <a:off x="8711740" y="3876735"/>
            <a:ext cx="0" cy="17434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EFC0372-E303-4A32-8C56-07932EE671D1}"/>
              </a:ext>
            </a:extLst>
          </p:cNvPr>
          <p:cNvCxnSpPr>
            <a:cxnSpLocks/>
          </p:cNvCxnSpPr>
          <p:nvPr/>
        </p:nvCxnSpPr>
        <p:spPr>
          <a:xfrm>
            <a:off x="8362261" y="4174991"/>
            <a:ext cx="0" cy="20751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400E1E7-8088-4892-9DF7-F418B6612E6B}"/>
              </a:ext>
            </a:extLst>
          </p:cNvPr>
          <p:cNvSpPr txBox="1"/>
          <p:nvPr/>
        </p:nvSpPr>
        <p:spPr>
          <a:xfrm>
            <a:off x="7413923" y="1289104"/>
            <a:ext cx="2133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</a:rPr>
              <a:t>6</a:t>
            </a: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</a:rPr>
              <a:t>월 </a:t>
            </a:r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</a:rPr>
              <a:t>26</a:t>
            </a: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</a:rPr>
              <a:t>일 </a:t>
            </a:r>
            <a:endParaRPr lang="en-US" altLang="ko-KR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</a:rPr>
              <a:t>블랙핑크 앨범발매</a:t>
            </a:r>
          </a:p>
        </p:txBody>
      </p:sp>
      <p:sp>
        <p:nvSpPr>
          <p:cNvPr id="35" name="설명선: 아래쪽 화살표 34">
            <a:extLst>
              <a:ext uri="{FF2B5EF4-FFF2-40B4-BE49-F238E27FC236}">
                <a16:creationId xmlns:a16="http://schemas.microsoft.com/office/drawing/2014/main" id="{3F6EC4BA-4A4E-453A-AECB-82B19AD7AAED}"/>
              </a:ext>
            </a:extLst>
          </p:cNvPr>
          <p:cNvSpPr/>
          <p:nvPr/>
        </p:nvSpPr>
        <p:spPr>
          <a:xfrm>
            <a:off x="7233808" y="1147860"/>
            <a:ext cx="2441864" cy="1324308"/>
          </a:xfrm>
          <a:prstGeom prst="downArrowCallou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43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22B26D-17F6-45FD-AEBD-7EB4A4936B70}"/>
              </a:ext>
            </a:extLst>
          </p:cNvPr>
          <p:cNvSpPr txBox="1"/>
          <p:nvPr/>
        </p:nvSpPr>
        <p:spPr>
          <a:xfrm>
            <a:off x="687532" y="358031"/>
            <a:ext cx="36246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222222"/>
                </a:solidFill>
                <a:latin typeface="Source Han Sans (Modified)"/>
              </a:rPr>
              <a:t>텍스트 마이닝</a:t>
            </a:r>
            <a:r>
              <a:rPr lang="en-US" altLang="ko-KR" sz="2800" b="1" dirty="0">
                <a:solidFill>
                  <a:srgbClr val="222222"/>
                </a:solidFill>
                <a:latin typeface="Source Han Sans (Modified)"/>
              </a:rPr>
              <a:t>(TF</a:t>
            </a:r>
            <a:r>
              <a:rPr lang="ko-KR" altLang="en-US" sz="2800" b="1" dirty="0">
                <a:solidFill>
                  <a:srgbClr val="222222"/>
                </a:solidFill>
                <a:latin typeface="Source Han Sans (Modified)"/>
              </a:rPr>
              <a:t>결과</a:t>
            </a:r>
            <a:r>
              <a:rPr lang="en-US" altLang="ko-KR" sz="2800" b="1" dirty="0">
                <a:solidFill>
                  <a:srgbClr val="222222"/>
                </a:solidFill>
                <a:latin typeface="Source Han Sans (Modified)"/>
              </a:rPr>
              <a:t>)</a:t>
            </a:r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8E41E0-4CDC-406A-AFFC-00900643EAF3}"/>
              </a:ext>
            </a:extLst>
          </p:cNvPr>
          <p:cNvSpPr txBox="1"/>
          <p:nvPr/>
        </p:nvSpPr>
        <p:spPr>
          <a:xfrm>
            <a:off x="1201016" y="1050506"/>
            <a:ext cx="1490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월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  <a:r>
              <a:rPr lang="en-US" altLang="ko-KR" dirty="0"/>
              <a:t>~9</a:t>
            </a:r>
            <a:r>
              <a:rPr lang="ko-KR" altLang="en-US" dirty="0"/>
              <a:t>일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6297B35-1100-4AEE-9556-E2BEA1083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879" y="1419838"/>
            <a:ext cx="2150559" cy="46894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4532A2-B19E-4521-88AD-F78DB4A783EF}"/>
              </a:ext>
            </a:extLst>
          </p:cNvPr>
          <p:cNvSpPr txBox="1"/>
          <p:nvPr/>
        </p:nvSpPr>
        <p:spPr>
          <a:xfrm>
            <a:off x="5087216" y="1050506"/>
            <a:ext cx="1812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월</a:t>
            </a:r>
            <a:r>
              <a:rPr lang="en-US" altLang="ko-KR" dirty="0"/>
              <a:t>10</a:t>
            </a:r>
            <a:r>
              <a:rPr lang="ko-KR" altLang="en-US" dirty="0"/>
              <a:t>일</a:t>
            </a:r>
            <a:r>
              <a:rPr lang="en-US" altLang="ko-KR" dirty="0"/>
              <a:t>~17</a:t>
            </a:r>
            <a:r>
              <a:rPr lang="ko-KR" altLang="en-US" dirty="0"/>
              <a:t>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D29DC-D54C-473A-B4BE-688D643B4189}"/>
              </a:ext>
            </a:extLst>
          </p:cNvPr>
          <p:cNvSpPr txBox="1"/>
          <p:nvPr/>
        </p:nvSpPr>
        <p:spPr>
          <a:xfrm>
            <a:off x="8805654" y="1020357"/>
            <a:ext cx="1812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월</a:t>
            </a:r>
            <a:r>
              <a:rPr lang="en-US" altLang="ko-KR" dirty="0"/>
              <a:t>18</a:t>
            </a:r>
            <a:r>
              <a:rPr lang="ko-KR" altLang="en-US" dirty="0"/>
              <a:t>일</a:t>
            </a:r>
            <a:r>
              <a:rPr lang="en-US" altLang="ko-KR" dirty="0"/>
              <a:t>~25</a:t>
            </a:r>
            <a:r>
              <a:rPr lang="ko-KR" altLang="en-US" dirty="0"/>
              <a:t>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8FCABA-2B48-4AF3-922E-6E7280B58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372" y="1419838"/>
            <a:ext cx="2072986" cy="46569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7E267E1-CB81-4269-8B52-2C1D0C2F4E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0136" y="1419837"/>
            <a:ext cx="2034648" cy="46569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60F0A3-5C12-4E96-A2B0-33443C0DE951}"/>
              </a:ext>
            </a:extLst>
          </p:cNvPr>
          <p:cNvSpPr txBox="1"/>
          <p:nvPr/>
        </p:nvSpPr>
        <p:spPr>
          <a:xfrm>
            <a:off x="4121727" y="6269136"/>
            <a:ext cx="424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아티스트</a:t>
            </a:r>
            <a:r>
              <a:rPr lang="en-US" altLang="ko-KR" sz="2400" b="1" dirty="0"/>
              <a:t>,</a:t>
            </a:r>
            <a:r>
              <a:rPr lang="ko-KR" altLang="en-US" sz="2400" b="1" dirty="0" err="1"/>
              <a:t>곡발매</a:t>
            </a:r>
            <a:r>
              <a:rPr lang="ko-KR" altLang="en-US" sz="2400" b="1" dirty="0"/>
              <a:t> ⇔ 주요영향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BF10EAC-ABEA-480F-AD35-2BD9EAB98639}"/>
              </a:ext>
            </a:extLst>
          </p:cNvPr>
          <p:cNvSpPr/>
          <p:nvPr/>
        </p:nvSpPr>
        <p:spPr>
          <a:xfrm>
            <a:off x="978674" y="4427243"/>
            <a:ext cx="1934912" cy="1502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AE84836-F243-440D-9A43-47758FEF8715}"/>
              </a:ext>
            </a:extLst>
          </p:cNvPr>
          <p:cNvSpPr/>
          <p:nvPr/>
        </p:nvSpPr>
        <p:spPr>
          <a:xfrm>
            <a:off x="4722633" y="4427243"/>
            <a:ext cx="1934912" cy="1502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8A5016E-AA0D-4D37-BAEB-8DE51A7899AD}"/>
              </a:ext>
            </a:extLst>
          </p:cNvPr>
          <p:cNvSpPr/>
          <p:nvPr/>
        </p:nvSpPr>
        <p:spPr>
          <a:xfrm>
            <a:off x="8744372" y="4427243"/>
            <a:ext cx="1934912" cy="1502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EDBCF03-C4E8-462D-93FE-76D27C535503}"/>
              </a:ext>
            </a:extLst>
          </p:cNvPr>
          <p:cNvSpPr/>
          <p:nvPr/>
        </p:nvSpPr>
        <p:spPr>
          <a:xfrm>
            <a:off x="8744372" y="2924578"/>
            <a:ext cx="1934912" cy="1502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72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22B26D-17F6-45FD-AEBD-7EB4A4936B70}"/>
              </a:ext>
            </a:extLst>
          </p:cNvPr>
          <p:cNvSpPr txBox="1"/>
          <p:nvPr/>
        </p:nvSpPr>
        <p:spPr>
          <a:xfrm>
            <a:off x="687532" y="358031"/>
            <a:ext cx="36246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222222"/>
                </a:solidFill>
                <a:latin typeface="Source Han Sans (Modified)"/>
              </a:rPr>
              <a:t>텍스트 마이닝</a:t>
            </a:r>
            <a:r>
              <a:rPr lang="en-US" altLang="ko-KR" sz="2800" b="1" dirty="0">
                <a:solidFill>
                  <a:srgbClr val="222222"/>
                </a:solidFill>
                <a:latin typeface="Source Han Sans (Modified)"/>
              </a:rPr>
              <a:t>(TF</a:t>
            </a:r>
            <a:r>
              <a:rPr lang="ko-KR" altLang="en-US" sz="2800" b="1" dirty="0">
                <a:solidFill>
                  <a:srgbClr val="222222"/>
                </a:solidFill>
                <a:latin typeface="Source Han Sans (Modified)"/>
              </a:rPr>
              <a:t>결과</a:t>
            </a:r>
            <a:r>
              <a:rPr lang="en-US" altLang="ko-KR" sz="2800" b="1" dirty="0">
                <a:solidFill>
                  <a:srgbClr val="222222"/>
                </a:solidFill>
                <a:latin typeface="Source Han Sans (Modified)"/>
              </a:rPr>
              <a:t>)</a:t>
            </a:r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8E41E0-4CDC-406A-AFFC-00900643EAF3}"/>
              </a:ext>
            </a:extLst>
          </p:cNvPr>
          <p:cNvSpPr txBox="1"/>
          <p:nvPr/>
        </p:nvSpPr>
        <p:spPr>
          <a:xfrm>
            <a:off x="702109" y="1050506"/>
            <a:ext cx="193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월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  <a:r>
              <a:rPr lang="en-US" altLang="ko-KR" dirty="0"/>
              <a:t>~6</a:t>
            </a:r>
            <a:r>
              <a:rPr lang="ko-KR" altLang="en-US" dirty="0"/>
              <a:t>월</a:t>
            </a:r>
            <a:r>
              <a:rPr lang="en-US" altLang="ko-KR" dirty="0"/>
              <a:t>25</a:t>
            </a:r>
            <a:r>
              <a:rPr lang="ko-KR" altLang="en-US" dirty="0"/>
              <a:t>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2C2992-F74F-4567-B278-50CF6796F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09" y="1672220"/>
            <a:ext cx="1508789" cy="5054072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13FACA31-9EBA-4862-9165-24DA0767913F}"/>
              </a:ext>
            </a:extLst>
          </p:cNvPr>
          <p:cNvSpPr/>
          <p:nvPr/>
        </p:nvSpPr>
        <p:spPr>
          <a:xfrm>
            <a:off x="489047" y="5185780"/>
            <a:ext cx="1934912" cy="1502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E3537A9-9855-4054-AD52-E69EF4B80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991" y="1672220"/>
            <a:ext cx="2396083" cy="50540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316D68-2BBD-454B-A045-EE7BA43CB834}"/>
              </a:ext>
            </a:extLst>
          </p:cNvPr>
          <p:cNvSpPr txBox="1"/>
          <p:nvPr/>
        </p:nvSpPr>
        <p:spPr>
          <a:xfrm>
            <a:off x="6563027" y="1061921"/>
            <a:ext cx="2207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월</a:t>
            </a:r>
            <a:r>
              <a:rPr lang="en-US" altLang="ko-KR" dirty="0"/>
              <a:t>1</a:t>
            </a:r>
            <a:r>
              <a:rPr lang="ko-KR" altLang="en-US" dirty="0"/>
              <a:t>일 </a:t>
            </a:r>
            <a:r>
              <a:rPr lang="en-US" altLang="ko-KR" dirty="0"/>
              <a:t>~ 2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904F80D-600A-41DC-A1FA-5D20BEA997CF}"/>
              </a:ext>
            </a:extLst>
          </p:cNvPr>
          <p:cNvSpPr/>
          <p:nvPr/>
        </p:nvSpPr>
        <p:spPr>
          <a:xfrm>
            <a:off x="6835317" y="4904510"/>
            <a:ext cx="1934912" cy="17839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설명선: 왼쪽 화살표 14">
            <a:extLst>
              <a:ext uri="{FF2B5EF4-FFF2-40B4-BE49-F238E27FC236}">
                <a16:creationId xmlns:a16="http://schemas.microsoft.com/office/drawing/2014/main" id="{F75A7284-563D-4FA8-BEBF-9820D035532D}"/>
              </a:ext>
            </a:extLst>
          </p:cNvPr>
          <p:cNvSpPr/>
          <p:nvPr/>
        </p:nvSpPr>
        <p:spPr>
          <a:xfrm>
            <a:off x="9310943" y="2753591"/>
            <a:ext cx="2545773" cy="1787236"/>
          </a:xfrm>
          <a:prstGeom prst="leftArrowCallou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신인이름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신인그룹이름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공개</a:t>
            </a:r>
          </a:p>
        </p:txBody>
      </p:sp>
      <p:sp>
        <p:nvSpPr>
          <p:cNvPr id="16" name="설명선: 왼쪽 화살표 15">
            <a:extLst>
              <a:ext uri="{FF2B5EF4-FFF2-40B4-BE49-F238E27FC236}">
                <a16:creationId xmlns:a16="http://schemas.microsoft.com/office/drawing/2014/main" id="{E3847FA3-BE32-4A3A-9297-536C549D2F0B}"/>
              </a:ext>
            </a:extLst>
          </p:cNvPr>
          <p:cNvSpPr/>
          <p:nvPr/>
        </p:nvSpPr>
        <p:spPr>
          <a:xfrm>
            <a:off x="2499879" y="2753591"/>
            <a:ext cx="2545773" cy="1787236"/>
          </a:xfrm>
          <a:prstGeom prst="leftArrowCallou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컴백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멤버이름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곡이름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BD65BA8-B148-4C64-9208-97BA6D8BF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687" y="1431253"/>
            <a:ext cx="3857435" cy="9670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F5CD7B9-0A54-4F8C-808C-884DE96D2B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246" y="531397"/>
            <a:ext cx="4509655" cy="3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43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085499B3-104F-43AB-873D-4A8B2BAD7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29" y="1234786"/>
            <a:ext cx="1098232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FDEE7A-9ACB-4DD5-A527-CA4D23D4A6FE}"/>
              </a:ext>
            </a:extLst>
          </p:cNvPr>
          <p:cNvSpPr txBox="1"/>
          <p:nvPr/>
        </p:nvSpPr>
        <p:spPr>
          <a:xfrm>
            <a:off x="665017" y="265813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코스닥지수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AC7C6-D39F-40E2-BB62-D78B67C19A76}"/>
              </a:ext>
            </a:extLst>
          </p:cNvPr>
          <p:cNvSpPr txBox="1"/>
          <p:nvPr/>
        </p:nvSpPr>
        <p:spPr>
          <a:xfrm>
            <a:off x="665017" y="4625686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2020.01.01 ~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A1918-DA84-45B1-A238-4EFC469D90A5}"/>
              </a:ext>
            </a:extLst>
          </p:cNvPr>
          <p:cNvSpPr txBox="1"/>
          <p:nvPr/>
        </p:nvSpPr>
        <p:spPr>
          <a:xfrm>
            <a:off x="4364179" y="4533353"/>
            <a:ext cx="2171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3</a:t>
            </a:r>
            <a:r>
              <a:rPr lang="ko-KR" altLang="en-US" dirty="0">
                <a:solidFill>
                  <a:srgbClr val="0000FF"/>
                </a:solidFill>
              </a:rPr>
              <a:t>월 </a:t>
            </a:r>
            <a:r>
              <a:rPr lang="en-US" altLang="ko-KR" dirty="0">
                <a:solidFill>
                  <a:srgbClr val="0000FF"/>
                </a:solidFill>
              </a:rPr>
              <a:t>19</a:t>
            </a:r>
            <a:r>
              <a:rPr lang="ko-KR" altLang="en-US" dirty="0">
                <a:solidFill>
                  <a:srgbClr val="0000FF"/>
                </a:solidFill>
              </a:rPr>
              <a:t>일 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>
                <a:solidFill>
                  <a:srgbClr val="0000FF"/>
                </a:solidFill>
              </a:rPr>
              <a:t>(428.35)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전일대비 </a:t>
            </a:r>
            <a:r>
              <a:rPr lang="en-US" altLang="ko-KR" dirty="0">
                <a:solidFill>
                  <a:srgbClr val="0000FF"/>
                </a:solidFill>
              </a:rPr>
              <a:t>-56.79%)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2A7FD7-3FD3-4E3F-8C74-873BAC5AE4DB}"/>
              </a:ext>
            </a:extLst>
          </p:cNvPr>
          <p:cNvSpPr txBox="1"/>
          <p:nvPr/>
        </p:nvSpPr>
        <p:spPr>
          <a:xfrm>
            <a:off x="3384665" y="1813172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ighlight>
                  <a:srgbClr val="0000FF"/>
                </a:highlight>
              </a:rPr>
              <a:t>2</a:t>
            </a:r>
            <a:r>
              <a:rPr lang="ko-KR" altLang="en-US" dirty="0">
                <a:solidFill>
                  <a:schemeClr val="bg1"/>
                </a:solidFill>
                <a:highlight>
                  <a:srgbClr val="0000FF"/>
                </a:highlight>
              </a:rPr>
              <a:t>월 </a:t>
            </a:r>
            <a:r>
              <a:rPr lang="en-US" altLang="ko-KR" dirty="0">
                <a:solidFill>
                  <a:schemeClr val="bg1"/>
                </a:solidFill>
                <a:highlight>
                  <a:srgbClr val="0000FF"/>
                </a:highlight>
              </a:rPr>
              <a:t>28</a:t>
            </a:r>
            <a:r>
              <a:rPr lang="ko-KR" altLang="en-US" dirty="0">
                <a:solidFill>
                  <a:schemeClr val="bg1"/>
                </a:solidFill>
                <a:highlight>
                  <a:srgbClr val="0000FF"/>
                </a:highlight>
              </a:rPr>
              <a:t>일 </a:t>
            </a:r>
            <a:endParaRPr lang="en-US" altLang="ko-KR" dirty="0">
              <a:solidFill>
                <a:schemeClr val="bg1"/>
              </a:solidFill>
              <a:highlight>
                <a:srgbClr val="0000FF"/>
              </a:highlight>
            </a:endParaRPr>
          </a:p>
          <a:p>
            <a:r>
              <a:rPr lang="en-US" altLang="ko-KR" dirty="0">
                <a:solidFill>
                  <a:schemeClr val="bg1"/>
                </a:solidFill>
                <a:highlight>
                  <a:srgbClr val="0000FF"/>
                </a:highlight>
              </a:rPr>
              <a:t>(610.73)</a:t>
            </a:r>
          </a:p>
          <a:p>
            <a:r>
              <a:rPr lang="en-US" altLang="ko-KR" dirty="0">
                <a:solidFill>
                  <a:schemeClr val="bg1"/>
                </a:solidFill>
                <a:highlight>
                  <a:srgbClr val="0000FF"/>
                </a:highlight>
              </a:rPr>
              <a:t>(</a:t>
            </a:r>
            <a:r>
              <a:rPr lang="ko-KR" altLang="en-US" dirty="0">
                <a:solidFill>
                  <a:schemeClr val="bg1"/>
                </a:solidFill>
                <a:highlight>
                  <a:srgbClr val="0000FF"/>
                </a:highlight>
              </a:rPr>
              <a:t>전일대비 </a:t>
            </a:r>
            <a:r>
              <a:rPr lang="en-US" altLang="ko-KR" dirty="0">
                <a:solidFill>
                  <a:schemeClr val="bg1"/>
                </a:solidFill>
                <a:highlight>
                  <a:srgbClr val="0000FF"/>
                </a:highlight>
              </a:rPr>
              <a:t>-27.44%)</a:t>
            </a:r>
            <a:endParaRPr lang="ko-KR" altLang="en-US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82290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366BFCB-9058-494A-99CD-C540D82AB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29" y="993383"/>
            <a:ext cx="8586396" cy="534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E7D82F-D37B-4C5C-81F9-C5E173E0F04C}"/>
              </a:ext>
            </a:extLst>
          </p:cNvPr>
          <p:cNvSpPr txBox="1"/>
          <p:nvPr/>
        </p:nvSpPr>
        <p:spPr>
          <a:xfrm>
            <a:off x="5007033" y="4602772"/>
            <a:ext cx="113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ighlight>
                  <a:srgbClr val="0000FF"/>
                </a:highlight>
              </a:rPr>
              <a:t>3</a:t>
            </a:r>
            <a:r>
              <a:rPr lang="ko-KR" altLang="en-US" dirty="0">
                <a:solidFill>
                  <a:schemeClr val="bg1"/>
                </a:solidFill>
                <a:highlight>
                  <a:srgbClr val="0000FF"/>
                </a:highlight>
              </a:rPr>
              <a:t>월 </a:t>
            </a:r>
            <a:r>
              <a:rPr lang="en-US" altLang="ko-KR" dirty="0">
                <a:solidFill>
                  <a:schemeClr val="bg1"/>
                </a:solidFill>
                <a:highlight>
                  <a:srgbClr val="0000FF"/>
                </a:highlight>
              </a:rPr>
              <a:t>19</a:t>
            </a:r>
            <a:r>
              <a:rPr lang="ko-KR" altLang="en-US" dirty="0">
                <a:solidFill>
                  <a:schemeClr val="bg1"/>
                </a:solidFill>
                <a:highlight>
                  <a:srgbClr val="0000FF"/>
                </a:highlight>
              </a:rPr>
              <a:t>일 </a:t>
            </a:r>
            <a:endParaRPr lang="en-US" altLang="ko-KR" dirty="0">
              <a:solidFill>
                <a:schemeClr val="bg1"/>
              </a:solidFill>
              <a:highlight>
                <a:srgbClr val="0000FF"/>
              </a:highlight>
            </a:endParaRPr>
          </a:p>
          <a:p>
            <a:r>
              <a:rPr lang="en-US" altLang="ko-KR" dirty="0">
                <a:solidFill>
                  <a:schemeClr val="bg1"/>
                </a:solidFill>
                <a:highlight>
                  <a:srgbClr val="0000FF"/>
                </a:highlight>
              </a:rPr>
              <a:t>(18,950)</a:t>
            </a:r>
            <a:endParaRPr lang="ko-KR" altLang="en-US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B1B047-0BEF-4BC4-BCD2-6DDAA8C3D842}"/>
              </a:ext>
            </a:extLst>
          </p:cNvPr>
          <p:cNvSpPr txBox="1"/>
          <p:nvPr/>
        </p:nvSpPr>
        <p:spPr>
          <a:xfrm>
            <a:off x="7518839" y="4279606"/>
            <a:ext cx="113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</a:rPr>
              <a:t>6</a:t>
            </a: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</a:rPr>
              <a:t>월 </a:t>
            </a:r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</a:rPr>
              <a:t>22</a:t>
            </a: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</a:rPr>
              <a:t>일 </a:t>
            </a:r>
            <a:endParaRPr lang="en-US" altLang="ko-KR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</a:rPr>
              <a:t>(30,450)</a:t>
            </a:r>
            <a:endParaRPr lang="ko-KR" altLang="en-US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C5A93F-3F07-437A-A2FF-39E61151EE89}"/>
              </a:ext>
            </a:extLst>
          </p:cNvPr>
          <p:cNvSpPr txBox="1"/>
          <p:nvPr/>
        </p:nvSpPr>
        <p:spPr>
          <a:xfrm>
            <a:off x="8734249" y="2984865"/>
            <a:ext cx="113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</a:rPr>
              <a:t>8</a:t>
            </a: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</a:rPr>
              <a:t>월 </a:t>
            </a:r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</a:rPr>
              <a:t>13</a:t>
            </a: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</a:rPr>
              <a:t>일 </a:t>
            </a:r>
            <a:endParaRPr lang="en-US" altLang="ko-KR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</a:rPr>
              <a:t>(48,250)</a:t>
            </a:r>
            <a:endParaRPr lang="ko-KR" altLang="en-US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E25DF6-6951-450E-BE7B-03FA95828E6D}"/>
              </a:ext>
            </a:extLst>
          </p:cNvPr>
          <p:cNvSpPr txBox="1"/>
          <p:nvPr/>
        </p:nvSpPr>
        <p:spPr>
          <a:xfrm>
            <a:off x="2878791" y="4527940"/>
            <a:ext cx="113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</a:rPr>
              <a:t>1</a:t>
            </a: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</a:rPr>
              <a:t>월 </a:t>
            </a:r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</a:rPr>
              <a:t>2</a:t>
            </a:r>
            <a:r>
              <a:rPr lang="ko-KR" altLang="en-US" dirty="0">
                <a:solidFill>
                  <a:schemeClr val="bg1"/>
                </a:solidFill>
                <a:highlight>
                  <a:srgbClr val="FF0000"/>
                </a:highlight>
              </a:rPr>
              <a:t>일 </a:t>
            </a:r>
            <a:endParaRPr lang="en-US" altLang="ko-KR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r>
              <a:rPr lang="en-US" altLang="ko-KR" dirty="0">
                <a:solidFill>
                  <a:schemeClr val="bg1"/>
                </a:solidFill>
                <a:highlight>
                  <a:srgbClr val="FF0000"/>
                </a:highlight>
              </a:rPr>
              <a:t>(27,500)</a:t>
            </a:r>
            <a:endParaRPr lang="ko-KR" altLang="en-US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A184F1-0E86-4B51-8A31-DC23B4576DB9}"/>
              </a:ext>
            </a:extLst>
          </p:cNvPr>
          <p:cNvSpPr txBox="1"/>
          <p:nvPr/>
        </p:nvSpPr>
        <p:spPr>
          <a:xfrm>
            <a:off x="234326" y="270876"/>
            <a:ext cx="2644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YG </a:t>
            </a:r>
            <a:r>
              <a:rPr lang="ko-KR" altLang="en-US" sz="2000" b="1" dirty="0"/>
              <a:t>주가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종가기준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471472-6236-4695-91EC-7FC88EB7855B}"/>
              </a:ext>
            </a:extLst>
          </p:cNvPr>
          <p:cNvSpPr txBox="1"/>
          <p:nvPr/>
        </p:nvSpPr>
        <p:spPr>
          <a:xfrm>
            <a:off x="4493029" y="3169425"/>
            <a:ext cx="113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3</a:t>
            </a:r>
            <a:r>
              <a:rPr lang="ko-KR" altLang="en-US" dirty="0">
                <a:solidFill>
                  <a:srgbClr val="0000FF"/>
                </a:solidFill>
              </a:rPr>
              <a:t>월 </a:t>
            </a:r>
            <a:r>
              <a:rPr lang="en-US" altLang="ko-KR" dirty="0">
                <a:solidFill>
                  <a:srgbClr val="0000FF"/>
                </a:solidFill>
              </a:rPr>
              <a:t>3</a:t>
            </a:r>
            <a:r>
              <a:rPr lang="ko-KR" altLang="en-US" dirty="0">
                <a:solidFill>
                  <a:srgbClr val="0000FF"/>
                </a:solidFill>
              </a:rPr>
              <a:t>일 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>
                <a:solidFill>
                  <a:srgbClr val="0000FF"/>
                </a:solidFill>
              </a:rPr>
              <a:t>(29,650)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FEFCC562-A0F7-4DF2-B252-35075816CBDF}"/>
              </a:ext>
            </a:extLst>
          </p:cNvPr>
          <p:cNvSpPr/>
          <p:nvPr/>
        </p:nvSpPr>
        <p:spPr>
          <a:xfrm>
            <a:off x="3062917" y="1704109"/>
            <a:ext cx="6486328" cy="3865418"/>
          </a:xfrm>
          <a:custGeom>
            <a:avLst/>
            <a:gdLst>
              <a:gd name="connsiteX0" fmla="*/ 23183 w 6486328"/>
              <a:gd name="connsiteY0" fmla="*/ 2763982 h 3865418"/>
              <a:gd name="connsiteX1" fmla="*/ 12792 w 6486328"/>
              <a:gd name="connsiteY1" fmla="*/ 2670464 h 3865418"/>
              <a:gd name="connsiteX2" fmla="*/ 2401 w 6486328"/>
              <a:gd name="connsiteY2" fmla="*/ 2628900 h 3865418"/>
              <a:gd name="connsiteX3" fmla="*/ 75138 w 6486328"/>
              <a:gd name="connsiteY3" fmla="*/ 2098964 h 3865418"/>
              <a:gd name="connsiteX4" fmla="*/ 95919 w 6486328"/>
              <a:gd name="connsiteY4" fmla="*/ 2067791 h 3865418"/>
              <a:gd name="connsiteX5" fmla="*/ 106310 w 6486328"/>
              <a:gd name="connsiteY5" fmla="*/ 2015836 h 3865418"/>
              <a:gd name="connsiteX6" fmla="*/ 189438 w 6486328"/>
              <a:gd name="connsiteY6" fmla="*/ 1870364 h 3865418"/>
              <a:gd name="connsiteX7" fmla="*/ 251783 w 6486328"/>
              <a:gd name="connsiteY7" fmla="*/ 1776846 h 3865418"/>
              <a:gd name="connsiteX8" fmla="*/ 293347 w 6486328"/>
              <a:gd name="connsiteY8" fmla="*/ 1714500 h 3865418"/>
              <a:gd name="connsiteX9" fmla="*/ 314128 w 6486328"/>
              <a:gd name="connsiteY9" fmla="*/ 1683327 h 3865418"/>
              <a:gd name="connsiteX10" fmla="*/ 376474 w 6486328"/>
              <a:gd name="connsiteY10" fmla="*/ 1652155 h 3865418"/>
              <a:gd name="connsiteX11" fmla="*/ 407647 w 6486328"/>
              <a:gd name="connsiteY11" fmla="*/ 1631373 h 3865418"/>
              <a:gd name="connsiteX12" fmla="*/ 584292 w 6486328"/>
              <a:gd name="connsiteY12" fmla="*/ 1652155 h 3865418"/>
              <a:gd name="connsiteX13" fmla="*/ 615465 w 6486328"/>
              <a:gd name="connsiteY13" fmla="*/ 1662546 h 3865418"/>
              <a:gd name="connsiteX14" fmla="*/ 677810 w 6486328"/>
              <a:gd name="connsiteY14" fmla="*/ 1704109 h 3865418"/>
              <a:gd name="connsiteX15" fmla="*/ 740156 w 6486328"/>
              <a:gd name="connsiteY15" fmla="*/ 1735282 h 3865418"/>
              <a:gd name="connsiteX16" fmla="*/ 771328 w 6486328"/>
              <a:gd name="connsiteY16" fmla="*/ 1745673 h 3865418"/>
              <a:gd name="connsiteX17" fmla="*/ 864847 w 6486328"/>
              <a:gd name="connsiteY17" fmla="*/ 1808018 h 3865418"/>
              <a:gd name="connsiteX18" fmla="*/ 896019 w 6486328"/>
              <a:gd name="connsiteY18" fmla="*/ 1828800 h 3865418"/>
              <a:gd name="connsiteX19" fmla="*/ 937583 w 6486328"/>
              <a:gd name="connsiteY19" fmla="*/ 1839191 h 3865418"/>
              <a:gd name="connsiteX20" fmla="*/ 999928 w 6486328"/>
              <a:gd name="connsiteY20" fmla="*/ 1870364 h 3865418"/>
              <a:gd name="connsiteX21" fmla="*/ 1062274 w 6486328"/>
              <a:gd name="connsiteY21" fmla="*/ 1901536 h 3865418"/>
              <a:gd name="connsiteX22" fmla="*/ 1124619 w 6486328"/>
              <a:gd name="connsiteY22" fmla="*/ 1932709 h 3865418"/>
              <a:gd name="connsiteX23" fmla="*/ 1155792 w 6486328"/>
              <a:gd name="connsiteY23" fmla="*/ 1953491 h 3865418"/>
              <a:gd name="connsiteX24" fmla="*/ 1186965 w 6486328"/>
              <a:gd name="connsiteY24" fmla="*/ 1963882 h 3865418"/>
              <a:gd name="connsiteX25" fmla="*/ 1249310 w 6486328"/>
              <a:gd name="connsiteY25" fmla="*/ 1995055 h 3865418"/>
              <a:gd name="connsiteX26" fmla="*/ 1280483 w 6486328"/>
              <a:gd name="connsiteY26" fmla="*/ 2026227 h 3865418"/>
              <a:gd name="connsiteX27" fmla="*/ 1311656 w 6486328"/>
              <a:gd name="connsiteY27" fmla="*/ 2047009 h 3865418"/>
              <a:gd name="connsiteX28" fmla="*/ 1374001 w 6486328"/>
              <a:gd name="connsiteY28" fmla="*/ 2109355 h 3865418"/>
              <a:gd name="connsiteX29" fmla="*/ 1425956 w 6486328"/>
              <a:gd name="connsiteY29" fmla="*/ 2161309 h 3865418"/>
              <a:gd name="connsiteX30" fmla="*/ 1457128 w 6486328"/>
              <a:gd name="connsiteY30" fmla="*/ 2202873 h 3865418"/>
              <a:gd name="connsiteX31" fmla="*/ 1488301 w 6486328"/>
              <a:gd name="connsiteY31" fmla="*/ 2234046 h 3865418"/>
              <a:gd name="connsiteX32" fmla="*/ 1498692 w 6486328"/>
              <a:gd name="connsiteY32" fmla="*/ 2265218 h 3865418"/>
              <a:gd name="connsiteX33" fmla="*/ 1561038 w 6486328"/>
              <a:gd name="connsiteY33" fmla="*/ 2348346 h 3865418"/>
              <a:gd name="connsiteX34" fmla="*/ 1602601 w 6486328"/>
              <a:gd name="connsiteY34" fmla="*/ 2421082 h 3865418"/>
              <a:gd name="connsiteX35" fmla="*/ 1612992 w 6486328"/>
              <a:gd name="connsiteY35" fmla="*/ 2452255 h 3865418"/>
              <a:gd name="connsiteX36" fmla="*/ 1644165 w 6486328"/>
              <a:gd name="connsiteY36" fmla="*/ 2493818 h 3865418"/>
              <a:gd name="connsiteX37" fmla="*/ 1664947 w 6486328"/>
              <a:gd name="connsiteY37" fmla="*/ 2556164 h 3865418"/>
              <a:gd name="connsiteX38" fmla="*/ 1696119 w 6486328"/>
              <a:gd name="connsiteY38" fmla="*/ 2618509 h 3865418"/>
              <a:gd name="connsiteX39" fmla="*/ 1716901 w 6486328"/>
              <a:gd name="connsiteY39" fmla="*/ 2660073 h 3865418"/>
              <a:gd name="connsiteX40" fmla="*/ 1748074 w 6486328"/>
              <a:gd name="connsiteY40" fmla="*/ 2763982 h 3865418"/>
              <a:gd name="connsiteX41" fmla="*/ 1768856 w 6486328"/>
              <a:gd name="connsiteY41" fmla="*/ 2805546 h 3865418"/>
              <a:gd name="connsiteX42" fmla="*/ 1779247 w 6486328"/>
              <a:gd name="connsiteY42" fmla="*/ 2836718 h 3865418"/>
              <a:gd name="connsiteX43" fmla="*/ 1800028 w 6486328"/>
              <a:gd name="connsiteY43" fmla="*/ 2888673 h 3865418"/>
              <a:gd name="connsiteX44" fmla="*/ 1810419 w 6486328"/>
              <a:gd name="connsiteY44" fmla="*/ 2951018 h 3865418"/>
              <a:gd name="connsiteX45" fmla="*/ 1841592 w 6486328"/>
              <a:gd name="connsiteY45" fmla="*/ 3034146 h 3865418"/>
              <a:gd name="connsiteX46" fmla="*/ 1862374 w 6486328"/>
              <a:gd name="connsiteY46" fmla="*/ 3117273 h 3865418"/>
              <a:gd name="connsiteX47" fmla="*/ 1872765 w 6486328"/>
              <a:gd name="connsiteY47" fmla="*/ 3169227 h 3865418"/>
              <a:gd name="connsiteX48" fmla="*/ 1893547 w 6486328"/>
              <a:gd name="connsiteY48" fmla="*/ 3231573 h 3865418"/>
              <a:gd name="connsiteX49" fmla="*/ 1914328 w 6486328"/>
              <a:gd name="connsiteY49" fmla="*/ 3325091 h 3865418"/>
              <a:gd name="connsiteX50" fmla="*/ 1924719 w 6486328"/>
              <a:gd name="connsiteY50" fmla="*/ 3356264 h 3865418"/>
              <a:gd name="connsiteX51" fmla="*/ 1955892 w 6486328"/>
              <a:gd name="connsiteY51" fmla="*/ 3470564 h 3865418"/>
              <a:gd name="connsiteX52" fmla="*/ 1976674 w 6486328"/>
              <a:gd name="connsiteY52" fmla="*/ 3512127 h 3865418"/>
              <a:gd name="connsiteX53" fmla="*/ 1987065 w 6486328"/>
              <a:gd name="connsiteY53" fmla="*/ 3543300 h 3865418"/>
              <a:gd name="connsiteX54" fmla="*/ 2007847 w 6486328"/>
              <a:gd name="connsiteY54" fmla="*/ 3584864 h 3865418"/>
              <a:gd name="connsiteX55" fmla="*/ 2018238 w 6486328"/>
              <a:gd name="connsiteY55" fmla="*/ 3616036 h 3865418"/>
              <a:gd name="connsiteX56" fmla="*/ 2039019 w 6486328"/>
              <a:gd name="connsiteY56" fmla="*/ 3647209 h 3865418"/>
              <a:gd name="connsiteX57" fmla="*/ 2090974 w 6486328"/>
              <a:gd name="connsiteY57" fmla="*/ 3740727 h 3865418"/>
              <a:gd name="connsiteX58" fmla="*/ 2153319 w 6486328"/>
              <a:gd name="connsiteY58" fmla="*/ 3803073 h 3865418"/>
              <a:gd name="connsiteX59" fmla="*/ 2174101 w 6486328"/>
              <a:gd name="connsiteY59" fmla="*/ 3834246 h 3865418"/>
              <a:gd name="connsiteX60" fmla="*/ 2236447 w 6486328"/>
              <a:gd name="connsiteY60" fmla="*/ 3865418 h 3865418"/>
              <a:gd name="connsiteX61" fmla="*/ 2402701 w 6486328"/>
              <a:gd name="connsiteY61" fmla="*/ 3855027 h 3865418"/>
              <a:gd name="connsiteX62" fmla="*/ 2496219 w 6486328"/>
              <a:gd name="connsiteY62" fmla="*/ 3803073 h 3865418"/>
              <a:gd name="connsiteX63" fmla="*/ 2527392 w 6486328"/>
              <a:gd name="connsiteY63" fmla="*/ 3782291 h 3865418"/>
              <a:gd name="connsiteX64" fmla="*/ 2620910 w 6486328"/>
              <a:gd name="connsiteY64" fmla="*/ 3699164 h 3865418"/>
              <a:gd name="connsiteX65" fmla="*/ 2704038 w 6486328"/>
              <a:gd name="connsiteY65" fmla="*/ 3574473 h 3865418"/>
              <a:gd name="connsiteX66" fmla="*/ 2745601 w 6486328"/>
              <a:gd name="connsiteY66" fmla="*/ 3512127 h 3865418"/>
              <a:gd name="connsiteX67" fmla="*/ 2776774 w 6486328"/>
              <a:gd name="connsiteY67" fmla="*/ 3470564 h 3865418"/>
              <a:gd name="connsiteX68" fmla="*/ 2807947 w 6486328"/>
              <a:gd name="connsiteY68" fmla="*/ 3439391 h 3865418"/>
              <a:gd name="connsiteX69" fmla="*/ 2849510 w 6486328"/>
              <a:gd name="connsiteY69" fmla="*/ 3377046 h 3865418"/>
              <a:gd name="connsiteX70" fmla="*/ 2880683 w 6486328"/>
              <a:gd name="connsiteY70" fmla="*/ 3335482 h 3865418"/>
              <a:gd name="connsiteX71" fmla="*/ 2932638 w 6486328"/>
              <a:gd name="connsiteY71" fmla="*/ 3262746 h 3865418"/>
              <a:gd name="connsiteX72" fmla="*/ 2963810 w 6486328"/>
              <a:gd name="connsiteY72" fmla="*/ 3231573 h 3865418"/>
              <a:gd name="connsiteX73" fmla="*/ 2994983 w 6486328"/>
              <a:gd name="connsiteY73" fmla="*/ 3190009 h 3865418"/>
              <a:gd name="connsiteX74" fmla="*/ 3026156 w 6486328"/>
              <a:gd name="connsiteY74" fmla="*/ 3158836 h 3865418"/>
              <a:gd name="connsiteX75" fmla="*/ 3046938 w 6486328"/>
              <a:gd name="connsiteY75" fmla="*/ 3127664 h 3865418"/>
              <a:gd name="connsiteX76" fmla="*/ 3078110 w 6486328"/>
              <a:gd name="connsiteY76" fmla="*/ 3096491 h 3865418"/>
              <a:gd name="connsiteX77" fmla="*/ 3098892 w 6486328"/>
              <a:gd name="connsiteY77" fmla="*/ 3054927 h 3865418"/>
              <a:gd name="connsiteX78" fmla="*/ 3119674 w 6486328"/>
              <a:gd name="connsiteY78" fmla="*/ 3023755 h 3865418"/>
              <a:gd name="connsiteX79" fmla="*/ 3130065 w 6486328"/>
              <a:gd name="connsiteY79" fmla="*/ 2992582 h 3865418"/>
              <a:gd name="connsiteX80" fmla="*/ 3182019 w 6486328"/>
              <a:gd name="connsiteY80" fmla="*/ 2919846 h 3865418"/>
              <a:gd name="connsiteX81" fmla="*/ 3192410 w 6486328"/>
              <a:gd name="connsiteY81" fmla="*/ 2888673 h 3865418"/>
              <a:gd name="connsiteX82" fmla="*/ 3233974 w 6486328"/>
              <a:gd name="connsiteY82" fmla="*/ 2815936 h 3865418"/>
              <a:gd name="connsiteX83" fmla="*/ 3265147 w 6486328"/>
              <a:gd name="connsiteY83" fmla="*/ 2784764 h 3865418"/>
              <a:gd name="connsiteX84" fmla="*/ 3306710 w 6486328"/>
              <a:gd name="connsiteY84" fmla="*/ 2722418 h 3865418"/>
              <a:gd name="connsiteX85" fmla="*/ 3317101 w 6486328"/>
              <a:gd name="connsiteY85" fmla="*/ 2691246 h 3865418"/>
              <a:gd name="connsiteX86" fmla="*/ 3358665 w 6486328"/>
              <a:gd name="connsiteY86" fmla="*/ 2649682 h 3865418"/>
              <a:gd name="connsiteX87" fmla="*/ 3379447 w 6486328"/>
              <a:gd name="connsiteY87" fmla="*/ 2618509 h 3865418"/>
              <a:gd name="connsiteX88" fmla="*/ 3410619 w 6486328"/>
              <a:gd name="connsiteY88" fmla="*/ 2576946 h 3865418"/>
              <a:gd name="connsiteX89" fmla="*/ 3431401 w 6486328"/>
              <a:gd name="connsiteY89" fmla="*/ 2545773 h 3865418"/>
              <a:gd name="connsiteX90" fmla="*/ 3493747 w 6486328"/>
              <a:gd name="connsiteY90" fmla="*/ 2483427 h 3865418"/>
              <a:gd name="connsiteX91" fmla="*/ 3597656 w 6486328"/>
              <a:gd name="connsiteY91" fmla="*/ 2410691 h 3865418"/>
              <a:gd name="connsiteX92" fmla="*/ 3660001 w 6486328"/>
              <a:gd name="connsiteY92" fmla="*/ 2369127 h 3865418"/>
              <a:gd name="connsiteX93" fmla="*/ 3732738 w 6486328"/>
              <a:gd name="connsiteY93" fmla="*/ 2337955 h 3865418"/>
              <a:gd name="connsiteX94" fmla="*/ 3815865 w 6486328"/>
              <a:gd name="connsiteY94" fmla="*/ 2317173 h 3865418"/>
              <a:gd name="connsiteX95" fmla="*/ 3888601 w 6486328"/>
              <a:gd name="connsiteY95" fmla="*/ 2286000 h 3865418"/>
              <a:gd name="connsiteX96" fmla="*/ 3950947 w 6486328"/>
              <a:gd name="connsiteY96" fmla="*/ 2265218 h 3865418"/>
              <a:gd name="connsiteX97" fmla="*/ 4023683 w 6486328"/>
              <a:gd name="connsiteY97" fmla="*/ 2244436 h 3865418"/>
              <a:gd name="connsiteX98" fmla="*/ 4106810 w 6486328"/>
              <a:gd name="connsiteY98" fmla="*/ 2234046 h 3865418"/>
              <a:gd name="connsiteX99" fmla="*/ 4761438 w 6486328"/>
              <a:gd name="connsiteY99" fmla="*/ 2265218 h 3865418"/>
              <a:gd name="connsiteX100" fmla="*/ 4792610 w 6486328"/>
              <a:gd name="connsiteY100" fmla="*/ 2275609 h 3865418"/>
              <a:gd name="connsiteX101" fmla="*/ 4823783 w 6486328"/>
              <a:gd name="connsiteY101" fmla="*/ 2286000 h 3865418"/>
              <a:gd name="connsiteX102" fmla="*/ 4854956 w 6486328"/>
              <a:gd name="connsiteY102" fmla="*/ 2306782 h 3865418"/>
              <a:gd name="connsiteX103" fmla="*/ 4948474 w 6486328"/>
              <a:gd name="connsiteY103" fmla="*/ 2275609 h 3865418"/>
              <a:gd name="connsiteX104" fmla="*/ 4969256 w 6486328"/>
              <a:gd name="connsiteY104" fmla="*/ 2223655 h 3865418"/>
              <a:gd name="connsiteX105" fmla="*/ 5031601 w 6486328"/>
              <a:gd name="connsiteY105" fmla="*/ 2150918 h 3865418"/>
              <a:gd name="connsiteX106" fmla="*/ 5041992 w 6486328"/>
              <a:gd name="connsiteY106" fmla="*/ 2119746 h 3865418"/>
              <a:gd name="connsiteX107" fmla="*/ 5093947 w 6486328"/>
              <a:gd name="connsiteY107" fmla="*/ 2047009 h 3865418"/>
              <a:gd name="connsiteX108" fmla="*/ 5125119 w 6486328"/>
              <a:gd name="connsiteY108" fmla="*/ 1963882 h 3865418"/>
              <a:gd name="connsiteX109" fmla="*/ 5197856 w 6486328"/>
              <a:gd name="connsiteY109" fmla="*/ 1870364 h 3865418"/>
              <a:gd name="connsiteX110" fmla="*/ 5218638 w 6486328"/>
              <a:gd name="connsiteY110" fmla="*/ 1818409 h 3865418"/>
              <a:gd name="connsiteX111" fmla="*/ 5270592 w 6486328"/>
              <a:gd name="connsiteY111" fmla="*/ 1714500 h 3865418"/>
              <a:gd name="connsiteX112" fmla="*/ 5280983 w 6486328"/>
              <a:gd name="connsiteY112" fmla="*/ 1683327 h 3865418"/>
              <a:gd name="connsiteX113" fmla="*/ 5301765 w 6486328"/>
              <a:gd name="connsiteY113" fmla="*/ 1652155 h 3865418"/>
              <a:gd name="connsiteX114" fmla="*/ 5374501 w 6486328"/>
              <a:gd name="connsiteY114" fmla="*/ 1496291 h 3865418"/>
              <a:gd name="connsiteX115" fmla="*/ 5395283 w 6486328"/>
              <a:gd name="connsiteY115" fmla="*/ 1465118 h 3865418"/>
              <a:gd name="connsiteX116" fmla="*/ 5405674 w 6486328"/>
              <a:gd name="connsiteY116" fmla="*/ 1433946 h 3865418"/>
              <a:gd name="connsiteX117" fmla="*/ 5447238 w 6486328"/>
              <a:gd name="connsiteY117" fmla="*/ 1371600 h 3865418"/>
              <a:gd name="connsiteX118" fmla="*/ 5468019 w 6486328"/>
              <a:gd name="connsiteY118" fmla="*/ 1330036 h 3865418"/>
              <a:gd name="connsiteX119" fmla="*/ 5499192 w 6486328"/>
              <a:gd name="connsiteY119" fmla="*/ 1309255 h 3865418"/>
              <a:gd name="connsiteX120" fmla="*/ 5551147 w 6486328"/>
              <a:gd name="connsiteY120" fmla="*/ 1226127 h 3865418"/>
              <a:gd name="connsiteX121" fmla="*/ 5592710 w 6486328"/>
              <a:gd name="connsiteY121" fmla="*/ 1163782 h 3865418"/>
              <a:gd name="connsiteX122" fmla="*/ 5613492 w 6486328"/>
              <a:gd name="connsiteY122" fmla="*/ 1132609 h 3865418"/>
              <a:gd name="connsiteX123" fmla="*/ 5644665 w 6486328"/>
              <a:gd name="connsiteY123" fmla="*/ 1111827 h 3865418"/>
              <a:gd name="connsiteX124" fmla="*/ 5727792 w 6486328"/>
              <a:gd name="connsiteY124" fmla="*/ 1039091 h 3865418"/>
              <a:gd name="connsiteX125" fmla="*/ 5790138 w 6486328"/>
              <a:gd name="connsiteY125" fmla="*/ 1018309 h 3865418"/>
              <a:gd name="connsiteX126" fmla="*/ 5821310 w 6486328"/>
              <a:gd name="connsiteY126" fmla="*/ 1007918 h 3865418"/>
              <a:gd name="connsiteX127" fmla="*/ 5883656 w 6486328"/>
              <a:gd name="connsiteY127" fmla="*/ 976746 h 3865418"/>
              <a:gd name="connsiteX128" fmla="*/ 5946001 w 6486328"/>
              <a:gd name="connsiteY128" fmla="*/ 935182 h 3865418"/>
              <a:gd name="connsiteX129" fmla="*/ 5977174 w 6486328"/>
              <a:gd name="connsiteY129" fmla="*/ 914400 h 3865418"/>
              <a:gd name="connsiteX130" fmla="*/ 6070692 w 6486328"/>
              <a:gd name="connsiteY130" fmla="*/ 820882 h 3865418"/>
              <a:gd name="connsiteX131" fmla="*/ 6101865 w 6486328"/>
              <a:gd name="connsiteY131" fmla="*/ 789709 h 3865418"/>
              <a:gd name="connsiteX132" fmla="*/ 6133038 w 6486328"/>
              <a:gd name="connsiteY132" fmla="*/ 758536 h 3865418"/>
              <a:gd name="connsiteX133" fmla="*/ 6153819 w 6486328"/>
              <a:gd name="connsiteY133" fmla="*/ 727364 h 3865418"/>
              <a:gd name="connsiteX134" fmla="*/ 6216165 w 6486328"/>
              <a:gd name="connsiteY134" fmla="*/ 644236 h 3865418"/>
              <a:gd name="connsiteX135" fmla="*/ 6288901 w 6486328"/>
              <a:gd name="connsiteY135" fmla="*/ 529936 h 3865418"/>
              <a:gd name="connsiteX136" fmla="*/ 6299292 w 6486328"/>
              <a:gd name="connsiteY136" fmla="*/ 488373 h 3865418"/>
              <a:gd name="connsiteX137" fmla="*/ 6330465 w 6486328"/>
              <a:gd name="connsiteY137" fmla="*/ 415636 h 3865418"/>
              <a:gd name="connsiteX138" fmla="*/ 6361638 w 6486328"/>
              <a:gd name="connsiteY138" fmla="*/ 311727 h 3865418"/>
              <a:gd name="connsiteX139" fmla="*/ 6403201 w 6486328"/>
              <a:gd name="connsiteY139" fmla="*/ 228600 h 3865418"/>
              <a:gd name="connsiteX140" fmla="*/ 6413592 w 6486328"/>
              <a:gd name="connsiteY140" fmla="*/ 197427 h 3865418"/>
              <a:gd name="connsiteX141" fmla="*/ 6423983 w 6486328"/>
              <a:gd name="connsiteY141" fmla="*/ 155864 h 3865418"/>
              <a:gd name="connsiteX142" fmla="*/ 6486328 w 6486328"/>
              <a:gd name="connsiteY142" fmla="*/ 10391 h 3865418"/>
              <a:gd name="connsiteX143" fmla="*/ 6486328 w 6486328"/>
              <a:gd name="connsiteY143" fmla="*/ 0 h 3865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6486328" h="3865418">
                <a:moveTo>
                  <a:pt x="23183" y="2763982"/>
                </a:moveTo>
                <a:cubicBezTo>
                  <a:pt x="19719" y="2732809"/>
                  <a:pt x="17561" y="2701464"/>
                  <a:pt x="12792" y="2670464"/>
                </a:cubicBezTo>
                <a:cubicBezTo>
                  <a:pt x="10620" y="2656349"/>
                  <a:pt x="2077" y="2643177"/>
                  <a:pt x="2401" y="2628900"/>
                </a:cubicBezTo>
                <a:cubicBezTo>
                  <a:pt x="6356" y="2454866"/>
                  <a:pt x="-27847" y="2253449"/>
                  <a:pt x="75138" y="2098964"/>
                </a:cubicBezTo>
                <a:lnTo>
                  <a:pt x="95919" y="2067791"/>
                </a:lnTo>
                <a:cubicBezTo>
                  <a:pt x="99383" y="2050473"/>
                  <a:pt x="99970" y="2032320"/>
                  <a:pt x="106310" y="2015836"/>
                </a:cubicBezTo>
                <a:cubicBezTo>
                  <a:pt x="130281" y="1953511"/>
                  <a:pt x="153879" y="1923703"/>
                  <a:pt x="189438" y="1870364"/>
                </a:cubicBezTo>
                <a:lnTo>
                  <a:pt x="251783" y="1776846"/>
                </a:lnTo>
                <a:lnTo>
                  <a:pt x="293347" y="1714500"/>
                </a:lnTo>
                <a:cubicBezTo>
                  <a:pt x="300274" y="1704109"/>
                  <a:pt x="303737" y="1690254"/>
                  <a:pt x="314128" y="1683327"/>
                </a:cubicBezTo>
                <a:cubicBezTo>
                  <a:pt x="403474" y="1623766"/>
                  <a:pt x="290425" y="1695180"/>
                  <a:pt x="376474" y="1652155"/>
                </a:cubicBezTo>
                <a:cubicBezTo>
                  <a:pt x="387644" y="1646570"/>
                  <a:pt x="397256" y="1638300"/>
                  <a:pt x="407647" y="1631373"/>
                </a:cubicBezTo>
                <a:cubicBezTo>
                  <a:pt x="510786" y="1639307"/>
                  <a:pt x="513520" y="1631934"/>
                  <a:pt x="584292" y="1652155"/>
                </a:cubicBezTo>
                <a:cubicBezTo>
                  <a:pt x="594824" y="1655164"/>
                  <a:pt x="605890" y="1657227"/>
                  <a:pt x="615465" y="1662546"/>
                </a:cubicBezTo>
                <a:cubicBezTo>
                  <a:pt x="637298" y="1674676"/>
                  <a:pt x="654115" y="1696211"/>
                  <a:pt x="677810" y="1704109"/>
                </a:cubicBezTo>
                <a:cubicBezTo>
                  <a:pt x="756161" y="1730226"/>
                  <a:pt x="659587" y="1694997"/>
                  <a:pt x="740156" y="1735282"/>
                </a:cubicBezTo>
                <a:cubicBezTo>
                  <a:pt x="749952" y="1740180"/>
                  <a:pt x="761754" y="1740354"/>
                  <a:pt x="771328" y="1745673"/>
                </a:cubicBezTo>
                <a:cubicBezTo>
                  <a:pt x="771335" y="1745677"/>
                  <a:pt x="849257" y="1797625"/>
                  <a:pt x="864847" y="1808018"/>
                </a:cubicBezTo>
                <a:cubicBezTo>
                  <a:pt x="875238" y="1814945"/>
                  <a:pt x="883904" y="1825771"/>
                  <a:pt x="896019" y="1828800"/>
                </a:cubicBezTo>
                <a:lnTo>
                  <a:pt x="937583" y="1839191"/>
                </a:lnTo>
                <a:cubicBezTo>
                  <a:pt x="1026922" y="1898750"/>
                  <a:pt x="913888" y="1827343"/>
                  <a:pt x="999928" y="1870364"/>
                </a:cubicBezTo>
                <a:cubicBezTo>
                  <a:pt x="1080489" y="1910645"/>
                  <a:pt x="983930" y="1875424"/>
                  <a:pt x="1062274" y="1901536"/>
                </a:cubicBezTo>
                <a:cubicBezTo>
                  <a:pt x="1151613" y="1961095"/>
                  <a:pt x="1038579" y="1889688"/>
                  <a:pt x="1124619" y="1932709"/>
                </a:cubicBezTo>
                <a:cubicBezTo>
                  <a:pt x="1135789" y="1938294"/>
                  <a:pt x="1144622" y="1947906"/>
                  <a:pt x="1155792" y="1953491"/>
                </a:cubicBezTo>
                <a:cubicBezTo>
                  <a:pt x="1165589" y="1958389"/>
                  <a:pt x="1177168" y="1958984"/>
                  <a:pt x="1186965" y="1963882"/>
                </a:cubicBezTo>
                <a:cubicBezTo>
                  <a:pt x="1267540" y="2004170"/>
                  <a:pt x="1170956" y="1968936"/>
                  <a:pt x="1249310" y="1995055"/>
                </a:cubicBezTo>
                <a:cubicBezTo>
                  <a:pt x="1259701" y="2005446"/>
                  <a:pt x="1269194" y="2016820"/>
                  <a:pt x="1280483" y="2026227"/>
                </a:cubicBezTo>
                <a:cubicBezTo>
                  <a:pt x="1290077" y="2034222"/>
                  <a:pt x="1302825" y="2038178"/>
                  <a:pt x="1311656" y="2047009"/>
                </a:cubicBezTo>
                <a:cubicBezTo>
                  <a:pt x="1388987" y="2124341"/>
                  <a:pt x="1300536" y="2060378"/>
                  <a:pt x="1374001" y="2109355"/>
                </a:cubicBezTo>
                <a:cubicBezTo>
                  <a:pt x="1429424" y="2192487"/>
                  <a:pt x="1356678" y="2092030"/>
                  <a:pt x="1425956" y="2161309"/>
                </a:cubicBezTo>
                <a:cubicBezTo>
                  <a:pt x="1438202" y="2173555"/>
                  <a:pt x="1445858" y="2189724"/>
                  <a:pt x="1457128" y="2202873"/>
                </a:cubicBezTo>
                <a:cubicBezTo>
                  <a:pt x="1466691" y="2214030"/>
                  <a:pt x="1477910" y="2223655"/>
                  <a:pt x="1488301" y="2234046"/>
                </a:cubicBezTo>
                <a:cubicBezTo>
                  <a:pt x="1491765" y="2244437"/>
                  <a:pt x="1492812" y="2255978"/>
                  <a:pt x="1498692" y="2265218"/>
                </a:cubicBezTo>
                <a:cubicBezTo>
                  <a:pt x="1517288" y="2294440"/>
                  <a:pt x="1561038" y="2348346"/>
                  <a:pt x="1561038" y="2348346"/>
                </a:cubicBezTo>
                <a:cubicBezTo>
                  <a:pt x="1584860" y="2419816"/>
                  <a:pt x="1552277" y="2333015"/>
                  <a:pt x="1602601" y="2421082"/>
                </a:cubicBezTo>
                <a:cubicBezTo>
                  <a:pt x="1608035" y="2430592"/>
                  <a:pt x="1607558" y="2442745"/>
                  <a:pt x="1612992" y="2452255"/>
                </a:cubicBezTo>
                <a:cubicBezTo>
                  <a:pt x="1621584" y="2467291"/>
                  <a:pt x="1633774" y="2479964"/>
                  <a:pt x="1644165" y="2493818"/>
                </a:cubicBezTo>
                <a:cubicBezTo>
                  <a:pt x="1651092" y="2514600"/>
                  <a:pt x="1652796" y="2537937"/>
                  <a:pt x="1664947" y="2556164"/>
                </a:cubicBezTo>
                <a:cubicBezTo>
                  <a:pt x="1704884" y="2616070"/>
                  <a:pt x="1670307" y="2558280"/>
                  <a:pt x="1696119" y="2618509"/>
                </a:cubicBezTo>
                <a:cubicBezTo>
                  <a:pt x="1702221" y="2632747"/>
                  <a:pt x="1711462" y="2645569"/>
                  <a:pt x="1716901" y="2660073"/>
                </a:cubicBezTo>
                <a:cubicBezTo>
                  <a:pt x="1739274" y="2719735"/>
                  <a:pt x="1712546" y="2692925"/>
                  <a:pt x="1748074" y="2763982"/>
                </a:cubicBezTo>
                <a:cubicBezTo>
                  <a:pt x="1755001" y="2777837"/>
                  <a:pt x="1762754" y="2791308"/>
                  <a:pt x="1768856" y="2805546"/>
                </a:cubicBezTo>
                <a:cubicBezTo>
                  <a:pt x="1773171" y="2815613"/>
                  <a:pt x="1775401" y="2826463"/>
                  <a:pt x="1779247" y="2836718"/>
                </a:cubicBezTo>
                <a:cubicBezTo>
                  <a:pt x="1785796" y="2854183"/>
                  <a:pt x="1793101" y="2871355"/>
                  <a:pt x="1800028" y="2888673"/>
                </a:cubicBezTo>
                <a:cubicBezTo>
                  <a:pt x="1803492" y="2909455"/>
                  <a:pt x="1805849" y="2930451"/>
                  <a:pt x="1810419" y="2951018"/>
                </a:cubicBezTo>
                <a:cubicBezTo>
                  <a:pt x="1815917" y="2975757"/>
                  <a:pt x="1835120" y="3013112"/>
                  <a:pt x="1841592" y="3034146"/>
                </a:cubicBezTo>
                <a:cubicBezTo>
                  <a:pt x="1849992" y="3061445"/>
                  <a:pt x="1856772" y="3089266"/>
                  <a:pt x="1862374" y="3117273"/>
                </a:cubicBezTo>
                <a:cubicBezTo>
                  <a:pt x="1865838" y="3134591"/>
                  <a:pt x="1868118" y="3152188"/>
                  <a:pt x="1872765" y="3169227"/>
                </a:cubicBezTo>
                <a:cubicBezTo>
                  <a:pt x="1878529" y="3190361"/>
                  <a:pt x="1889251" y="3210092"/>
                  <a:pt x="1893547" y="3231573"/>
                </a:cubicBezTo>
                <a:cubicBezTo>
                  <a:pt x="1900686" y="3267270"/>
                  <a:pt x="1904549" y="3290863"/>
                  <a:pt x="1914328" y="3325091"/>
                </a:cubicBezTo>
                <a:cubicBezTo>
                  <a:pt x="1917337" y="3335623"/>
                  <a:pt x="1921837" y="3345697"/>
                  <a:pt x="1924719" y="3356264"/>
                </a:cubicBezTo>
                <a:cubicBezTo>
                  <a:pt x="1928691" y="3370829"/>
                  <a:pt x="1943934" y="3442662"/>
                  <a:pt x="1955892" y="3470564"/>
                </a:cubicBezTo>
                <a:cubicBezTo>
                  <a:pt x="1961994" y="3484801"/>
                  <a:pt x="1970572" y="3497890"/>
                  <a:pt x="1976674" y="3512127"/>
                </a:cubicBezTo>
                <a:cubicBezTo>
                  <a:pt x="1980989" y="3522194"/>
                  <a:pt x="1982750" y="3533233"/>
                  <a:pt x="1987065" y="3543300"/>
                </a:cubicBezTo>
                <a:cubicBezTo>
                  <a:pt x="1993167" y="3557538"/>
                  <a:pt x="2001745" y="3570626"/>
                  <a:pt x="2007847" y="3584864"/>
                </a:cubicBezTo>
                <a:cubicBezTo>
                  <a:pt x="2012162" y="3594931"/>
                  <a:pt x="2013340" y="3606240"/>
                  <a:pt x="2018238" y="3616036"/>
                </a:cubicBezTo>
                <a:cubicBezTo>
                  <a:pt x="2023823" y="3627206"/>
                  <a:pt x="2033434" y="3636039"/>
                  <a:pt x="2039019" y="3647209"/>
                </a:cubicBezTo>
                <a:cubicBezTo>
                  <a:pt x="2065151" y="3699475"/>
                  <a:pt x="2025450" y="3675202"/>
                  <a:pt x="2090974" y="3740727"/>
                </a:cubicBezTo>
                <a:cubicBezTo>
                  <a:pt x="2111756" y="3761509"/>
                  <a:pt x="2137016" y="3778619"/>
                  <a:pt x="2153319" y="3803073"/>
                </a:cubicBezTo>
                <a:cubicBezTo>
                  <a:pt x="2160246" y="3813464"/>
                  <a:pt x="2165270" y="3825415"/>
                  <a:pt x="2174101" y="3834246"/>
                </a:cubicBezTo>
                <a:cubicBezTo>
                  <a:pt x="2194243" y="3854388"/>
                  <a:pt x="2211095" y="3856967"/>
                  <a:pt x="2236447" y="3865418"/>
                </a:cubicBezTo>
                <a:cubicBezTo>
                  <a:pt x="2291865" y="3861954"/>
                  <a:pt x="2347480" y="3860840"/>
                  <a:pt x="2402701" y="3855027"/>
                </a:cubicBezTo>
                <a:cubicBezTo>
                  <a:pt x="2435279" y="3851598"/>
                  <a:pt x="2475589" y="3816826"/>
                  <a:pt x="2496219" y="3803073"/>
                </a:cubicBezTo>
                <a:cubicBezTo>
                  <a:pt x="2506610" y="3796146"/>
                  <a:pt x="2518561" y="3791122"/>
                  <a:pt x="2527392" y="3782291"/>
                </a:cubicBezTo>
                <a:cubicBezTo>
                  <a:pt x="2598569" y="3711116"/>
                  <a:pt x="2565284" y="3736249"/>
                  <a:pt x="2620910" y="3699164"/>
                </a:cubicBezTo>
                <a:lnTo>
                  <a:pt x="2704038" y="3574473"/>
                </a:lnTo>
                <a:cubicBezTo>
                  <a:pt x="2704049" y="3574456"/>
                  <a:pt x="2745589" y="3512143"/>
                  <a:pt x="2745601" y="3512127"/>
                </a:cubicBezTo>
                <a:cubicBezTo>
                  <a:pt x="2755992" y="3498273"/>
                  <a:pt x="2765503" y="3483713"/>
                  <a:pt x="2776774" y="3470564"/>
                </a:cubicBezTo>
                <a:cubicBezTo>
                  <a:pt x="2786338" y="3459407"/>
                  <a:pt x="2798925" y="3450991"/>
                  <a:pt x="2807947" y="3439391"/>
                </a:cubicBezTo>
                <a:cubicBezTo>
                  <a:pt x="2823281" y="3419676"/>
                  <a:pt x="2834524" y="3397027"/>
                  <a:pt x="2849510" y="3377046"/>
                </a:cubicBezTo>
                <a:cubicBezTo>
                  <a:pt x="2859901" y="3363191"/>
                  <a:pt x="2870617" y="3349575"/>
                  <a:pt x="2880683" y="3335482"/>
                </a:cubicBezTo>
                <a:cubicBezTo>
                  <a:pt x="2904183" y="3302583"/>
                  <a:pt x="2903525" y="3296712"/>
                  <a:pt x="2932638" y="3262746"/>
                </a:cubicBezTo>
                <a:cubicBezTo>
                  <a:pt x="2942201" y="3251589"/>
                  <a:pt x="2954247" y="3242730"/>
                  <a:pt x="2963810" y="3231573"/>
                </a:cubicBezTo>
                <a:cubicBezTo>
                  <a:pt x="2975081" y="3218424"/>
                  <a:pt x="2983712" y="3203158"/>
                  <a:pt x="2994983" y="3190009"/>
                </a:cubicBezTo>
                <a:cubicBezTo>
                  <a:pt x="3004546" y="3178852"/>
                  <a:pt x="3016748" y="3170125"/>
                  <a:pt x="3026156" y="3158836"/>
                </a:cubicBezTo>
                <a:cubicBezTo>
                  <a:pt x="3034151" y="3149242"/>
                  <a:pt x="3038943" y="3137258"/>
                  <a:pt x="3046938" y="3127664"/>
                </a:cubicBezTo>
                <a:cubicBezTo>
                  <a:pt x="3056345" y="3116375"/>
                  <a:pt x="3069569" y="3108449"/>
                  <a:pt x="3078110" y="3096491"/>
                </a:cubicBezTo>
                <a:cubicBezTo>
                  <a:pt x="3087113" y="3083886"/>
                  <a:pt x="3091207" y="3068376"/>
                  <a:pt x="3098892" y="3054927"/>
                </a:cubicBezTo>
                <a:cubicBezTo>
                  <a:pt x="3105088" y="3044084"/>
                  <a:pt x="3112747" y="3034146"/>
                  <a:pt x="3119674" y="3023755"/>
                </a:cubicBezTo>
                <a:cubicBezTo>
                  <a:pt x="3123138" y="3013364"/>
                  <a:pt x="3125167" y="3002379"/>
                  <a:pt x="3130065" y="2992582"/>
                </a:cubicBezTo>
                <a:cubicBezTo>
                  <a:pt x="3137662" y="2977389"/>
                  <a:pt x="3174959" y="2929259"/>
                  <a:pt x="3182019" y="2919846"/>
                </a:cubicBezTo>
                <a:cubicBezTo>
                  <a:pt x="3185483" y="2909455"/>
                  <a:pt x="3188095" y="2898740"/>
                  <a:pt x="3192410" y="2888673"/>
                </a:cubicBezTo>
                <a:cubicBezTo>
                  <a:pt x="3201377" y="2867749"/>
                  <a:pt x="3218628" y="2834351"/>
                  <a:pt x="3233974" y="2815936"/>
                </a:cubicBezTo>
                <a:cubicBezTo>
                  <a:pt x="3243382" y="2804647"/>
                  <a:pt x="3254756" y="2795155"/>
                  <a:pt x="3265147" y="2784764"/>
                </a:cubicBezTo>
                <a:cubicBezTo>
                  <a:pt x="3289854" y="2710644"/>
                  <a:pt x="3254821" y="2800252"/>
                  <a:pt x="3306710" y="2722418"/>
                </a:cubicBezTo>
                <a:cubicBezTo>
                  <a:pt x="3312785" y="2713305"/>
                  <a:pt x="3310735" y="2700159"/>
                  <a:pt x="3317101" y="2691246"/>
                </a:cubicBezTo>
                <a:cubicBezTo>
                  <a:pt x="3328490" y="2675302"/>
                  <a:pt x="3345914" y="2664558"/>
                  <a:pt x="3358665" y="2649682"/>
                </a:cubicBezTo>
                <a:cubicBezTo>
                  <a:pt x="3366792" y="2640200"/>
                  <a:pt x="3372188" y="2628671"/>
                  <a:pt x="3379447" y="2618509"/>
                </a:cubicBezTo>
                <a:cubicBezTo>
                  <a:pt x="3389513" y="2604417"/>
                  <a:pt x="3400553" y="2591038"/>
                  <a:pt x="3410619" y="2576946"/>
                </a:cubicBezTo>
                <a:cubicBezTo>
                  <a:pt x="3417878" y="2566784"/>
                  <a:pt x="3423104" y="2555107"/>
                  <a:pt x="3431401" y="2545773"/>
                </a:cubicBezTo>
                <a:cubicBezTo>
                  <a:pt x="3450927" y="2523807"/>
                  <a:pt x="3470235" y="2501061"/>
                  <a:pt x="3493747" y="2483427"/>
                </a:cubicBezTo>
                <a:cubicBezTo>
                  <a:pt x="3555296" y="2437266"/>
                  <a:pt x="3520894" y="2461866"/>
                  <a:pt x="3597656" y="2410691"/>
                </a:cubicBezTo>
                <a:cubicBezTo>
                  <a:pt x="3597661" y="2410687"/>
                  <a:pt x="3659996" y="2369130"/>
                  <a:pt x="3660001" y="2369127"/>
                </a:cubicBezTo>
                <a:cubicBezTo>
                  <a:pt x="3694063" y="2352097"/>
                  <a:pt x="3699102" y="2347128"/>
                  <a:pt x="3732738" y="2337955"/>
                </a:cubicBezTo>
                <a:cubicBezTo>
                  <a:pt x="3760293" y="2330440"/>
                  <a:pt x="3815865" y="2317173"/>
                  <a:pt x="3815865" y="2317173"/>
                </a:cubicBezTo>
                <a:cubicBezTo>
                  <a:pt x="3865321" y="2284202"/>
                  <a:pt x="3827603" y="2304300"/>
                  <a:pt x="3888601" y="2286000"/>
                </a:cubicBezTo>
                <a:cubicBezTo>
                  <a:pt x="3909583" y="2279705"/>
                  <a:pt x="3930165" y="2272145"/>
                  <a:pt x="3950947" y="2265218"/>
                </a:cubicBezTo>
                <a:cubicBezTo>
                  <a:pt x="3975655" y="2256982"/>
                  <a:pt x="3997586" y="2248785"/>
                  <a:pt x="4023683" y="2244436"/>
                </a:cubicBezTo>
                <a:cubicBezTo>
                  <a:pt x="4051228" y="2239845"/>
                  <a:pt x="4079101" y="2237509"/>
                  <a:pt x="4106810" y="2234046"/>
                </a:cubicBezTo>
                <a:cubicBezTo>
                  <a:pt x="4720969" y="2244820"/>
                  <a:pt x="4511770" y="2181994"/>
                  <a:pt x="4761438" y="2265218"/>
                </a:cubicBezTo>
                <a:lnTo>
                  <a:pt x="4792610" y="2275609"/>
                </a:lnTo>
                <a:cubicBezTo>
                  <a:pt x="4803001" y="2279073"/>
                  <a:pt x="4814669" y="2279924"/>
                  <a:pt x="4823783" y="2286000"/>
                </a:cubicBezTo>
                <a:lnTo>
                  <a:pt x="4854956" y="2306782"/>
                </a:lnTo>
                <a:cubicBezTo>
                  <a:pt x="4880766" y="2302480"/>
                  <a:pt x="4928729" y="2303251"/>
                  <a:pt x="4948474" y="2275609"/>
                </a:cubicBezTo>
                <a:cubicBezTo>
                  <a:pt x="4959315" y="2260431"/>
                  <a:pt x="4960914" y="2240338"/>
                  <a:pt x="4969256" y="2223655"/>
                </a:cubicBezTo>
                <a:cubicBezTo>
                  <a:pt x="4985081" y="2192005"/>
                  <a:pt x="5006036" y="2176484"/>
                  <a:pt x="5031601" y="2150918"/>
                </a:cubicBezTo>
                <a:cubicBezTo>
                  <a:pt x="5035065" y="2140527"/>
                  <a:pt x="5036558" y="2129256"/>
                  <a:pt x="5041992" y="2119746"/>
                </a:cubicBezTo>
                <a:cubicBezTo>
                  <a:pt x="5060817" y="2086802"/>
                  <a:pt x="5077866" y="2079171"/>
                  <a:pt x="5093947" y="2047009"/>
                </a:cubicBezTo>
                <a:cubicBezTo>
                  <a:pt x="5118125" y="1998652"/>
                  <a:pt x="5086836" y="2025135"/>
                  <a:pt x="5125119" y="1963882"/>
                </a:cubicBezTo>
                <a:cubicBezTo>
                  <a:pt x="5174009" y="1885658"/>
                  <a:pt x="5148046" y="1994889"/>
                  <a:pt x="5197856" y="1870364"/>
                </a:cubicBezTo>
                <a:cubicBezTo>
                  <a:pt x="5204783" y="1853046"/>
                  <a:pt x="5210750" y="1835312"/>
                  <a:pt x="5218638" y="1818409"/>
                </a:cubicBezTo>
                <a:cubicBezTo>
                  <a:pt x="5235014" y="1783317"/>
                  <a:pt x="5258346" y="1751237"/>
                  <a:pt x="5270592" y="1714500"/>
                </a:cubicBezTo>
                <a:cubicBezTo>
                  <a:pt x="5274056" y="1704109"/>
                  <a:pt x="5276085" y="1693124"/>
                  <a:pt x="5280983" y="1683327"/>
                </a:cubicBezTo>
                <a:cubicBezTo>
                  <a:pt x="5286568" y="1672157"/>
                  <a:pt x="5296180" y="1663325"/>
                  <a:pt x="5301765" y="1652155"/>
                </a:cubicBezTo>
                <a:cubicBezTo>
                  <a:pt x="5343051" y="1569584"/>
                  <a:pt x="5301495" y="1605800"/>
                  <a:pt x="5374501" y="1496291"/>
                </a:cubicBezTo>
                <a:cubicBezTo>
                  <a:pt x="5381428" y="1485900"/>
                  <a:pt x="5389698" y="1476288"/>
                  <a:pt x="5395283" y="1465118"/>
                </a:cubicBezTo>
                <a:cubicBezTo>
                  <a:pt x="5400181" y="1455322"/>
                  <a:pt x="5400355" y="1443520"/>
                  <a:pt x="5405674" y="1433946"/>
                </a:cubicBezTo>
                <a:cubicBezTo>
                  <a:pt x="5417804" y="1412112"/>
                  <a:pt x="5436068" y="1393940"/>
                  <a:pt x="5447238" y="1371600"/>
                </a:cubicBezTo>
                <a:cubicBezTo>
                  <a:pt x="5454165" y="1357745"/>
                  <a:pt x="5458103" y="1341936"/>
                  <a:pt x="5468019" y="1330036"/>
                </a:cubicBezTo>
                <a:cubicBezTo>
                  <a:pt x="5476014" y="1320442"/>
                  <a:pt x="5488801" y="1316182"/>
                  <a:pt x="5499192" y="1309255"/>
                </a:cubicBezTo>
                <a:cubicBezTo>
                  <a:pt x="5538681" y="1210533"/>
                  <a:pt x="5496346" y="1296585"/>
                  <a:pt x="5551147" y="1226127"/>
                </a:cubicBezTo>
                <a:cubicBezTo>
                  <a:pt x="5566481" y="1206412"/>
                  <a:pt x="5578856" y="1184564"/>
                  <a:pt x="5592710" y="1163782"/>
                </a:cubicBezTo>
                <a:cubicBezTo>
                  <a:pt x="5599637" y="1153391"/>
                  <a:pt x="5603101" y="1139536"/>
                  <a:pt x="5613492" y="1132609"/>
                </a:cubicBezTo>
                <a:lnTo>
                  <a:pt x="5644665" y="1111827"/>
                </a:lnTo>
                <a:cubicBezTo>
                  <a:pt x="5668910" y="1075460"/>
                  <a:pt x="5675839" y="1056409"/>
                  <a:pt x="5727792" y="1039091"/>
                </a:cubicBezTo>
                <a:lnTo>
                  <a:pt x="5790138" y="1018309"/>
                </a:lnTo>
                <a:cubicBezTo>
                  <a:pt x="5800529" y="1014845"/>
                  <a:pt x="5812197" y="1013993"/>
                  <a:pt x="5821310" y="1007918"/>
                </a:cubicBezTo>
                <a:cubicBezTo>
                  <a:pt x="5861596" y="981060"/>
                  <a:pt x="5840635" y="991085"/>
                  <a:pt x="5883656" y="976746"/>
                </a:cubicBezTo>
                <a:lnTo>
                  <a:pt x="5946001" y="935182"/>
                </a:lnTo>
                <a:cubicBezTo>
                  <a:pt x="5956392" y="928255"/>
                  <a:pt x="5968343" y="923231"/>
                  <a:pt x="5977174" y="914400"/>
                </a:cubicBezTo>
                <a:lnTo>
                  <a:pt x="6070692" y="820882"/>
                </a:lnTo>
                <a:lnTo>
                  <a:pt x="6101865" y="789709"/>
                </a:lnTo>
                <a:cubicBezTo>
                  <a:pt x="6112256" y="779318"/>
                  <a:pt x="6124887" y="770763"/>
                  <a:pt x="6133038" y="758536"/>
                </a:cubicBezTo>
                <a:cubicBezTo>
                  <a:pt x="6139965" y="748145"/>
                  <a:pt x="6146474" y="737463"/>
                  <a:pt x="6153819" y="727364"/>
                </a:cubicBezTo>
                <a:cubicBezTo>
                  <a:pt x="6174191" y="699352"/>
                  <a:pt x="6196952" y="673056"/>
                  <a:pt x="6216165" y="644236"/>
                </a:cubicBezTo>
                <a:cubicBezTo>
                  <a:pt x="6268931" y="565086"/>
                  <a:pt x="6244878" y="603308"/>
                  <a:pt x="6288901" y="529936"/>
                </a:cubicBezTo>
                <a:cubicBezTo>
                  <a:pt x="6292365" y="516082"/>
                  <a:pt x="6294278" y="501744"/>
                  <a:pt x="6299292" y="488373"/>
                </a:cubicBezTo>
                <a:cubicBezTo>
                  <a:pt x="6332544" y="399703"/>
                  <a:pt x="6309822" y="487886"/>
                  <a:pt x="6330465" y="415636"/>
                </a:cubicBezTo>
                <a:cubicBezTo>
                  <a:pt x="6340409" y="380833"/>
                  <a:pt x="6345176" y="344651"/>
                  <a:pt x="6361638" y="311727"/>
                </a:cubicBezTo>
                <a:cubicBezTo>
                  <a:pt x="6375492" y="284018"/>
                  <a:pt x="6393404" y="257990"/>
                  <a:pt x="6403201" y="228600"/>
                </a:cubicBezTo>
                <a:cubicBezTo>
                  <a:pt x="6406665" y="218209"/>
                  <a:pt x="6410583" y="207959"/>
                  <a:pt x="6413592" y="197427"/>
                </a:cubicBezTo>
                <a:cubicBezTo>
                  <a:pt x="6417515" y="183696"/>
                  <a:pt x="6418490" y="169046"/>
                  <a:pt x="6423983" y="155864"/>
                </a:cubicBezTo>
                <a:cubicBezTo>
                  <a:pt x="6432100" y="136384"/>
                  <a:pt x="6486328" y="43267"/>
                  <a:pt x="6486328" y="10391"/>
                </a:cubicBezTo>
                <a:lnTo>
                  <a:pt x="6486328" y="0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87EDCF-50F5-4AE5-AF44-36D1A3152AAC}"/>
              </a:ext>
            </a:extLst>
          </p:cNvPr>
          <p:cNvSpPr txBox="1"/>
          <p:nvPr/>
        </p:nvSpPr>
        <p:spPr>
          <a:xfrm>
            <a:off x="3037265" y="2694968"/>
            <a:ext cx="113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ighlight>
                  <a:srgbClr val="0000FF"/>
                </a:highlight>
              </a:rPr>
              <a:t>1</a:t>
            </a:r>
            <a:r>
              <a:rPr lang="ko-KR" altLang="en-US" dirty="0">
                <a:solidFill>
                  <a:schemeClr val="bg1"/>
                </a:solidFill>
                <a:highlight>
                  <a:srgbClr val="0000FF"/>
                </a:highlight>
              </a:rPr>
              <a:t>월 </a:t>
            </a:r>
            <a:r>
              <a:rPr lang="en-US" altLang="ko-KR" dirty="0">
                <a:solidFill>
                  <a:schemeClr val="bg1"/>
                </a:solidFill>
                <a:highlight>
                  <a:srgbClr val="0000FF"/>
                </a:highlight>
              </a:rPr>
              <a:t>15</a:t>
            </a:r>
            <a:r>
              <a:rPr lang="ko-KR" altLang="en-US" dirty="0">
                <a:solidFill>
                  <a:schemeClr val="bg1"/>
                </a:solidFill>
                <a:highlight>
                  <a:srgbClr val="0000FF"/>
                </a:highlight>
              </a:rPr>
              <a:t>일 </a:t>
            </a:r>
            <a:endParaRPr lang="en-US" altLang="ko-KR" dirty="0">
              <a:solidFill>
                <a:schemeClr val="bg1"/>
              </a:solidFill>
              <a:highlight>
                <a:srgbClr val="0000FF"/>
              </a:highlight>
            </a:endParaRPr>
          </a:p>
          <a:p>
            <a:r>
              <a:rPr lang="en-US" altLang="ko-KR" dirty="0">
                <a:solidFill>
                  <a:schemeClr val="bg1"/>
                </a:solidFill>
                <a:highlight>
                  <a:srgbClr val="0000FF"/>
                </a:highlight>
              </a:rPr>
              <a:t>(35,800)</a:t>
            </a:r>
            <a:endParaRPr lang="ko-KR" altLang="en-US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C85F09-7979-44D1-B186-382847CBC1D4}"/>
              </a:ext>
            </a:extLst>
          </p:cNvPr>
          <p:cNvSpPr txBox="1"/>
          <p:nvPr/>
        </p:nvSpPr>
        <p:spPr>
          <a:xfrm>
            <a:off x="7788103" y="1983171"/>
            <a:ext cx="113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>
                <a:solidFill>
                  <a:srgbClr val="FF0000"/>
                </a:solidFill>
              </a:rPr>
              <a:t>월 </a:t>
            </a:r>
            <a:r>
              <a:rPr lang="en-US" altLang="ko-KR" dirty="0">
                <a:solidFill>
                  <a:srgbClr val="FF0000"/>
                </a:solidFill>
              </a:rPr>
              <a:t>30</a:t>
            </a:r>
            <a:r>
              <a:rPr lang="ko-KR" altLang="en-US" dirty="0">
                <a:solidFill>
                  <a:srgbClr val="FF0000"/>
                </a:solidFill>
              </a:rPr>
              <a:t>일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(37,250)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80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985</Words>
  <Application>Microsoft Office PowerPoint</Application>
  <PresentationFormat>와이드스크린</PresentationFormat>
  <Paragraphs>160</Paragraphs>
  <Slides>17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medium-content-serif-font</vt:lpstr>
      <vt:lpstr>Source Han Sans (Modified)</vt:lpstr>
      <vt:lpstr>맑은 고딕</vt:lpstr>
      <vt:lpstr>Arial</vt:lpstr>
      <vt:lpstr>Office 테마</vt:lpstr>
      <vt:lpstr>Yg 엔터주 분석_데이터크롤링 및 선행지표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서정</dc:creator>
  <cp:lastModifiedBy>김 서정</cp:lastModifiedBy>
  <cp:revision>33</cp:revision>
  <dcterms:created xsi:type="dcterms:W3CDTF">2020-08-25T01:03:54Z</dcterms:created>
  <dcterms:modified xsi:type="dcterms:W3CDTF">2020-08-26T10:16:37Z</dcterms:modified>
</cp:coreProperties>
</file>