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278" r:id="rId4"/>
    <p:sldId id="279" r:id="rId5"/>
    <p:sldId id="257" r:id="rId6"/>
    <p:sldId id="276" r:id="rId7"/>
    <p:sldId id="284" r:id="rId8"/>
    <p:sldId id="265" r:id="rId9"/>
    <p:sldId id="282" r:id="rId10"/>
    <p:sldId id="283" r:id="rId11"/>
    <p:sldId id="288" r:id="rId12"/>
    <p:sldId id="290" r:id="rId13"/>
    <p:sldId id="260" r:id="rId14"/>
    <p:sldId id="285" r:id="rId15"/>
    <p:sldId id="297" r:id="rId16"/>
    <p:sldId id="289" r:id="rId17"/>
    <p:sldId id="298" r:id="rId18"/>
    <p:sldId id="291" r:id="rId19"/>
    <p:sldId id="294" r:id="rId20"/>
    <p:sldId id="299" r:id="rId21"/>
    <p:sldId id="300" r:id="rId22"/>
    <p:sldId id="304" r:id="rId23"/>
    <p:sldId id="287" r:id="rId24"/>
    <p:sldId id="301" r:id="rId25"/>
    <p:sldId id="263" r:id="rId26"/>
    <p:sldId id="302" r:id="rId27"/>
    <p:sldId id="305" r:id="rId28"/>
    <p:sldId id="293" r:id="rId29"/>
    <p:sldId id="275" r:id="rId30"/>
    <p:sldId id="30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4B183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12" autoAdjust="0"/>
  </p:normalViewPr>
  <p:slideViewPr>
    <p:cSldViewPr snapToGrid="0">
      <p:cViewPr>
        <p:scale>
          <a:sx n="75" d="100"/>
          <a:sy n="75" d="100"/>
        </p:scale>
        <p:origin x="97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Project_cslee\YG%20&#50644;&#53552;&#51452;%20&#48516;&#49437;\&#53804;&#51088;&#51648;&#54364;_&#44536;&#47000;&#54532;su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자기자본 </a:t>
            </a:r>
            <a:r>
              <a:rPr lang="en-US" altLang="ko-KR"/>
              <a:t>(</a:t>
            </a:r>
            <a:r>
              <a:rPr lang="ko-KR" altLang="en-US"/>
              <a:t>억원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JYP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Sheet1!$B$56:$B$60</c:f>
              <c:numCache>
                <c:formatCode>#,##0.00</c:formatCode>
                <c:ptCount val="5"/>
                <c:pt idx="0">
                  <c:v>1361</c:v>
                </c:pt>
                <c:pt idx="1">
                  <c:v>1437.6</c:v>
                </c:pt>
                <c:pt idx="2">
                  <c:v>1569.9</c:v>
                </c:pt>
                <c:pt idx="3">
                  <c:v>1623.5</c:v>
                </c:pt>
                <c:pt idx="4">
                  <c:v>1696.3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0-44B0-BDAC-97052F80BFED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YG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Sheet1!$C$56:$C$60</c:f>
              <c:numCache>
                <c:formatCode>#,##0.00</c:formatCode>
                <c:ptCount val="5"/>
                <c:pt idx="0">
                  <c:v>4581.2</c:v>
                </c:pt>
                <c:pt idx="1">
                  <c:v>4478.6000000000004</c:v>
                </c:pt>
                <c:pt idx="2">
                  <c:v>4417.7</c:v>
                </c:pt>
                <c:pt idx="3">
                  <c:v>4216.6000000000004</c:v>
                </c:pt>
                <c:pt idx="4">
                  <c:v>4052.2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10-44B0-BDAC-97052F80BFED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Sheet1!$A$56:$A$60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Sheet1!$D$56:$D$60</c:f>
              <c:numCache>
                <c:formatCode>#,##0.00</c:formatCode>
                <c:ptCount val="5"/>
                <c:pt idx="0">
                  <c:v>5945.3</c:v>
                </c:pt>
                <c:pt idx="1">
                  <c:v>6077.4</c:v>
                </c:pt>
                <c:pt idx="2">
                  <c:v>6256</c:v>
                </c:pt>
                <c:pt idx="3">
                  <c:v>6327.7</c:v>
                </c:pt>
                <c:pt idx="4">
                  <c:v>6341.7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10-44B0-BDAC-97052F80BF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06990688"/>
        <c:axId val="1912020592"/>
      </c:barChart>
      <c:dateAx>
        <c:axId val="20069906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912020592"/>
        <c:crosses val="autoZero"/>
        <c:auto val="1"/>
        <c:lblOffset val="100"/>
        <c:baseTimeUnit val="months"/>
      </c:dateAx>
      <c:valAx>
        <c:axId val="191202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699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63283189531912"/>
          <c:y val="0.18820774797786291"/>
          <c:w val="0.8519218754838157"/>
          <c:h val="0.6877036550390358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JYP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026904030325109E-2"/>
                  <c:y val="2.7073728701835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CA-4F21-8869-C5596F9FEEB6}"/>
                </c:ext>
              </c:extLst>
            </c:dLbl>
            <c:dLbl>
              <c:idx val="1"/>
              <c:layout>
                <c:manualLayout>
                  <c:x val="3.665982922110473E-2"/>
                  <c:y val="7.59127713773651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CA-4F21-8869-C5596F9FEEB6}"/>
                </c:ext>
              </c:extLst>
            </c:dLbl>
            <c:dLbl>
              <c:idx val="2"/>
              <c:layout>
                <c:manualLayout>
                  <c:x val="3.4730364525257039E-2"/>
                  <c:y val="8.22388356588122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CA-4F21-8869-C5596F9FEEB6}"/>
                </c:ext>
              </c:extLst>
            </c:dLbl>
            <c:dLbl>
              <c:idx val="3"/>
              <c:layout>
                <c:manualLayout>
                  <c:x val="3.7624561569028533E-2"/>
                  <c:y val="5.27172023453925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ECA-4F21-8869-C5596F9FEEB6}"/>
                </c:ext>
              </c:extLst>
            </c:dLbl>
            <c:dLbl>
              <c:idx val="4"/>
              <c:layout>
                <c:manualLayout>
                  <c:x val="3.4730364525257108E-2"/>
                  <c:y val="6.74780190021023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ECA-4F21-8869-C5596F9FEE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accent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Sheet1!$B$49:$B$53</c:f>
              <c:numCache>
                <c:formatCode>General</c:formatCode>
                <c:ptCount val="5"/>
                <c:pt idx="0">
                  <c:v>-27.02</c:v>
                </c:pt>
                <c:pt idx="1">
                  <c:v>-54.23</c:v>
                </c:pt>
                <c:pt idx="2">
                  <c:v>-56.93</c:v>
                </c:pt>
                <c:pt idx="3">
                  <c:v>-59.31</c:v>
                </c:pt>
                <c:pt idx="4">
                  <c:v>-59.04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A-4F21-8869-C5596F9FEEB6}"/>
            </c:ext>
          </c:extLst>
        </c:ser>
        <c:ser>
          <c:idx val="1"/>
          <c:order val="1"/>
          <c:tx>
            <c:strRef>
              <c:f>Sheet1!$C$48</c:f>
              <c:strCache>
                <c:ptCount val="1"/>
                <c:pt idx="0">
                  <c:v>YG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Sheet1!$C$49:$C$53</c:f>
              <c:numCache>
                <c:formatCode>General</c:formatCode>
                <c:ptCount val="5"/>
                <c:pt idx="0">
                  <c:v>-10.08</c:v>
                </c:pt>
                <c:pt idx="1">
                  <c:v>-11.27</c:v>
                </c:pt>
                <c:pt idx="2">
                  <c:v>-10.06</c:v>
                </c:pt>
                <c:pt idx="3">
                  <c:v>-16.03</c:v>
                </c:pt>
                <c:pt idx="4">
                  <c:v>-15.01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A-4F21-8869-C5596F9FEEB6}"/>
            </c:ext>
          </c:extLst>
        </c:ser>
        <c:ser>
          <c:idx val="2"/>
          <c:order val="2"/>
          <c:tx>
            <c:strRef>
              <c:f>Sheet1!$D$48</c:f>
              <c:strCache>
                <c:ptCount val="1"/>
                <c:pt idx="0">
                  <c:v>SM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4602711444832717E-3"/>
                  <c:y val="2.397279493489799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986252230720869"/>
                      <c:h val="6.50972543708031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ECA-4F21-8869-C5596F9FEE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Sheet1!$A$49:$A$53</c:f>
              <c:numCache>
                <c:formatCode>m/d/yyyy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Sheet1!$D$49:$D$53</c:f>
              <c:numCache>
                <c:formatCode>General</c:formatCode>
                <c:ptCount val="5"/>
                <c:pt idx="0">
                  <c:v>-30.04</c:v>
                </c:pt>
                <c:pt idx="1">
                  <c:v>-32.630000000000003</c:v>
                </c:pt>
                <c:pt idx="2">
                  <c:v>-34.74</c:v>
                </c:pt>
                <c:pt idx="3">
                  <c:v>-44.69</c:v>
                </c:pt>
                <c:pt idx="4">
                  <c:v>-36.24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CA-4F21-8869-C5596F9FEE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101858496"/>
        <c:axId val="2044349280"/>
      </c:barChart>
      <c:dateAx>
        <c:axId val="21018584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44349280"/>
        <c:crosses val="autoZero"/>
        <c:auto val="1"/>
        <c:lblOffset val="100"/>
        <c:baseTimeUnit val="months"/>
      </c:dateAx>
      <c:valAx>
        <c:axId val="204434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0185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수익 성장성 지표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매출액증가율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Sheet1!$B$91:$F$91</c:f>
              <c:numCache>
                <c:formatCode>General</c:formatCode>
                <c:ptCount val="5"/>
                <c:pt idx="0">
                  <c:v>1.3</c:v>
                </c:pt>
                <c:pt idx="1">
                  <c:v>20.84</c:v>
                </c:pt>
                <c:pt idx="2">
                  <c:v>-18.47</c:v>
                </c:pt>
                <c:pt idx="3">
                  <c:v>-8.9600000000000009</c:v>
                </c:pt>
                <c:pt idx="4">
                  <c:v>-8.92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E7-4259-B759-E3BE460268A6}"/>
            </c:ext>
          </c:extLst>
        </c:ser>
        <c:ser>
          <c:idx val="1"/>
          <c:order val="1"/>
          <c:tx>
            <c:v>영업이익증가율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Sheet1!$B$92:$F$92</c:f>
              <c:numCache>
                <c:formatCode>General</c:formatCode>
                <c:ptCount val="5"/>
                <c:pt idx="0">
                  <c:v>-119.62</c:v>
                </c:pt>
                <c:pt idx="1">
                  <c:v>96.37</c:v>
                </c:pt>
                <c:pt idx="2" formatCode="#,##0.00">
                  <c:v>-3165.48</c:v>
                </c:pt>
                <c:pt idx="3">
                  <c:v>314.77</c:v>
                </c:pt>
                <c:pt idx="4">
                  <c:v>-136.41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E7-4259-B759-E3BE460268A6}"/>
            </c:ext>
          </c:extLst>
        </c:ser>
        <c:ser>
          <c:idx val="2"/>
          <c:order val="2"/>
          <c:tx>
            <c:v>순이익증가율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Sheet1!$B$89:$F$90</c:f>
              <c:multiLvlStrCache>
                <c:ptCount val="5"/>
                <c:lvl>
                  <c:pt idx="0">
                    <c:v>(IFRS연결)</c:v>
                  </c:pt>
                  <c:pt idx="1">
                    <c:v>(IFRS연결)</c:v>
                  </c:pt>
                  <c:pt idx="2">
                    <c:v>(IFRS연결)</c:v>
                  </c:pt>
                  <c:pt idx="3">
                    <c:v>(IFRS연결)</c:v>
                  </c:pt>
                  <c:pt idx="4">
                    <c:v>(IFRS연결)</c:v>
                  </c:pt>
                </c:lvl>
                <c:lvl>
                  <c:pt idx="0">
                    <c:v>2019-03</c:v>
                  </c:pt>
                  <c:pt idx="1">
                    <c:v>2019-06</c:v>
                  </c:pt>
                  <c:pt idx="2">
                    <c:v>2019-09</c:v>
                  </c:pt>
                  <c:pt idx="3">
                    <c:v>2019-12</c:v>
                  </c:pt>
                  <c:pt idx="4">
                    <c:v>2020-03</c:v>
                  </c:pt>
                </c:lvl>
              </c:multiLvlStrCache>
            </c:multiLvlStrRef>
          </c:cat>
          <c:val>
            <c:numRef>
              <c:f>Sheet1!$B$93:$F$93</c:f>
              <c:numCache>
                <c:formatCode>General</c:formatCode>
                <c:ptCount val="5"/>
                <c:pt idx="0">
                  <c:v>-49.36</c:v>
                </c:pt>
                <c:pt idx="1">
                  <c:v>-187.07</c:v>
                </c:pt>
                <c:pt idx="2">
                  <c:v>0.17</c:v>
                </c:pt>
                <c:pt idx="3">
                  <c:v>-202.8</c:v>
                </c:pt>
                <c:pt idx="4">
                  <c:v>53.96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E7-4259-B759-E3BE46026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437407"/>
        <c:axId val="1274453679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총자산증가율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>
                      <c:ext uri="{02D57815-91ED-43cb-92C2-25804820EDAC}">
                        <c15:formulaRef>
                          <c15:sqref>Sheet1!$B$89:$F$90</c15:sqref>
                        </c15:formulaRef>
                      </c:ext>
                    </c:extLst>
                    <c:multiLvlStrCache>
                      <c:ptCount val="5"/>
                      <c:lvl>
                        <c:pt idx="0">
                          <c:v>(IFRS연결)</c:v>
                        </c:pt>
                        <c:pt idx="1">
                          <c:v>(IFRS연결)</c:v>
                        </c:pt>
                        <c:pt idx="2">
                          <c:v>(IFRS연결)</c:v>
                        </c:pt>
                        <c:pt idx="3">
                          <c:v>(IFRS연결)</c:v>
                        </c:pt>
                        <c:pt idx="4">
                          <c:v>(IFRS연결)</c:v>
                        </c:pt>
                      </c:lvl>
                      <c:lvl>
                        <c:pt idx="0">
                          <c:v>2019-03</c:v>
                        </c:pt>
                        <c:pt idx="1">
                          <c:v>2019-06</c:v>
                        </c:pt>
                        <c:pt idx="2">
                          <c:v>2019-09</c:v>
                        </c:pt>
                        <c:pt idx="3">
                          <c:v>2019-12</c:v>
                        </c:pt>
                        <c:pt idx="4">
                          <c:v>2020-03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Sheet1!$B$94:$F$94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6.53</c:v>
                      </c:pt>
                      <c:pt idx="1">
                        <c:v>-2.09</c:v>
                      </c:pt>
                      <c:pt idx="2">
                        <c:v>-2.38</c:v>
                      </c:pt>
                      <c:pt idx="3">
                        <c:v>-14.67</c:v>
                      </c:pt>
                      <c:pt idx="4">
                        <c:v>-2.89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1E7-4259-B759-E3BE460268A6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유동자산증가율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Sheet1!$B$89:$F$90</c15:sqref>
                        </c15:formulaRef>
                      </c:ext>
                    </c:extLst>
                    <c:multiLvlStrCache>
                      <c:ptCount val="5"/>
                      <c:lvl>
                        <c:pt idx="0">
                          <c:v>(IFRS연결)</c:v>
                        </c:pt>
                        <c:pt idx="1">
                          <c:v>(IFRS연결)</c:v>
                        </c:pt>
                        <c:pt idx="2">
                          <c:v>(IFRS연결)</c:v>
                        </c:pt>
                        <c:pt idx="3">
                          <c:v>(IFRS연결)</c:v>
                        </c:pt>
                        <c:pt idx="4">
                          <c:v>(IFRS연결)</c:v>
                        </c:pt>
                      </c:lvl>
                      <c:lvl>
                        <c:pt idx="0">
                          <c:v>2019-03</c:v>
                        </c:pt>
                        <c:pt idx="1">
                          <c:v>2019-06</c:v>
                        </c:pt>
                        <c:pt idx="2">
                          <c:v>2019-09</c:v>
                        </c:pt>
                        <c:pt idx="3">
                          <c:v>2019-12</c:v>
                        </c:pt>
                        <c:pt idx="4">
                          <c:v>2020-03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Sheet1!$B$95:$F$95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3.88</c:v>
                      </c:pt>
                      <c:pt idx="1">
                        <c:v>-1.08</c:v>
                      </c:pt>
                      <c:pt idx="2">
                        <c:v>-5.2</c:v>
                      </c:pt>
                      <c:pt idx="3">
                        <c:v>-29.22</c:v>
                      </c:pt>
                      <c:pt idx="4">
                        <c:v>2.5099999999999998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1E7-4259-B759-E3BE460268A6}"/>
                  </c:ext>
                </c:extLst>
              </c15:ser>
            </c15:filteredLineSeries>
          </c:ext>
        </c:extLst>
      </c:lineChart>
      <c:catAx>
        <c:axId val="122343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4453679"/>
        <c:crosses val="autoZero"/>
        <c:auto val="1"/>
        <c:lblAlgn val="ctr"/>
        <c:lblOffset val="100"/>
        <c:noMultiLvlLbl val="0"/>
      </c:catAx>
      <c:valAx>
        <c:axId val="127445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34374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매출총이익률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Sheet1!$B$112:$F$112</c:f>
              <c:numCache>
                <c:formatCode>General</c:formatCode>
                <c:ptCount val="5"/>
                <c:pt idx="0">
                  <c:v>26.82</c:v>
                </c:pt>
                <c:pt idx="1">
                  <c:v>28.75</c:v>
                </c:pt>
                <c:pt idx="2">
                  <c:v>28.36</c:v>
                </c:pt>
                <c:pt idx="3">
                  <c:v>38.86</c:v>
                </c:pt>
                <c:pt idx="4">
                  <c:v>32.79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11-464A-BA74-85F7E19B953D}"/>
            </c:ext>
          </c:extLst>
        </c:ser>
        <c:ser>
          <c:idx val="1"/>
          <c:order val="1"/>
          <c:tx>
            <c:v>영업이익률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00322092653711E-2"/>
                  <c:y val="-2.53379098055088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11-464A-BA74-85F7E19B953D}"/>
                </c:ext>
              </c:extLst>
            </c:dLbl>
            <c:dLbl>
              <c:idx val="1"/>
              <c:layout>
                <c:manualLayout>
                  <c:x val="-4.0124780817718919E-2"/>
                  <c:y val="-3.2101431523336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11-464A-BA74-85F7E19B953D}"/>
                </c:ext>
              </c:extLst>
            </c:dLbl>
            <c:dLbl>
              <c:idx val="2"/>
              <c:layout>
                <c:manualLayout>
                  <c:x val="-4.2372350433975692E-2"/>
                  <c:y val="-2.19561489465948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11-464A-BA74-85F7E19B953D}"/>
                </c:ext>
              </c:extLst>
            </c:dLbl>
            <c:dLbl>
              <c:idx val="3"/>
              <c:layout>
                <c:manualLayout>
                  <c:x val="-4.2153256639887046E-2"/>
                  <c:y val="-2.8719670664422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11-464A-BA74-85F7E19B95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Sheet1!$B$113:$F$113</c:f>
              <c:numCache>
                <c:formatCode>General</c:formatCode>
                <c:ptCount val="5"/>
                <c:pt idx="0">
                  <c:v>-4.2</c:v>
                </c:pt>
                <c:pt idx="1">
                  <c:v>-0.13</c:v>
                </c:pt>
                <c:pt idx="2">
                  <c:v>-5.0599999999999996</c:v>
                </c:pt>
                <c:pt idx="3">
                  <c:v>11.93</c:v>
                </c:pt>
                <c:pt idx="4">
                  <c:v>-4.7699999999999996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11-464A-BA74-85F7E19B953D}"/>
            </c:ext>
          </c:extLst>
        </c:ser>
        <c:ser>
          <c:idx val="2"/>
          <c:order val="2"/>
          <c:tx>
            <c:v>순이익률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028797914821714E-2"/>
                  <c:y val="-2.19561489465947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11-464A-BA74-85F7E19B953D}"/>
                </c:ext>
              </c:extLst>
            </c:dLbl>
            <c:dLbl>
              <c:idx val="1"/>
              <c:layout>
                <c:manualLayout>
                  <c:x val="-4.2372350433975609E-2"/>
                  <c:y val="2.20067422192871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11-464A-BA74-85F7E19B953D}"/>
                </c:ext>
              </c:extLst>
            </c:dLbl>
            <c:dLbl>
              <c:idx val="2"/>
              <c:layout>
                <c:manualLayout>
                  <c:x val="-4.6867489666488987E-2"/>
                  <c:y val="3.5533785654943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11-464A-BA74-85F7E19B953D}"/>
                </c:ext>
              </c:extLst>
            </c:dLbl>
            <c:dLbl>
              <c:idx val="3"/>
              <c:layout>
                <c:manualLayout>
                  <c:x val="-4.5249239542784168E-2"/>
                  <c:y val="2.2006742219287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11-464A-BA74-85F7E19B953D}"/>
                </c:ext>
              </c:extLst>
            </c:dLbl>
            <c:dLbl>
              <c:idx val="4"/>
              <c:layout>
                <c:manualLayout>
                  <c:x val="-2.1393323267053201E-2"/>
                  <c:y val="4.56790682316851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11-464A-BA74-85F7E19B95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Sheet1!$B$111:$F$111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Sheet1!$B$114:$F$114</c:f>
              <c:numCache>
                <c:formatCode>General</c:formatCode>
                <c:ptCount val="5"/>
                <c:pt idx="0">
                  <c:v>11.3</c:v>
                </c:pt>
                <c:pt idx="1">
                  <c:v>-8.14</c:v>
                </c:pt>
                <c:pt idx="2">
                  <c:v>-9.9700000000000006</c:v>
                </c:pt>
                <c:pt idx="3">
                  <c:v>-33.17</c:v>
                </c:pt>
                <c:pt idx="4">
                  <c:v>-16.77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E11-464A-BA74-85F7E19B953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21523551"/>
        <c:axId val="1443487167"/>
      </c:lineChart>
      <c:dateAx>
        <c:axId val="1121523551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3487167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44348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152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34143724411612E-2"/>
          <c:y val="1.8020102970037248E-2"/>
          <c:w val="0.95849759321215644"/>
          <c:h val="0.83040600852846036"/>
        </c:manualLayout>
      </c:layout>
      <c:barChart>
        <c:barDir val="col"/>
        <c:grouping val="clustered"/>
        <c:varyColors val="0"/>
        <c:ser>
          <c:idx val="0"/>
          <c:order val="0"/>
          <c:tx>
            <c:v>JYP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Sheet1!$B$123:$F$123</c:f>
              <c:numCache>
                <c:formatCode>General</c:formatCode>
                <c:ptCount val="5"/>
                <c:pt idx="0">
                  <c:v>46.19</c:v>
                </c:pt>
                <c:pt idx="1">
                  <c:v>43.66</c:v>
                </c:pt>
                <c:pt idx="2">
                  <c:v>51.23</c:v>
                </c:pt>
                <c:pt idx="3">
                  <c:v>52.91</c:v>
                </c:pt>
                <c:pt idx="4">
                  <c:v>59.46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49F8-8606-113BE86332E8}"/>
            </c:ext>
          </c:extLst>
        </c:ser>
        <c:ser>
          <c:idx val="1"/>
          <c:order val="1"/>
          <c:tx>
            <c:v>YG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438156167978992E-2"/>
                  <c:y val="-9.47556438671689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3A-49F8-8606-113BE86332E8}"/>
                </c:ext>
              </c:extLst>
            </c:dLbl>
            <c:dLbl>
              <c:idx val="1"/>
              <c:layout>
                <c:manualLayout>
                  <c:x val="1.1835327613274842E-2"/>
                  <c:y val="-2.67818641359993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0556723142865363E-2"/>
                      <c:h val="5.43538689059450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C3A-49F8-8606-113BE86332E8}"/>
                </c:ext>
              </c:extLst>
            </c:dLbl>
            <c:dLbl>
              <c:idx val="2"/>
              <c:layout>
                <c:manualLayout>
                  <c:x val="1.2499999999999924E-2"/>
                  <c:y val="-0.112309334327405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C3A-49F8-8606-113BE86332E8}"/>
                </c:ext>
              </c:extLst>
            </c:dLbl>
            <c:dLbl>
              <c:idx val="3"/>
              <c:layout>
                <c:manualLayout>
                  <c:x val="3.5703900524622433E-2"/>
                  <c:y val="-1.46664514047342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3A-49F8-8606-113BE86332E8}"/>
                </c:ext>
              </c:extLst>
            </c:dLbl>
            <c:dLbl>
              <c:idx val="4"/>
              <c:layout>
                <c:manualLayout>
                  <c:x val="2.1422340314773285E-2"/>
                  <c:y val="-3.51994833713622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3A-49F8-8606-113BE8633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66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Sheet1!$B$124:$F$124</c:f>
              <c:numCache>
                <c:formatCode>General</c:formatCode>
                <c:ptCount val="5"/>
                <c:pt idx="0">
                  <c:v>26.82</c:v>
                </c:pt>
                <c:pt idx="1">
                  <c:v>28.75</c:v>
                </c:pt>
                <c:pt idx="2">
                  <c:v>28.36</c:v>
                </c:pt>
                <c:pt idx="3">
                  <c:v>38.86</c:v>
                </c:pt>
                <c:pt idx="4">
                  <c:v>32.79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3A-49F8-8606-113BE86332E8}"/>
            </c:ext>
          </c:extLst>
        </c:ser>
        <c:ser>
          <c:idx val="2"/>
          <c:order val="2"/>
          <c:tx>
            <c:v>SM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2291666666666649E-2"/>
                  <c:y val="-4.31958978182338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C3A-49F8-8606-113BE86332E8}"/>
                </c:ext>
              </c:extLst>
            </c:dLbl>
            <c:dLbl>
              <c:idx val="1"/>
              <c:layout>
                <c:manualLayout>
                  <c:x val="4.747316186527293E-2"/>
                  <c:y val="3.379496855258749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3A-49F8-8606-113BE86332E8}"/>
                </c:ext>
              </c:extLst>
            </c:dLbl>
            <c:dLbl>
              <c:idx val="2"/>
              <c:layout>
                <c:manualLayout>
                  <c:x val="5.2667486876640343E-2"/>
                  <c:y val="9.412624222218666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3A-49F8-8606-113BE86332E8}"/>
                </c:ext>
              </c:extLst>
            </c:dLbl>
            <c:dLbl>
              <c:idx val="3"/>
              <c:layout>
                <c:manualLayout>
                  <c:x val="4.2844680629546827E-2"/>
                  <c:y val="2.63996125285215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3A-49F8-8606-113BE86332E8}"/>
                </c:ext>
              </c:extLst>
            </c:dLbl>
            <c:dLbl>
              <c:idx val="4"/>
              <c:layout>
                <c:manualLayout>
                  <c:x val="5.9506500874370715E-3"/>
                  <c:y val="2.05330319666279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C3A-49F8-8606-113BE86332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Sheet1!$B$122:$F$122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Sheet1!$B$125:$F$125</c:f>
              <c:numCache>
                <c:formatCode>General</c:formatCode>
                <c:ptCount val="5"/>
                <c:pt idx="0">
                  <c:v>31.39</c:v>
                </c:pt>
                <c:pt idx="1">
                  <c:v>28.97</c:v>
                </c:pt>
                <c:pt idx="2">
                  <c:v>34.51</c:v>
                </c:pt>
                <c:pt idx="3">
                  <c:v>35.299999999999997</c:v>
                </c:pt>
                <c:pt idx="4">
                  <c:v>29.81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C3A-49F8-8606-113BE86332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76852031"/>
        <c:axId val="1328290831"/>
      </c:barChart>
      <c:dateAx>
        <c:axId val="1276852031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8290831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32829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6852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JYP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Sheet1!$B$143:$F$143</c:f>
              <c:numCache>
                <c:formatCode>General</c:formatCode>
                <c:ptCount val="5"/>
                <c:pt idx="0">
                  <c:v>21.95</c:v>
                </c:pt>
                <c:pt idx="1">
                  <c:v>24.06</c:v>
                </c:pt>
                <c:pt idx="2">
                  <c:v>32.380000000000003</c:v>
                </c:pt>
                <c:pt idx="3">
                  <c:v>30.43</c:v>
                </c:pt>
                <c:pt idx="4">
                  <c:v>39.57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F6-4A60-9A8C-A13DE4E2F7FA}"/>
            </c:ext>
          </c:extLst>
        </c:ser>
        <c:ser>
          <c:idx val="1"/>
          <c:order val="1"/>
          <c:tx>
            <c:v>YG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Sheet1!$B$144:$F$144</c:f>
              <c:numCache>
                <c:formatCode>General</c:formatCode>
                <c:ptCount val="5"/>
                <c:pt idx="0">
                  <c:v>-4.2</c:v>
                </c:pt>
                <c:pt idx="1">
                  <c:v>-0.13</c:v>
                </c:pt>
                <c:pt idx="2">
                  <c:v>-5.0599999999999996</c:v>
                </c:pt>
                <c:pt idx="3">
                  <c:v>11.93</c:v>
                </c:pt>
                <c:pt idx="4">
                  <c:v>-4.7699999999999996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F6-4A60-9A8C-A13DE4E2F7FA}"/>
            </c:ext>
          </c:extLst>
        </c:ser>
        <c:ser>
          <c:idx val="2"/>
          <c:order val="2"/>
          <c:tx>
            <c:v>SM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Sheet1!$B$142:$F$142</c:f>
              <c:numCache>
                <c:formatCode>yyyy/mm</c:formatCode>
                <c:ptCount val="5"/>
                <c:pt idx="0">
                  <c:v>43525</c:v>
                </c:pt>
                <c:pt idx="1">
                  <c:v>43617</c:v>
                </c:pt>
                <c:pt idx="2">
                  <c:v>43709</c:v>
                </c:pt>
                <c:pt idx="3">
                  <c:v>43800</c:v>
                </c:pt>
                <c:pt idx="4">
                  <c:v>43891</c:v>
                </c:pt>
              </c:numCache>
            </c:numRef>
          </c:cat>
          <c:val>
            <c:numRef>
              <c:f>Sheet1!$B$145:$F$145</c:f>
              <c:numCache>
                <c:formatCode>General</c:formatCode>
                <c:ptCount val="5"/>
                <c:pt idx="0">
                  <c:v>2.15</c:v>
                </c:pt>
                <c:pt idx="1">
                  <c:v>2.42</c:v>
                </c:pt>
                <c:pt idx="2">
                  <c:v>11.49</c:v>
                </c:pt>
                <c:pt idx="3">
                  <c:v>7.11</c:v>
                </c:pt>
                <c:pt idx="4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F6-4A60-9A8C-A13DE4E2F7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3694927"/>
        <c:axId val="1337575151"/>
      </c:barChart>
      <c:dateAx>
        <c:axId val="1213694927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75151"/>
        <c:crosses val="autoZero"/>
        <c:auto val="1"/>
        <c:lblOffset val="100"/>
        <c:baseTimeUnit val="months"/>
        <c:majorUnit val="3"/>
        <c:majorTimeUnit val="months"/>
        <c:minorUnit val="3"/>
        <c:minorTimeUnit val="months"/>
      </c:dateAx>
      <c:valAx>
        <c:axId val="133757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369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325743173800608E-2"/>
          <c:y val="2.0550201873281399E-2"/>
          <c:w val="0.93127384797464252"/>
          <c:h val="0.9180433727519000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4.4763666810971527E-2"/>
                  <c:y val="-9.4566080944507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98-4680-8184-AA4E04D4BB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Sheet1!$B$185:$F$185</c:f>
              <c:numCache>
                <c:formatCode>yyyy/mm</c:formatCode>
                <c:ptCount val="5"/>
                <c:pt idx="0">
                  <c:v>42339</c:v>
                </c:pt>
                <c:pt idx="1">
                  <c:v>42705</c:v>
                </c:pt>
                <c:pt idx="2">
                  <c:v>43070</c:v>
                </c:pt>
                <c:pt idx="3">
                  <c:v>43435</c:v>
                </c:pt>
                <c:pt idx="4">
                  <c:v>43800</c:v>
                </c:pt>
              </c:numCache>
            </c:numRef>
          </c:cat>
          <c:val>
            <c:numRef>
              <c:f>Sheet1!$B$186:$F$186</c:f>
              <c:numCache>
                <c:formatCode>#,##0</c:formatCode>
                <c:ptCount val="5"/>
                <c:pt idx="0">
                  <c:v>1700</c:v>
                </c:pt>
                <c:pt idx="1">
                  <c:v>1094</c:v>
                </c:pt>
                <c:pt idx="2" formatCode="General">
                  <c:v>931</c:v>
                </c:pt>
                <c:pt idx="3" formatCode="General">
                  <c:v>911</c:v>
                </c:pt>
                <c:pt idx="4">
                  <c:v>-1118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98-4680-8184-AA4E04D4BB3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31631439"/>
        <c:axId val="1465169727"/>
      </c:lineChart>
      <c:dateAx>
        <c:axId val="1331631439"/>
        <c:scaling>
          <c:orientation val="minMax"/>
        </c:scaling>
        <c:delete val="0"/>
        <c:axPos val="b"/>
        <c:numFmt formatCode="yyyy/mm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5169727"/>
        <c:crosses val="autoZero"/>
        <c:auto val="1"/>
        <c:lblOffset val="100"/>
        <c:baseTimeUnit val="years"/>
      </c:dateAx>
      <c:valAx>
        <c:axId val="146516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163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550-897C-45AE-AA56-01FAA21E2583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62753-34C7-4919-9F7B-1DE01D22F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7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dongguk2092/1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logfsc/22013738984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d2biz.tistory.com/31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um.net/dongguk2092/1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p.fnguide.com/SVO2/asp/SVD_Invest.asp?pGB=1&amp;gicode=A122870&amp;cID=&amp;MenuYn=Y&amp;ReportGB=&amp;NewMenuID=105&amp;stkGb=701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ordialguy2/22182811512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.blog.naver.com/PostView.nhn?blogId=kbhabc2&amp;logNo=220920914032&amp;proxyReferer=https:%2F%2Fwww.google.com%2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blogfsc/22013738984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http://blog.daum.net/dongguk2092/119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https://blog.naver.com/blogfsc/220137389845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0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기업의 활동성을 나타내는 매출액에서 영업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영업외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비용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세금 등을 모두 제하고 최종적으로 남는 순이익의 비율이 얼마나 되는가를 나타내는 수치로서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기업경영에 있어서 최종적으로 창출해낸 이익률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Ubuntu Condensed"/>
            </a:endParaRPr>
          </a:p>
          <a:p>
            <a:r>
              <a:rPr lang="en-US" altLang="ko-KR" dirty="0">
                <a:hlinkClick r:id="rId3"/>
              </a:rPr>
              <a:t>https://md2biz.tistory.com/318</a:t>
            </a:r>
            <a:r>
              <a:rPr lang="en-US" altLang="ko-KR" dirty="0"/>
              <a:t> -&gt; ROE,</a:t>
            </a:r>
            <a:r>
              <a:rPr lang="ko-KR" altLang="en-US" dirty="0"/>
              <a:t> </a:t>
            </a:r>
            <a:r>
              <a:rPr lang="en-US" altLang="ko-KR" dirty="0"/>
              <a:t>ROA</a:t>
            </a:r>
            <a:r>
              <a:rPr lang="ko-KR" altLang="en-US" dirty="0"/>
              <a:t> 상관성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41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2019-6</a:t>
            </a:r>
            <a:r>
              <a:rPr lang="ko-KR" altLang="en-US" dirty="0"/>
              <a:t>월 </a:t>
            </a:r>
            <a:r>
              <a:rPr lang="en-US" altLang="ko-KR" dirty="0"/>
              <a:t>YG</a:t>
            </a:r>
            <a:r>
              <a:rPr lang="ko-KR" altLang="en-US" dirty="0"/>
              <a:t>는 </a:t>
            </a:r>
            <a:r>
              <a:rPr lang="en-US" altLang="ko-KR" dirty="0"/>
              <a:t>-0.13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17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기업의 활동성을 나타내는 매출액에서 영업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/>
              </a:rPr>
              <a:t>영업외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 비용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세금 등을 모두 제하고 최종적으로 남는 순이익의 비율이 얼마나 되는가를 나타내는 수치로서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/>
              </a:rPr>
              <a:t>기업경영에 있어서 최종적으로 창출해낸 이익률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7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http://blog.daum.net/dongguk2092/119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4"/>
              </a:rPr>
              <a:t>https://comp.fnguide.com/SVO2/asp/SVD_Invest.asp?pGB=1&amp;gicode=A122870&amp;cID=&amp;MenuYn=Y&amp;ReportGB=&amp;NewMenuID=105&amp;stkGb=701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9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순부채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이자를 발생시키는 부채</a:t>
            </a:r>
            <a:r>
              <a:rPr lang="en-US" altLang="ko-KR" dirty="0"/>
              <a:t>(</a:t>
            </a:r>
            <a:r>
              <a:rPr lang="ko-KR" altLang="en-US" dirty="0"/>
              <a:t>이자발생부채</a:t>
            </a:r>
            <a:r>
              <a:rPr lang="en-US" altLang="ko-KR" dirty="0"/>
              <a:t>)</a:t>
            </a:r>
            <a:r>
              <a:rPr lang="ko-KR" altLang="en-US" dirty="0"/>
              <a:t>에서 현금화를 빠르게 할 수 있는 유동자산을 빼고 남은 부채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순부채비율 </a:t>
            </a:r>
            <a:r>
              <a:rPr lang="en-US" altLang="ko-KR" dirty="0"/>
              <a:t>: </a:t>
            </a:r>
            <a:r>
              <a:rPr lang="ko-KR" altLang="en-US" dirty="0"/>
              <a:t>기업에 부담을 주는 부채의 정도를 더 핵심적으로 나타냄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https://m.blog.naver.com/cordialguy2/221828115121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이자보상비율은 영업이익을 이자비용으로 나눈 비율로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기업의 한 해 수입에서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Apple SD Gothic Neo"/>
              </a:rPr>
              <a:t>이자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비용으로 쓰는 비용이 얼마나 되는지 즉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기업이 이자를 상환할 수 있는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근복적인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능력을 측정하는 안정성 지표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algn="just"/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배보다 작을 경우 한 해 영업이익으로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이자비용조차 지불하지 못하는 매우 심각한 상황</a:t>
            </a:r>
            <a:endParaRPr lang="ko-KR" alt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altLang="ko-KR" sz="1800" dirty="0"/>
              <a:t>1.5</a:t>
            </a:r>
            <a:r>
              <a:rPr lang="ko-KR" altLang="en-US" sz="1800" dirty="0"/>
              <a:t>배 정도면 문제 없는 수준</a:t>
            </a:r>
            <a:r>
              <a:rPr lang="en-US" altLang="ko-KR" sz="1800" dirty="0"/>
              <a:t>, </a:t>
            </a:r>
            <a:r>
              <a:rPr lang="ko-KR" altLang="en-US" sz="1800" dirty="0"/>
              <a:t>대개 </a:t>
            </a:r>
            <a:r>
              <a:rPr lang="ko-KR" altLang="en-US" sz="1800" dirty="0" err="1"/>
              <a:t>우량한</a:t>
            </a:r>
            <a:r>
              <a:rPr lang="ko-KR" altLang="en-US" sz="1800" dirty="0"/>
              <a:t> 기업들은 몇배를 넘김</a:t>
            </a:r>
            <a:r>
              <a:rPr lang="en-US" altLang="ko-KR" sz="1800" dirty="0"/>
              <a:t>.</a:t>
            </a:r>
            <a:endParaRPr lang="ko-KR" altLang="en-US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빌린 차입금이나 발행한 사채가 많다면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이자비용이 높아지게 되므로 그만큼 영업이익을 증가시키지 못하면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이자보상비율이 낮아지게 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hlinkClick r:id="rId4"/>
              </a:rPr>
              <a:t>https://m.blog.naver.com/PostView.nhn?blogId=kbhabc2&amp;logNo=220920914032&amp;proxyReferer=https:%2F%2Fwww.google.com%2F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7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유동비율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년이내에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상환하여하는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부채를 상환할 수 있는가를 측정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금융비용은 차입금에 대한 대가로 매출수준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또는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조업율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과 관계없는 고정비 성격의 항목이므로 불황에 대비한 안정적 경영 기반 확립을 위해서는 이 비율을 낮추는 것이 필요하다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현금비율 </a:t>
            </a:r>
            <a:r>
              <a:rPr lang="en-US" altLang="ko-KR" dirty="0"/>
              <a:t>- </a:t>
            </a:r>
            <a:r>
              <a:rPr lang="ko-KR" altLang="en-US" dirty="0" err="1"/>
              <a:t>현금성</a:t>
            </a:r>
            <a:r>
              <a:rPr lang="ko-KR" altLang="en-US" dirty="0"/>
              <a:t> 자산만으로 유동부채를 커버할 수 있는 기업은 거의 없음</a:t>
            </a:r>
            <a:r>
              <a:rPr lang="en-US" altLang="ko-KR" dirty="0"/>
              <a:t>, </a:t>
            </a:r>
            <a:r>
              <a:rPr lang="ko-KR" altLang="en-US" dirty="0"/>
              <a:t>현금비율이 지나치게 높으면 기업이 주주에게 더 많은 이익을 </a:t>
            </a:r>
            <a:endParaRPr lang="en-US" altLang="ko-KR" dirty="0"/>
          </a:p>
          <a:p>
            <a:r>
              <a:rPr lang="ko-KR" altLang="en-US" dirty="0" err="1"/>
              <a:t>안겨주기</a:t>
            </a:r>
            <a:r>
              <a:rPr lang="ko-KR" altLang="en-US" dirty="0"/>
              <a:t> 위해 자산을 효과적으로 사용하고 있지 못하다는 평가를 받기도 함</a:t>
            </a:r>
            <a:r>
              <a:rPr lang="en-US" altLang="ko-KR" dirty="0"/>
              <a:t>. </a:t>
            </a:r>
            <a:r>
              <a:rPr lang="ko-KR" altLang="en-US" dirty="0"/>
              <a:t>우리나라에서는 일반적으로 현금비율이 </a:t>
            </a:r>
            <a:r>
              <a:rPr lang="en-US" altLang="ko-KR" dirty="0"/>
              <a:t>20%</a:t>
            </a:r>
            <a:r>
              <a:rPr lang="ko-KR" altLang="en-US" dirty="0"/>
              <a:t>이상이면 양호한 것으로 평가함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현금비율 </a:t>
            </a:r>
            <a:r>
              <a:rPr lang="en-US" altLang="ko-KR" dirty="0"/>
              <a:t>: </a:t>
            </a:r>
            <a:r>
              <a:rPr lang="ko-KR" altLang="en-US" dirty="0"/>
              <a:t>기업의 유동자산 중 당장 현금화하기 어려운 재고자산과 외상매출채권을 제외한 </a:t>
            </a:r>
            <a:r>
              <a:rPr lang="ko-KR" altLang="en-US" dirty="0" err="1"/>
              <a:t>현금성</a:t>
            </a:r>
            <a:r>
              <a:rPr lang="ko-KR" altLang="en-US" dirty="0"/>
              <a:t> 자산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현금과 단기투자자금만으로 기업의 단기부채를 상환할 수 있는지 측정하는 수치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5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유동비율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년이내에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상환하여하는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부채를 상환할 수 있는가를 측정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금융비용은 차입금에 대한 대가로 매출수준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또는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"/>
              </a:rPr>
              <a:t>조업율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/>
              </a:rPr>
              <a:t>과 관계없는 고정비 성격의 항목이므로 불황에 대비한 안정적 경영 기반 확립을 위해서는 이 비율을 낮추는 것이 필요하다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현금비율 </a:t>
            </a:r>
            <a:r>
              <a:rPr lang="en-US" altLang="ko-KR" dirty="0"/>
              <a:t>- </a:t>
            </a:r>
            <a:r>
              <a:rPr lang="ko-KR" altLang="en-US" dirty="0" err="1"/>
              <a:t>현금성</a:t>
            </a:r>
            <a:r>
              <a:rPr lang="ko-KR" altLang="en-US" dirty="0"/>
              <a:t> 자산만으로 유동부채를 커버할 수 있는 기업은 거의 없음</a:t>
            </a:r>
            <a:r>
              <a:rPr lang="en-US" altLang="ko-KR" dirty="0"/>
              <a:t>, </a:t>
            </a:r>
            <a:r>
              <a:rPr lang="ko-KR" altLang="en-US" dirty="0"/>
              <a:t>현금비율이 지나치게 높으면 기업이 주주에게 더 많은 이익을 </a:t>
            </a:r>
            <a:endParaRPr lang="en-US" altLang="ko-KR" dirty="0"/>
          </a:p>
          <a:p>
            <a:r>
              <a:rPr lang="ko-KR" altLang="en-US" dirty="0" err="1"/>
              <a:t>안겨주기</a:t>
            </a:r>
            <a:r>
              <a:rPr lang="ko-KR" altLang="en-US" dirty="0"/>
              <a:t> 위해 자산을 효과적으로 사용하고 있지 못하다는 평가를 받기도 함</a:t>
            </a:r>
            <a:r>
              <a:rPr lang="en-US" altLang="ko-KR" dirty="0"/>
              <a:t>. </a:t>
            </a:r>
            <a:r>
              <a:rPr lang="ko-KR" altLang="en-US" dirty="0"/>
              <a:t>우리나라에서는 일반적으로 현금비율이 </a:t>
            </a:r>
            <a:r>
              <a:rPr lang="en-US" altLang="ko-KR" dirty="0"/>
              <a:t>20%</a:t>
            </a:r>
            <a:r>
              <a:rPr lang="ko-KR" altLang="en-US" dirty="0"/>
              <a:t>이상이면 양호한 것으로 평가함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현금비율 </a:t>
            </a:r>
            <a:r>
              <a:rPr lang="en-US" altLang="ko-KR" dirty="0"/>
              <a:t>: </a:t>
            </a:r>
            <a:r>
              <a:rPr lang="ko-KR" altLang="en-US" dirty="0"/>
              <a:t>기업의 유동자산 중 당장 현금화하기 어려운 재고자산과 외상매출채권을 제외한 </a:t>
            </a:r>
            <a:r>
              <a:rPr lang="ko-KR" altLang="en-US" dirty="0" err="1"/>
              <a:t>현금성</a:t>
            </a:r>
            <a:r>
              <a:rPr lang="ko-KR" altLang="en-US" dirty="0"/>
              <a:t> 자산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현금과 단기투자자금만으로 기업의 단기부채를 상환할 수 있는지 측정하는 수치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6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3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유동성 지표라는 것은 회사가 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3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자에게 돈을 줘야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할때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현재 가진 것 다 팔아서 현금으로 만들 수 있는게 빚보다 </a:t>
            </a:r>
            <a:r>
              <a:rPr lang="ko-KR" altLang="en-US" b="1" i="0" dirty="0" err="1">
                <a:solidFill>
                  <a:srgbClr val="666666"/>
                </a:solidFill>
                <a:effectLst/>
                <a:latin typeface="Noto Sans KR"/>
              </a:rPr>
              <a:t>많은지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확인해 볼 수 있는 지표입니다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친구한테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빌린돈이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만원이 있는데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집에서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사놓고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년째 옷걸이로 쓰고 있는 운동기구가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운동기구를 중고나라에 팔면 만원이라네요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그러면 친구한테 갚을 돈이 없더라도 운동기구라도 팔아서 돈을 갚을 수 있겠죠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?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이런걸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유동성이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충분하다라고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쉽게말하면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내가 가진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물건중에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움직일 수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있는것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지금 당장 팔아서 현금으로 만들 수 있는 것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충분해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~'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라는 뜻입니다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35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https://blog.naver.com/blogfsc/220137389845</a:t>
            </a:r>
            <a:endParaRPr lang="en-US" altLang="ko-KR" dirty="0"/>
          </a:p>
          <a:p>
            <a:endParaRPr lang="en-US" altLang="ko-KR" dirty="0"/>
          </a:p>
          <a:p>
            <a:pPr algn="just"/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유동자산증가율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회사가 정상적인 영업활동을 위해 보유하고 있는 현금이나 예금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 등이 전년도에 비하여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어느정도나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증가하였는가를 나타내는 지표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62753-34C7-4919-9F7B-1DE01D22FF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2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A828-AB48-4102-AF32-47C1E51C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A5396-4BB9-409D-A684-0D626E11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C5959-3DDF-4723-8FA8-C6D47A72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3461F-F408-4A9F-9C21-A68D2023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9094D-F34D-4316-B31C-BB19D09B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7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D7727-6B1B-465D-9BA9-AB477665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35DD7-DA15-4159-B044-CC9FF2FFF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04EB9-E01D-4D44-94DF-A5E8F58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3E004-0900-454E-8506-A83626F3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18A59-EECB-4655-8D01-1C338CDF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6E602-182B-416F-873F-0A1FD0FE5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B6B2A-0C84-42E4-B08F-90B6EEB5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819F4-0DE1-44C6-A675-91A07CCB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322E5-8CE3-4664-B10D-0A466939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ABE1C-FD8F-480C-83B7-10C50712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929D-2E9D-4585-8349-CEFFF918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AFAD6-D2D1-4448-8438-2E69F5DE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1638-D186-49C3-9AD0-432CCCAA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6E1A-3936-448C-9DFE-6A31D76C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826A2-52A9-4B44-9A79-46A9011D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5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DC9C5-F167-4DF8-87CB-08510218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EF735-38C3-41E3-92E2-5F17F281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E3C68-F9E4-4C6F-8A18-B349EDA2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DD56-7375-4E89-A33A-A95D3330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67FAD-7E9E-4702-92C3-F3983099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6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27173-9D74-4856-9920-0A3A03E5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CA0B4-ECA8-483D-8EAA-445810F1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BD749-25FA-4440-BD72-A08F5F9B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54FE7-139E-4E7E-A34E-60785B00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BE55C-1DA9-4F05-9544-37ADBE6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73D20-C787-4865-A870-BAD87884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7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4610-4C2D-4245-BB72-804FAED4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031AC-0799-44D3-926D-E84B1A19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7E086-581F-447F-AF94-EB165973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524C9-DE04-49DA-AC1E-37EBDD103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3013E-BA6B-45AE-9883-576DA135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4B59B5-6EFE-4D64-8BB5-E51CA4B0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5D6586-A39B-40B0-B744-4E0FD5F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00129A-53EA-4F14-A686-856BEDCD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7FAB-5AD8-44BF-9782-F61D2A7E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C4AFA-40FE-403C-961C-FFB8557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230ED-CACD-4A39-BA71-BEA66F55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21EC9-8B08-4D5F-98EA-53AAC41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05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EB991-C006-4C80-B48A-BCE525D7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5F7054-776B-4613-BD4D-D5203B29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1295F-BEEA-4E11-B42E-8C5274AA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0AFE-5295-44C8-A333-5AA4F56A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1A3F-5BD6-4C71-A207-7F18315E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79293-6EEE-4166-9B31-87DA2D37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9DC94-C5DA-4F5E-B960-D544260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08B8E-816A-4AE6-829C-ECEDB463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0F938-0385-400C-8F69-8905BFB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5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4475-BF01-4F4F-AEB2-562C3A02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AFD61F-670B-4699-A433-0F4459A2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E3BBA-5155-435E-A91C-6E81B182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FEE2E-1D25-492E-9835-4DBBFF31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3336-279F-434C-8434-D3DEE6A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ED9A8-E6F6-4569-A6B5-D70AD869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7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032CC-20EC-4E30-811E-E72FF63F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CEC6-BF97-4A79-B7CF-E3C3CC60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78AA-35A7-434E-B4C3-B59019D0D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1325-B2EC-4B7C-980E-16029254596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3C0B3-A18E-4C32-97C3-8033ED247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C2D68-403F-423C-809D-CFDB3CE77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06FA-0945-4217-9BE2-4A4FED068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ljoin02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250BB-A800-4343-82DD-41FEFFF30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Yg</a:t>
            </a:r>
            <a:r>
              <a:rPr lang="en-US" altLang="ko-KR" dirty="0"/>
              <a:t> </a:t>
            </a:r>
            <a:r>
              <a:rPr lang="ko-KR" altLang="en-US" dirty="0" err="1"/>
              <a:t>엔터주</a:t>
            </a:r>
            <a:r>
              <a:rPr lang="ko-KR" altLang="en-US" dirty="0"/>
              <a:t>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D6630-48C1-4654-81C0-C1BBFCE9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hlinkClick r:id="rId3"/>
              </a:rPr>
              <a:t>souljoin0229@gmail.com</a:t>
            </a:r>
            <a:r>
              <a:rPr lang="en-US" altLang="ko-KR" dirty="0"/>
              <a:t>	</a:t>
            </a:r>
          </a:p>
          <a:p>
            <a:pPr algn="r"/>
            <a:r>
              <a:rPr lang="ko-KR" altLang="en-US" dirty="0"/>
              <a:t>김서정</a:t>
            </a:r>
          </a:p>
        </p:txBody>
      </p:sp>
    </p:spTree>
    <p:extLst>
      <p:ext uri="{BB962C8B-B14F-4D97-AF65-F5344CB8AC3E}">
        <p14:creationId xmlns:p14="http://schemas.microsoft.com/office/powerpoint/2010/main" val="244374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4959818" y="1058247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순부채비율</a:t>
            </a:r>
            <a:r>
              <a:rPr lang="en-US" altLang="ko-KR" dirty="0"/>
              <a:t>(%)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B29EDA4-6086-40CC-8E89-5FE55EBE3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947199"/>
              </p:ext>
            </p:extLst>
          </p:nvPr>
        </p:nvGraphicFramePr>
        <p:xfrm>
          <a:off x="-972273" y="492398"/>
          <a:ext cx="13164273" cy="6022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579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1" y="1724183"/>
            <a:ext cx="609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성장성 지표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299E9-0291-4326-AF30-0E10AB7577C9}"/>
              </a:ext>
            </a:extLst>
          </p:cNvPr>
          <p:cNvSpPr txBox="1"/>
          <p:nvPr/>
        </p:nvSpPr>
        <p:spPr>
          <a:xfrm>
            <a:off x="2951018" y="3608154"/>
            <a:ext cx="914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외형적 성장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매출이 커짐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과 실질적 성장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매출총이익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영업이익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당기순이익이 커짐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anose="020D0604000000000000" pitchFamily="50" charset="-127"/>
                <a:ea typeface="NanumGothic" panose="020D0604000000000000" pitchFamily="50" charset="-127"/>
              </a:rPr>
              <a:t>을 확인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4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FFC47-CA14-4D9B-BF5D-853AF7F8AF31}"/>
              </a:ext>
            </a:extLst>
          </p:cNvPr>
          <p:cNvSpPr txBox="1"/>
          <p:nvPr/>
        </p:nvSpPr>
        <p:spPr>
          <a:xfrm>
            <a:off x="1020907" y="1050880"/>
            <a:ext cx="108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매출액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3B9B2-CB49-4F78-A9DB-B062D49A4EFB}"/>
              </a:ext>
            </a:extLst>
          </p:cNvPr>
          <p:cNvSpPr txBox="1"/>
          <p:nvPr/>
        </p:nvSpPr>
        <p:spPr>
          <a:xfrm>
            <a:off x="1020907" y="1716870"/>
            <a:ext cx="1181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영업이익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86F78-2EDE-4155-B758-CC256104CAFC}"/>
              </a:ext>
            </a:extLst>
          </p:cNvPr>
          <p:cNvSpPr txBox="1"/>
          <p:nvPr/>
        </p:nvSpPr>
        <p:spPr>
          <a:xfrm>
            <a:off x="805945" y="6299773"/>
            <a:ext cx="2584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총자산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=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pple SD Gothic Neo"/>
              </a:rPr>
              <a:t>부채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  <a:t>+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pple SD Gothic Neo"/>
              </a:rPr>
              <a:t>자본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52BE6-FC64-4088-BAA0-C7FC6C43AA47}"/>
              </a:ext>
            </a:extLst>
          </p:cNvPr>
          <p:cNvSpPr txBox="1"/>
          <p:nvPr/>
        </p:nvSpPr>
        <p:spPr>
          <a:xfrm>
            <a:off x="974148" y="2889049"/>
            <a:ext cx="1181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유동자산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DEB93-FF8E-40BF-AB09-7E3791540552}"/>
              </a:ext>
            </a:extLst>
          </p:cNvPr>
          <p:cNvSpPr txBox="1"/>
          <p:nvPr/>
        </p:nvSpPr>
        <p:spPr>
          <a:xfrm>
            <a:off x="3844377" y="2898245"/>
            <a:ext cx="258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당좌자산 </a:t>
            </a:r>
            <a:r>
              <a:rPr lang="en-US" altLang="ko-KR" dirty="0"/>
              <a:t>+ </a:t>
            </a:r>
            <a:r>
              <a:rPr lang="ko-KR" altLang="en-US" dirty="0"/>
              <a:t>재고자산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D4CDE-9EDD-46CF-90F0-3401EEF679F3}"/>
              </a:ext>
            </a:extLst>
          </p:cNvPr>
          <p:cNvSpPr txBox="1"/>
          <p:nvPr/>
        </p:nvSpPr>
        <p:spPr>
          <a:xfrm>
            <a:off x="6897055" y="2889049"/>
            <a:ext cx="376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 err="1"/>
              <a:t>년이내에</a:t>
            </a:r>
            <a:r>
              <a:rPr lang="ko-KR" altLang="en-US" dirty="0"/>
              <a:t> 현금화 가능한 자산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EFA74-F194-43D6-96A2-C71074A229B4}"/>
              </a:ext>
            </a:extLst>
          </p:cNvPr>
          <p:cNvSpPr txBox="1"/>
          <p:nvPr/>
        </p:nvSpPr>
        <p:spPr>
          <a:xfrm>
            <a:off x="3305435" y="1069418"/>
            <a:ext cx="77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회사의 사업활동과 관련하여 제품이나 상품을 </a:t>
            </a:r>
            <a:r>
              <a:rPr lang="ko-KR" altLang="en-US" dirty="0" err="1"/>
              <a:t>판매함으로서</a:t>
            </a:r>
            <a:r>
              <a:rPr lang="ko-KR" altLang="en-US" dirty="0"/>
              <a:t> 실현된 수익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D65FB-BA73-461B-92BE-1F1D1C1214AC}"/>
              </a:ext>
            </a:extLst>
          </p:cNvPr>
          <p:cNvSpPr txBox="1"/>
          <p:nvPr/>
        </p:nvSpPr>
        <p:spPr>
          <a:xfrm>
            <a:off x="3694315" y="1808435"/>
            <a:ext cx="347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매출액 </a:t>
            </a:r>
            <a:r>
              <a:rPr lang="en-US" altLang="ko-KR" dirty="0"/>
              <a:t>– (</a:t>
            </a:r>
            <a:r>
              <a:rPr lang="ko-KR" altLang="en-US" dirty="0" err="1"/>
              <a:t>판매비</a:t>
            </a:r>
            <a:r>
              <a:rPr lang="en-US" altLang="ko-KR" dirty="0"/>
              <a:t>+</a:t>
            </a:r>
            <a:r>
              <a:rPr lang="ko-KR" altLang="en-US" dirty="0"/>
              <a:t>관리비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269E6-ECB0-448D-B2C4-BFE4892DEBE5}"/>
              </a:ext>
            </a:extLst>
          </p:cNvPr>
          <p:cNvSpPr txBox="1"/>
          <p:nvPr/>
        </p:nvSpPr>
        <p:spPr>
          <a:xfrm>
            <a:off x="925859" y="4708680"/>
            <a:ext cx="105801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당좌자산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유동자산중</a:t>
            </a:r>
            <a:r>
              <a:rPr lang="en-US" altLang="ko-KR" sz="1600" dirty="0"/>
              <a:t>, </a:t>
            </a:r>
            <a:r>
              <a:rPr lang="ko-KR" altLang="en-US" sz="1600" dirty="0"/>
              <a:t>가장 현금화가 빠른 자산</a:t>
            </a:r>
            <a:r>
              <a:rPr lang="en-US" altLang="ko-KR" sz="1600" dirty="0"/>
              <a:t>, ex. </a:t>
            </a:r>
            <a:r>
              <a:rPr lang="ko-KR" altLang="en-US" sz="1600" dirty="0"/>
              <a:t>현금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현금등가물</a:t>
            </a:r>
            <a:r>
              <a:rPr lang="en-US" altLang="ko-KR" sz="1600" dirty="0"/>
              <a:t>,</a:t>
            </a:r>
            <a:r>
              <a:rPr lang="ko-KR" altLang="en-US" sz="1600" dirty="0"/>
              <a:t> 단기</a:t>
            </a:r>
            <a:r>
              <a:rPr lang="en-US" altLang="ko-KR" sz="1600" dirty="0"/>
              <a:t>(1</a:t>
            </a:r>
            <a:r>
              <a:rPr lang="ko-KR" altLang="en-US" sz="1600" dirty="0"/>
              <a:t>년내</a:t>
            </a:r>
            <a:r>
              <a:rPr lang="en-US" altLang="ko-KR" sz="1600" dirty="0"/>
              <a:t>)</a:t>
            </a:r>
            <a:r>
              <a:rPr lang="ko-KR" altLang="en-US" sz="1600" dirty="0"/>
              <a:t>금융상품</a:t>
            </a:r>
            <a:r>
              <a:rPr lang="en-US" altLang="ko-KR" sz="1600" dirty="0"/>
              <a:t>, </a:t>
            </a:r>
            <a:r>
              <a:rPr lang="ko-KR" altLang="en-US" sz="1600" dirty="0"/>
              <a:t>유가증권 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재고자산 </a:t>
            </a:r>
            <a:r>
              <a:rPr lang="en-US" altLang="ko-KR" sz="1600" dirty="0"/>
              <a:t>: </a:t>
            </a:r>
            <a:r>
              <a:rPr lang="ko-KR" altLang="en-US" sz="1600" dirty="0"/>
              <a:t>회사의 영업활동을 수행하기위해 보유하고 있는 자산 </a:t>
            </a:r>
            <a:r>
              <a:rPr lang="en-US" altLang="ko-KR" sz="1600" dirty="0"/>
              <a:t>ex. </a:t>
            </a:r>
            <a:r>
              <a:rPr lang="ko-KR" altLang="en-US" sz="1600" dirty="0"/>
              <a:t>상품</a:t>
            </a:r>
            <a:r>
              <a:rPr lang="en-US" altLang="ko-KR" sz="1600" dirty="0"/>
              <a:t>, </a:t>
            </a:r>
            <a:r>
              <a:rPr lang="ko-KR" altLang="en-US" sz="1600" dirty="0"/>
              <a:t>제품</a:t>
            </a:r>
            <a:r>
              <a:rPr lang="en-US" altLang="ko-KR" sz="1600" dirty="0"/>
              <a:t>, </a:t>
            </a:r>
            <a:r>
              <a:rPr lang="ko-KR" altLang="en-US" sz="1600" dirty="0"/>
              <a:t>원재료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부재료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저장품</a:t>
            </a:r>
            <a:r>
              <a:rPr lang="en-US" altLang="ko-KR" sz="1600" dirty="0"/>
              <a:t>, </a:t>
            </a:r>
            <a:r>
              <a:rPr lang="ko-KR" altLang="en-US" sz="1600" dirty="0"/>
              <a:t>소모품 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3F96F-DCDF-40FA-A0A4-3A4A04A3CD87}"/>
              </a:ext>
            </a:extLst>
          </p:cNvPr>
          <p:cNvSpPr txBox="1"/>
          <p:nvPr/>
        </p:nvSpPr>
        <p:spPr>
          <a:xfrm>
            <a:off x="1045773" y="3760017"/>
            <a:ext cx="103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영업이익률은 동종업계의 다른 기업과 비교해보거나 동일 기업의 과거 수년 간의 추이를 파악해보면 기업의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수익력을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알 수 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2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C2CD6-B1F8-4551-80A4-A439308EE049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성장성 지표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77A71-EBA0-46E3-A801-10792BBC7F4A}"/>
              </a:ext>
            </a:extLst>
          </p:cNvPr>
          <p:cNvSpPr txBox="1"/>
          <p:nvPr/>
        </p:nvSpPr>
        <p:spPr>
          <a:xfrm>
            <a:off x="315083" y="1883425"/>
            <a:ext cx="190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매출액증가율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99D7B7-185D-46DC-823E-838A9B707836}"/>
              </a:ext>
            </a:extLst>
          </p:cNvPr>
          <p:cNvSpPr txBox="1"/>
          <p:nvPr/>
        </p:nvSpPr>
        <p:spPr>
          <a:xfrm>
            <a:off x="1946041" y="18834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  = </a:t>
            </a:r>
            <a:r>
              <a:rPr lang="ko-KR" altLang="en-US" dirty="0"/>
              <a:t>당기매출액</a:t>
            </a:r>
            <a:r>
              <a:rPr lang="en-US" altLang="ko-KR" dirty="0"/>
              <a:t>/</a:t>
            </a:r>
            <a:r>
              <a:rPr lang="ko-KR" altLang="en-US" dirty="0"/>
              <a:t>전기매출액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D90E0-49F2-48D0-B2F1-CC3FE710DC93}"/>
              </a:ext>
            </a:extLst>
          </p:cNvPr>
          <p:cNvSpPr txBox="1"/>
          <p:nvPr/>
        </p:nvSpPr>
        <p:spPr>
          <a:xfrm>
            <a:off x="7321677" y="1967099"/>
            <a:ext cx="609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r>
              <a:rPr lang="en-US" altLang="ko-KR" dirty="0"/>
              <a:t>. </a:t>
            </a:r>
            <a:r>
              <a:rPr lang="ko-KR" altLang="en-US" dirty="0">
                <a:solidFill>
                  <a:srgbClr val="FF0000"/>
                </a:solidFill>
              </a:rPr>
              <a:t>시장점유율과 비교 고려</a:t>
            </a:r>
            <a:r>
              <a:rPr lang="en-US" altLang="ko-KR" dirty="0"/>
              <a:t>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결산기말 매출액의 급증은 분식가능성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351375-5A87-4444-A4EF-396EF4E85501}"/>
              </a:ext>
            </a:extLst>
          </p:cNvPr>
          <p:cNvSpPr txBox="1"/>
          <p:nvPr/>
        </p:nvSpPr>
        <p:spPr>
          <a:xfrm>
            <a:off x="315083" y="2712588"/>
            <a:ext cx="224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영업이익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CA825-E802-4DBC-BCD7-275624156C89}"/>
              </a:ext>
            </a:extLst>
          </p:cNvPr>
          <p:cNvSpPr txBox="1"/>
          <p:nvPr/>
        </p:nvSpPr>
        <p:spPr>
          <a:xfrm>
            <a:off x="2368968" y="2712588"/>
            <a:ext cx="491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당기영업이익</a:t>
            </a:r>
            <a:r>
              <a:rPr lang="en-US" altLang="ko-KR" dirty="0"/>
              <a:t>/</a:t>
            </a:r>
            <a:r>
              <a:rPr lang="ko-KR" altLang="en-US" dirty="0"/>
              <a:t>전기영업이익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37A3A-37DB-41C1-AA50-ED80768C02EA}"/>
              </a:ext>
            </a:extLst>
          </p:cNvPr>
          <p:cNvSpPr txBox="1"/>
          <p:nvPr/>
        </p:nvSpPr>
        <p:spPr>
          <a:xfrm>
            <a:off x="7321677" y="2723280"/>
            <a:ext cx="443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원가비중과 긴밀한 연관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9C3D5E-F7D0-48BA-9C80-BF780C29C48E}"/>
              </a:ext>
            </a:extLst>
          </p:cNvPr>
          <p:cNvSpPr txBox="1"/>
          <p:nvPr/>
        </p:nvSpPr>
        <p:spPr>
          <a:xfrm>
            <a:off x="315083" y="3518144"/>
            <a:ext cx="207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/>
              <a:t>순이익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C7271-0C58-4653-83AF-6AF73320328F}"/>
              </a:ext>
            </a:extLst>
          </p:cNvPr>
          <p:cNvSpPr txBox="1"/>
          <p:nvPr/>
        </p:nvSpPr>
        <p:spPr>
          <a:xfrm>
            <a:off x="2271696" y="3505383"/>
            <a:ext cx="6634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전기순이익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FBC1FB-620E-440B-A429-BD04A136B42E}"/>
              </a:ext>
            </a:extLst>
          </p:cNvPr>
          <p:cNvSpPr txBox="1"/>
          <p:nvPr/>
        </p:nvSpPr>
        <p:spPr>
          <a:xfrm>
            <a:off x="344182" y="5026375"/>
            <a:ext cx="2046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총자산 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B3800A-E53A-4D19-87F6-85F25831956E}"/>
              </a:ext>
            </a:extLst>
          </p:cNvPr>
          <p:cNvSpPr txBox="1"/>
          <p:nvPr/>
        </p:nvSpPr>
        <p:spPr>
          <a:xfrm>
            <a:off x="344182" y="4266913"/>
            <a:ext cx="6634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</a:rPr>
              <a:t>※ </a:t>
            </a:r>
            <a:r>
              <a:rPr lang="ko-KR" altLang="en-US" sz="1200" dirty="0">
                <a:effectLst/>
              </a:rPr>
              <a:t>순이익 </a:t>
            </a:r>
            <a:r>
              <a:rPr lang="en-US" altLang="ko-KR" sz="1200" dirty="0">
                <a:effectLst/>
              </a:rPr>
              <a:t>= </a:t>
            </a:r>
            <a:r>
              <a:rPr lang="ko-KR" altLang="en-US" sz="1200" dirty="0">
                <a:effectLst/>
              </a:rPr>
              <a:t>영업이익 </a:t>
            </a:r>
            <a:r>
              <a:rPr lang="en-US" altLang="ko-KR" sz="1200" dirty="0">
                <a:effectLst/>
              </a:rPr>
              <a:t>± (</a:t>
            </a:r>
            <a:r>
              <a:rPr lang="ko-KR" altLang="en-US" sz="1200" dirty="0">
                <a:effectLst/>
              </a:rPr>
              <a:t>금융수익비용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기타수익비용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관계기업이익손실</a:t>
            </a:r>
            <a:r>
              <a:rPr lang="en-US" altLang="ko-KR" sz="1200" dirty="0">
                <a:effectLst/>
              </a:rPr>
              <a:t>, </a:t>
            </a:r>
            <a:r>
              <a:rPr lang="ko-KR" altLang="en-US" sz="1200" dirty="0">
                <a:effectLst/>
              </a:rPr>
              <a:t>법인세비용</a:t>
            </a:r>
            <a:r>
              <a:rPr lang="en-US" altLang="ko-KR" sz="1200" dirty="0">
                <a:effectLst/>
              </a:rPr>
              <a:t>)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12AECD-3391-479A-BCB1-9230A93B913D}"/>
              </a:ext>
            </a:extLst>
          </p:cNvPr>
          <p:cNvSpPr txBox="1"/>
          <p:nvPr/>
        </p:nvSpPr>
        <p:spPr>
          <a:xfrm>
            <a:off x="7321677" y="3536160"/>
            <a:ext cx="663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특별 이벤트에 의한 변화가 있을 수 있음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18FC1-DCA3-4738-9DC3-6ACAE6C71AED}"/>
              </a:ext>
            </a:extLst>
          </p:cNvPr>
          <p:cNvSpPr txBox="1"/>
          <p:nvPr/>
        </p:nvSpPr>
        <p:spPr>
          <a:xfrm>
            <a:off x="2266500" y="5025978"/>
            <a:ext cx="494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 err="1"/>
              <a:t>당기말</a:t>
            </a:r>
            <a:r>
              <a:rPr lang="ko-KR" altLang="en-US" dirty="0"/>
              <a:t> 총자산</a:t>
            </a:r>
            <a:r>
              <a:rPr lang="en-US" altLang="ko-KR" dirty="0"/>
              <a:t>/</a:t>
            </a:r>
            <a:r>
              <a:rPr lang="ko-KR" altLang="en-US" dirty="0" err="1"/>
              <a:t>전기말</a:t>
            </a:r>
            <a:r>
              <a:rPr lang="ko-KR" altLang="en-US" dirty="0"/>
              <a:t> 총자산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51DA52-2042-4219-AD3A-6F1012EB1FE1}"/>
              </a:ext>
            </a:extLst>
          </p:cNvPr>
          <p:cNvSpPr txBox="1"/>
          <p:nvPr/>
        </p:nvSpPr>
        <p:spPr>
          <a:xfrm>
            <a:off x="7321677" y="4984862"/>
            <a:ext cx="704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부채가 늘어서 자산이 증가하거나</a:t>
            </a:r>
            <a:r>
              <a:rPr lang="en-US" altLang="ko-KR" dirty="0"/>
              <a:t>,</a:t>
            </a:r>
            <a:r>
              <a:rPr lang="ko-KR" altLang="en-US" dirty="0"/>
              <a:t> 부채상환으로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자산이 감소할 수 있음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1FEB7-B9D8-42E2-BE32-8F45ED1639B2}"/>
              </a:ext>
            </a:extLst>
          </p:cNvPr>
          <p:cNvSpPr txBox="1"/>
          <p:nvPr/>
        </p:nvSpPr>
        <p:spPr>
          <a:xfrm>
            <a:off x="344182" y="6033094"/>
            <a:ext cx="2211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/>
              <a:t>유동자산 </a:t>
            </a:r>
            <a:r>
              <a:rPr lang="ko-KR" altLang="en-US" dirty="0"/>
              <a:t>증가율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52E57-FBBD-4B9B-96DC-FA00188979BF}"/>
              </a:ext>
            </a:extLst>
          </p:cNvPr>
          <p:cNvSpPr txBox="1"/>
          <p:nvPr/>
        </p:nvSpPr>
        <p:spPr>
          <a:xfrm>
            <a:off x="7321677" y="5985234"/>
            <a:ext cx="518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매출이 상승하면 유동자산도 증가</a:t>
            </a:r>
            <a:endParaRPr lang="en-US" altLang="ko-KR" dirty="0"/>
          </a:p>
          <a:p>
            <a:r>
              <a:rPr lang="en-US" altLang="ko-KR" dirty="0"/>
              <a:t>     (</a:t>
            </a:r>
            <a:r>
              <a:rPr lang="ko-KR" altLang="en-US" dirty="0"/>
              <a:t>증가한 매출액 중</a:t>
            </a:r>
            <a:r>
              <a:rPr lang="en-US" altLang="ko-KR" dirty="0"/>
              <a:t>, </a:t>
            </a:r>
            <a:r>
              <a:rPr lang="ko-KR" altLang="en-US" dirty="0"/>
              <a:t>일부분은 매출채권으로 계상되기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277D52-5C55-4E80-8B3D-178154396E2D}"/>
              </a:ext>
            </a:extLst>
          </p:cNvPr>
          <p:cNvSpPr txBox="1"/>
          <p:nvPr/>
        </p:nvSpPr>
        <p:spPr>
          <a:xfrm>
            <a:off x="2466525" y="6033094"/>
            <a:ext cx="4944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 err="1"/>
              <a:t>당기말</a:t>
            </a:r>
            <a:r>
              <a:rPr lang="ko-KR" altLang="en-US" dirty="0"/>
              <a:t> 유동자산</a:t>
            </a:r>
            <a:r>
              <a:rPr lang="en-US" altLang="ko-KR" dirty="0"/>
              <a:t>/</a:t>
            </a:r>
            <a:r>
              <a:rPr lang="ko-KR" altLang="en-US" dirty="0" err="1"/>
              <a:t>전기말</a:t>
            </a:r>
            <a:r>
              <a:rPr lang="ko-KR" altLang="en-US" dirty="0"/>
              <a:t> 유동자산 </a:t>
            </a:r>
            <a:r>
              <a:rPr lang="ko-KR" altLang="en-US" sz="1400" dirty="0"/>
              <a:t>* </a:t>
            </a:r>
            <a:r>
              <a:rPr lang="en-US" altLang="ko-KR" sz="1400" dirty="0"/>
              <a:t>100 (or -100)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C2CD6-B1F8-4551-80A4-A439308EE049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성장성 지표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E22C9D-E4D0-4DA1-B707-F48B3595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3135"/>
              </p:ext>
            </p:extLst>
          </p:nvPr>
        </p:nvGraphicFramePr>
        <p:xfrm>
          <a:off x="1440423" y="1340427"/>
          <a:ext cx="9812929" cy="4942587"/>
        </p:xfrm>
        <a:graphic>
          <a:graphicData uri="http://schemas.openxmlformats.org/drawingml/2006/table">
            <a:tbl>
              <a:tblPr/>
              <a:tblGrid>
                <a:gridCol w="2598766">
                  <a:extLst>
                    <a:ext uri="{9D8B030D-6E8A-4147-A177-3AD203B41FA5}">
                      <a16:colId xmlns:a16="http://schemas.microsoft.com/office/drawing/2014/main" val="2732228608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2485731514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3977234870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1555853244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3647775079"/>
                    </a:ext>
                  </a:extLst>
                </a:gridCol>
                <a:gridCol w="1240706">
                  <a:extLst>
                    <a:ext uri="{9D8B030D-6E8A-4147-A177-3AD203B41FA5}">
                      <a16:colId xmlns:a16="http://schemas.microsoft.com/office/drawing/2014/main" val="4204568992"/>
                    </a:ext>
                  </a:extLst>
                </a:gridCol>
                <a:gridCol w="1010633">
                  <a:extLst>
                    <a:ext uri="{9D8B030D-6E8A-4147-A177-3AD203B41FA5}">
                      <a16:colId xmlns:a16="http://schemas.microsoft.com/office/drawing/2014/main" val="2580886977"/>
                    </a:ext>
                  </a:extLst>
                </a:gridCol>
              </a:tblGrid>
              <a:tr h="1818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58407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1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1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rgbClr val="3C3C3C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b="0" kern="1200" dirty="0" err="1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QoQ</a:t>
                      </a:r>
                      <a:r>
                        <a:rPr lang="en-US" sz="1100" b="0" kern="1200" dirty="0">
                          <a:solidFill>
                            <a:srgbClr val="3C3C3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407" marR="58407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955650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매출액증가율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1.30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20.84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-18.47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-8.96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-8.92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0.04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2357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영업이익증가율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-119.62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96.37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-3,165.48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314.77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-136.41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-451.19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5004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순이익증가율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-49.36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-187.07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0.17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-202.80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53.96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256.76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30179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총자산증가율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6.53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-2.09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-2.38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-14.67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-2.89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11.78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15737"/>
                  </a:ext>
                </a:extLst>
              </a:tr>
              <a:tr h="62473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유동자산증가율</a:t>
                      </a:r>
                    </a:p>
                  </a:txBody>
                  <a:tcPr marL="38938" marR="58407" marT="19469" marB="4867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3.88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-1.08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-5.20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-29.22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2.51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31.74</a:t>
                      </a:r>
                    </a:p>
                  </a:txBody>
                  <a:tcPr marL="58407" marR="38938" marT="19469" marB="48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1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0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31DD0D1D-4106-4336-B843-E468EB0A4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07417"/>
              </p:ext>
            </p:extLst>
          </p:nvPr>
        </p:nvGraphicFramePr>
        <p:xfrm>
          <a:off x="0" y="83127"/>
          <a:ext cx="12191999" cy="6774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80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1" y="1724183"/>
            <a:ext cx="6094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수익성 지표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299E9-0291-4326-AF30-0E10AB7577C9}"/>
              </a:ext>
            </a:extLst>
          </p:cNvPr>
          <p:cNvSpPr txBox="1"/>
          <p:nvPr/>
        </p:nvSpPr>
        <p:spPr>
          <a:xfrm>
            <a:off x="2405149" y="3471824"/>
            <a:ext cx="7381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수익성이 확보되어야 기업은 </a:t>
            </a:r>
            <a:r>
              <a:rPr lang="ko-KR" altLang="en-US" dirty="0" err="1"/>
              <a:t>영업활동으로부터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이익과 현금흐름을 창출할 수 있고 미래 성장가능성을 확보할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706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수익성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111C3-7240-4910-A4A0-4D94CCF02851}"/>
              </a:ext>
            </a:extLst>
          </p:cNvPr>
          <p:cNvSpPr txBox="1"/>
          <p:nvPr/>
        </p:nvSpPr>
        <p:spPr>
          <a:xfrm>
            <a:off x="649988" y="4378339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ROE, </a:t>
            </a:r>
            <a:r>
              <a:rPr lang="ko-KR" altLang="en-US" dirty="0"/>
              <a:t>자기자본이익률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6AC9E-FD37-4396-99B9-4DCE3C0451E6}"/>
              </a:ext>
            </a:extLst>
          </p:cNvPr>
          <p:cNvSpPr txBox="1"/>
          <p:nvPr/>
        </p:nvSpPr>
        <p:spPr>
          <a:xfrm>
            <a:off x="3663571" y="4357144"/>
            <a:ext cx="3135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자본총액 * </a:t>
            </a:r>
            <a:r>
              <a:rPr lang="en-US" altLang="ko-KR" dirty="0"/>
              <a:t>100</a:t>
            </a:r>
          </a:p>
          <a:p>
            <a:r>
              <a:rPr lang="en-US" altLang="ko-KR" u="none" dirty="0"/>
              <a:t>    </a:t>
            </a:r>
            <a:r>
              <a:rPr lang="en-US" altLang="ko-KR" dirty="0"/>
              <a:t>(PBR/PER)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158B3-7E6C-4317-BC56-965AA2A4C314}"/>
              </a:ext>
            </a:extLst>
          </p:cNvPr>
          <p:cNvSpPr txBox="1"/>
          <p:nvPr/>
        </p:nvSpPr>
        <p:spPr>
          <a:xfrm>
            <a:off x="7474650" y="4348632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투자된 자본으로 순이익을 얻는 이익창출능력</a:t>
            </a:r>
            <a:endParaRPr lang="en-US" altLang="ko-KR" dirty="0"/>
          </a:p>
          <a:p>
            <a:r>
              <a:rPr lang="en-US" altLang="ko-KR" dirty="0"/>
              <a:t>-  </a:t>
            </a:r>
            <a:r>
              <a:rPr lang="ko-KR" altLang="en-US" dirty="0"/>
              <a:t>↑ 수록 좋음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34F9F-B4CA-4C4A-8728-0AFD84F5F0B7}"/>
              </a:ext>
            </a:extLst>
          </p:cNvPr>
          <p:cNvSpPr txBox="1"/>
          <p:nvPr/>
        </p:nvSpPr>
        <p:spPr>
          <a:xfrm>
            <a:off x="652214" y="5168561"/>
            <a:ext cx="2928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ROA, </a:t>
            </a:r>
            <a:r>
              <a:rPr lang="ko-KR" altLang="en-US" dirty="0" err="1"/>
              <a:t>총자산순이익률</a:t>
            </a:r>
            <a:r>
              <a:rPr lang="ko-KR" altLang="en-US" dirty="0"/>
              <a:t> 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36247-4D72-4BAA-8AB6-63A6117355E5}"/>
              </a:ext>
            </a:extLst>
          </p:cNvPr>
          <p:cNvSpPr txBox="1"/>
          <p:nvPr/>
        </p:nvSpPr>
        <p:spPr>
          <a:xfrm>
            <a:off x="649988" y="3481902"/>
            <a:ext cx="2650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ROS</a:t>
            </a:r>
            <a:r>
              <a:rPr lang="en-US" altLang="ko-KR"/>
              <a:t>, </a:t>
            </a:r>
            <a:r>
              <a:rPr lang="ko-KR" altLang="en-US" dirty="0" err="1"/>
              <a:t>매출액순이익률</a:t>
            </a:r>
            <a:r>
              <a:rPr lang="en-US" altLang="ko-KR" dirty="0"/>
              <a:t>(%) </a:t>
            </a:r>
            <a:r>
              <a:rPr lang="ko-KR" altLang="en-US" dirty="0"/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DCA4C-2EEA-41DA-88E6-2CC30595E3F0}"/>
              </a:ext>
            </a:extLst>
          </p:cNvPr>
          <p:cNvSpPr txBox="1"/>
          <p:nvPr/>
        </p:nvSpPr>
        <p:spPr>
          <a:xfrm>
            <a:off x="3663571" y="3491290"/>
            <a:ext cx="251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순이익</a:t>
            </a:r>
            <a:r>
              <a:rPr lang="en-US" altLang="ko-KR" dirty="0"/>
              <a:t>/</a:t>
            </a:r>
            <a:r>
              <a:rPr lang="ko-KR" altLang="en-US" dirty="0"/>
              <a:t>매출액 *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59EBE-49FF-471D-9895-1177837668FE}"/>
              </a:ext>
            </a:extLst>
          </p:cNvPr>
          <p:cNvSpPr txBox="1"/>
          <p:nvPr/>
        </p:nvSpPr>
        <p:spPr>
          <a:xfrm>
            <a:off x="3663571" y="5168561"/>
            <a:ext cx="313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 </a:t>
            </a:r>
            <a:r>
              <a:rPr lang="ko-KR" altLang="en-US" dirty="0"/>
              <a:t>당기순이익</a:t>
            </a:r>
            <a:r>
              <a:rPr lang="en-US" altLang="ko-KR" dirty="0"/>
              <a:t>/</a:t>
            </a:r>
            <a:r>
              <a:rPr lang="ko-KR" altLang="en-US" dirty="0"/>
              <a:t>자산총액 * </a:t>
            </a:r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5A186-D663-42FC-8550-892DCAD3DD9A}"/>
              </a:ext>
            </a:extLst>
          </p:cNvPr>
          <p:cNvSpPr txBox="1"/>
          <p:nvPr/>
        </p:nvSpPr>
        <p:spPr>
          <a:xfrm>
            <a:off x="7474650" y="5150723"/>
            <a:ext cx="609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자산총액</a:t>
            </a:r>
            <a:r>
              <a:rPr lang="en-US" altLang="ko-KR" dirty="0"/>
              <a:t>(</a:t>
            </a:r>
            <a:r>
              <a:rPr lang="ko-KR" altLang="en-US" dirty="0"/>
              <a:t>자본</a:t>
            </a:r>
            <a:r>
              <a:rPr lang="en-US" altLang="ko-KR" dirty="0"/>
              <a:t>+</a:t>
            </a:r>
            <a:r>
              <a:rPr lang="ko-KR" altLang="en-US" dirty="0"/>
              <a:t>부채</a:t>
            </a:r>
            <a:r>
              <a:rPr lang="en-US" altLang="ko-KR" dirty="0"/>
              <a:t>)</a:t>
            </a:r>
            <a:r>
              <a:rPr lang="ko-KR" altLang="en-US" dirty="0"/>
              <a:t>에서 순이익을 얻는 이익창출능력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ko-KR" altLang="en-US" dirty="0"/>
              <a:t>↑ 수록 좋음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9DF2E-486D-4F93-8ACC-C6126D544C3D}"/>
              </a:ext>
            </a:extLst>
          </p:cNvPr>
          <p:cNvSpPr txBox="1"/>
          <p:nvPr/>
        </p:nvSpPr>
        <p:spPr>
          <a:xfrm>
            <a:off x="7474650" y="3390789"/>
            <a:ext cx="387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기업의 최종 수익성을 판단</a:t>
            </a:r>
            <a:endParaRPr lang="en-US" altLang="ko-KR" dirty="0"/>
          </a:p>
          <a:p>
            <a:r>
              <a:rPr lang="en-US" altLang="ko-KR" dirty="0"/>
              <a:t>- </a:t>
            </a:r>
            <a:r>
              <a:rPr lang="ko-KR" altLang="en-US" dirty="0"/>
              <a:t>↑ 수록 좋음 </a:t>
            </a:r>
            <a:r>
              <a:rPr lang="en-US" altLang="ko-KR" dirty="0"/>
              <a:t>(5%</a:t>
            </a:r>
            <a:r>
              <a:rPr lang="ko-KR" altLang="en-US" dirty="0"/>
              <a:t>이상 양호</a:t>
            </a:r>
            <a:r>
              <a:rPr lang="en-US" altLang="ko-KR" dirty="0"/>
              <a:t>, 2%</a:t>
            </a:r>
            <a:r>
              <a:rPr lang="ko-KR" altLang="en-US" dirty="0"/>
              <a:t>이하 불량</a:t>
            </a:r>
            <a:r>
              <a:rPr lang="en-US" altLang="ko-KR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EA6F5E-D8F7-4128-9957-4D6A332F40D9}"/>
              </a:ext>
            </a:extLst>
          </p:cNvPr>
          <p:cNvSpPr txBox="1"/>
          <p:nvPr/>
        </p:nvSpPr>
        <p:spPr>
          <a:xfrm>
            <a:off x="3564770" y="1888419"/>
            <a:ext cx="2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매출총이익 </a:t>
            </a:r>
            <a:r>
              <a:rPr lang="en-US" altLang="ko-KR" dirty="0"/>
              <a:t>=</a:t>
            </a:r>
            <a:r>
              <a:rPr lang="ko-KR" altLang="en-US" dirty="0"/>
              <a:t> 매출액 </a:t>
            </a:r>
            <a:r>
              <a:rPr lang="en-US" altLang="ko-KR" dirty="0"/>
              <a:t>– </a:t>
            </a:r>
            <a:r>
              <a:rPr lang="ko-KR" altLang="en-US" dirty="0"/>
              <a:t>매출원가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866A3-E16E-4C36-BB01-7043A3BFE5F0}"/>
              </a:ext>
            </a:extLst>
          </p:cNvPr>
          <p:cNvSpPr txBox="1"/>
          <p:nvPr/>
        </p:nvSpPr>
        <p:spPr>
          <a:xfrm>
            <a:off x="2626311" y="6159284"/>
            <a:ext cx="7377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#ROA</a:t>
            </a:r>
            <a:r>
              <a:rPr lang="ko-KR" altLang="en-US" dirty="0"/>
              <a:t>가 </a:t>
            </a:r>
            <a:r>
              <a:rPr lang="en-US" altLang="ko-KR" dirty="0"/>
              <a:t>ROE</a:t>
            </a:r>
            <a:r>
              <a:rPr lang="ko-KR" altLang="en-US" dirty="0"/>
              <a:t>보다 현저하게 낮다</a:t>
            </a:r>
            <a:r>
              <a:rPr lang="en-US" altLang="ko-KR" dirty="0"/>
              <a:t>? -&gt; </a:t>
            </a:r>
            <a:r>
              <a:rPr lang="ko-KR" altLang="en-US" dirty="0" err="1"/>
              <a:t>자산중</a:t>
            </a:r>
            <a:r>
              <a:rPr lang="en-US" altLang="ko-KR" dirty="0"/>
              <a:t>, </a:t>
            </a:r>
            <a:r>
              <a:rPr lang="ko-KR" altLang="en-US" dirty="0"/>
              <a:t>부채비율이 높다 </a:t>
            </a:r>
            <a:r>
              <a:rPr lang="en-US" altLang="ko-KR" dirty="0"/>
              <a:t>(</a:t>
            </a:r>
            <a:r>
              <a:rPr lang="ko-KR" altLang="en-US" dirty="0"/>
              <a:t>재무건전성이 </a:t>
            </a:r>
            <a:r>
              <a:rPr lang="ko-KR" altLang="en-US" dirty="0" err="1"/>
              <a:t>좋지않음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63697-57EB-4227-99B3-47AF0EA0445A}"/>
              </a:ext>
            </a:extLst>
          </p:cNvPr>
          <p:cNvSpPr txBox="1"/>
          <p:nvPr/>
        </p:nvSpPr>
        <p:spPr>
          <a:xfrm>
            <a:off x="649988" y="2386955"/>
            <a:ext cx="184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영업이익률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D458B6-6CFC-45A9-B9A7-ACA0316E79BA}"/>
              </a:ext>
            </a:extLst>
          </p:cNvPr>
          <p:cNvSpPr txBox="1"/>
          <p:nvPr/>
        </p:nvSpPr>
        <p:spPr>
          <a:xfrm>
            <a:off x="649989" y="1557065"/>
            <a:ext cx="184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매출총이익률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2A37B-D0C7-48B5-B5E2-636FF05161B5}"/>
              </a:ext>
            </a:extLst>
          </p:cNvPr>
          <p:cNvSpPr txBox="1"/>
          <p:nvPr/>
        </p:nvSpPr>
        <p:spPr>
          <a:xfrm>
            <a:off x="3663571" y="1524968"/>
            <a:ext cx="27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 </a:t>
            </a:r>
            <a:r>
              <a:rPr lang="ko-KR" altLang="en-US" dirty="0"/>
              <a:t>매출총이익 </a:t>
            </a:r>
            <a:r>
              <a:rPr lang="en-US" altLang="ko-KR" dirty="0"/>
              <a:t>/ </a:t>
            </a:r>
            <a:r>
              <a:rPr lang="ko-KR" altLang="en-US" dirty="0"/>
              <a:t>매출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A6D3D8-BAB9-43DF-86D6-9B0E2AA7CF26}"/>
              </a:ext>
            </a:extLst>
          </p:cNvPr>
          <p:cNvSpPr txBox="1"/>
          <p:nvPr/>
        </p:nvSpPr>
        <p:spPr>
          <a:xfrm>
            <a:off x="7474650" y="1392594"/>
            <a:ext cx="3873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기업 상품의 수익성 지표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</a:t>
            </a:r>
            <a:r>
              <a:rPr lang="ko-KR" altLang="en-US" dirty="0" err="1"/>
              <a:t>시장장약력의</a:t>
            </a:r>
            <a:r>
              <a:rPr lang="ko-KR" altLang="en-US" dirty="0"/>
              <a:t> 척도 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C15916-4C24-4DA5-AB3E-FAFA51EBBAC8}"/>
              </a:ext>
            </a:extLst>
          </p:cNvPr>
          <p:cNvSpPr txBox="1"/>
          <p:nvPr/>
        </p:nvSpPr>
        <p:spPr>
          <a:xfrm>
            <a:off x="3663571" y="2369101"/>
            <a:ext cx="27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= </a:t>
            </a:r>
            <a:r>
              <a:rPr lang="ko-KR" altLang="en-US" dirty="0"/>
              <a:t>영업이익 </a:t>
            </a:r>
            <a:r>
              <a:rPr lang="en-US" altLang="ko-KR" dirty="0"/>
              <a:t>/ </a:t>
            </a:r>
            <a:r>
              <a:rPr lang="ko-KR" altLang="en-US" dirty="0"/>
              <a:t>매출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F47FC-F7C9-4D88-A1BF-0BD1C7C9BFC3}"/>
              </a:ext>
            </a:extLst>
          </p:cNvPr>
          <p:cNvSpPr txBox="1"/>
          <p:nvPr/>
        </p:nvSpPr>
        <p:spPr>
          <a:xfrm>
            <a:off x="7508806" y="2350437"/>
            <a:ext cx="3873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매출액 대비 영업이익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원가관리 능력</a:t>
            </a:r>
            <a:r>
              <a:rPr lang="en-US" altLang="ko-KR" dirty="0"/>
              <a:t> </a:t>
            </a:r>
            <a:r>
              <a:rPr lang="ko-KR" altLang="en-US" dirty="0"/>
              <a:t>척도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↑ 수록 좋음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B6082-0118-4E60-A2FB-F861B8A9239D}"/>
              </a:ext>
            </a:extLst>
          </p:cNvPr>
          <p:cNvSpPr txBox="1"/>
          <p:nvPr/>
        </p:nvSpPr>
        <p:spPr>
          <a:xfrm>
            <a:off x="3564770" y="2721270"/>
            <a:ext cx="384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영업이익 </a:t>
            </a:r>
            <a:r>
              <a:rPr lang="en-US" altLang="ko-KR" dirty="0"/>
              <a:t>=</a:t>
            </a:r>
            <a:r>
              <a:rPr lang="ko-KR" altLang="en-US" dirty="0"/>
              <a:t> 매출액 </a:t>
            </a:r>
            <a:r>
              <a:rPr lang="en-US" altLang="ko-KR" dirty="0"/>
              <a:t>– (</a:t>
            </a:r>
            <a:r>
              <a:rPr lang="ko-KR" altLang="en-US" dirty="0"/>
              <a:t>매출원가</a:t>
            </a:r>
            <a:r>
              <a:rPr lang="en-US" altLang="ko-KR" dirty="0"/>
              <a:t>+</a:t>
            </a:r>
            <a:r>
              <a:rPr lang="ko-KR" altLang="en-US" dirty="0"/>
              <a:t>판매관리비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56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수익성 지표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DB2270-ABC9-4969-849E-752EF62CD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19008"/>
              </p:ext>
            </p:extLst>
          </p:nvPr>
        </p:nvGraphicFramePr>
        <p:xfrm>
          <a:off x="807025" y="1019963"/>
          <a:ext cx="10577949" cy="5393043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123450850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03952673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94327701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56764459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16131821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56968270"/>
                    </a:ext>
                  </a:extLst>
                </a:gridCol>
                <a:gridCol w="1089421">
                  <a:extLst>
                    <a:ext uri="{9D8B030D-6E8A-4147-A177-3AD203B41FA5}">
                      <a16:colId xmlns:a16="http://schemas.microsoft.com/office/drawing/2014/main" val="2465951416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8016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ko-KR" altLang="en-US" sz="1600" b="0" dirty="0" err="1">
                          <a:effectLst/>
                        </a:rPr>
                        <a:t>매출총이익률</a:t>
                      </a:r>
                      <a:endParaRPr lang="ko-KR" altLang="en-US" sz="1600" b="0" dirty="0">
                        <a:effectLst/>
                      </a:endParaRP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26.82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28.75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28.36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38.86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32.79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-6.07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04702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매출총이익</a:t>
                      </a:r>
                      <a:r>
                        <a:rPr lang="ko-KR" altLang="en-US" sz="1100" b="0" dirty="0" err="1">
                          <a:effectLst/>
                        </a:rPr>
                        <a:t>＜당기</a:t>
                      </a:r>
                      <a:r>
                        <a:rPr lang="ko-KR" altLang="en-US" sz="1100" b="0" dirty="0">
                          <a:effectLst/>
                        </a:rPr>
                        <a:t>＞</a:t>
                      </a:r>
                      <a:endParaRPr lang="ko-KR" altLang="en-US" sz="1600" b="0" dirty="0">
                        <a:effectLst/>
                      </a:endParaRP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173.4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224.6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180.6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225.3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173.2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489177"/>
                  </a:ext>
                </a:extLst>
              </a:tr>
              <a:tr h="3708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1692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영업이익률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-4.20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-0.13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-5.06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11.93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-4.77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52360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영업이익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-27.1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-32.2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-25.2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13812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744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순이익률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11.30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-8.14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-9.97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-33.17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-16.77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16.40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43438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당기순이익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73.1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-63.6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-192.4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-88.6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15102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매출액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646.5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781.3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636.9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579.9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528.2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805370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5.08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3.16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-6.18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-9.71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-3.52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5386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당기순이익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238.7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178.9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110.8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-215.3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-341.1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40685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자본총계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＜전기＞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3,597.7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3,688.8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3,611.1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3,563.0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3,368.0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3193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>
                          <a:effectLst/>
                        </a:rPr>
                        <a:t>자본총계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ko-KR" altLang="en-US" sz="1600" b="0" dirty="0">
                          <a:effectLst/>
                        </a:rPr>
                        <a:t>지배</a:t>
                      </a:r>
                      <a:r>
                        <a:rPr lang="en-US" altLang="ko-KR" sz="1600" b="0" dirty="0">
                          <a:effectLst/>
                        </a:rPr>
                        <a:t>)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3,688.8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3,611.1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3,563.0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3,368.0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3,338.8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1078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3.68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1.53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-4.44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-7.19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5865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당기순이익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224.7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165.1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90.3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-246.4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-408.1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34918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자산총계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＜전기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5,943.2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6,331.3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6,199.2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6,051.5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5,163.5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83524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>
                          <a:effectLst/>
                        </a:rPr>
                        <a:t>  </a:t>
                      </a:r>
                      <a:r>
                        <a:rPr lang="en-US" altLang="ko-KR" sz="1600" b="0" dirty="0">
                          <a:effectLst/>
                        </a:rPr>
                        <a:t>- </a:t>
                      </a:r>
                      <a:r>
                        <a:rPr lang="ko-KR" altLang="en-US" sz="1600" b="0" dirty="0" err="1">
                          <a:effectLst/>
                        </a:rPr>
                        <a:t>자산총계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＜당기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＞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6,331.3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6,199.2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6,051.5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5,163.5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>
                          <a:effectLst/>
                          <a:latin typeface="Tahoma" panose="020B0604030504040204" pitchFamily="34" charset="0"/>
                        </a:rPr>
                        <a:t>5,014.2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600" b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1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640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</a:t>
            </a:r>
            <a:r>
              <a:rPr lang="ko-KR" altLang="en-US" dirty="0"/>
              <a:t> 수익성 지표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A4B0B11D-07E2-43E0-8479-DE5B64025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69706"/>
              </p:ext>
            </p:extLst>
          </p:nvPr>
        </p:nvGraphicFramePr>
        <p:xfrm>
          <a:off x="0" y="1192192"/>
          <a:ext cx="12192000" cy="5665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02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7F608E-DF50-4F0A-A883-FA80DD6A5785}"/>
              </a:ext>
            </a:extLst>
          </p:cNvPr>
          <p:cNvSpPr txBox="1"/>
          <p:nvPr/>
        </p:nvSpPr>
        <p:spPr>
          <a:xfrm>
            <a:off x="5476240" y="684423"/>
            <a:ext cx="123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C61D-F586-4D5A-9AF5-FD57F1A5AA76}"/>
              </a:ext>
            </a:extLst>
          </p:cNvPr>
          <p:cNvSpPr txBox="1"/>
          <p:nvPr/>
        </p:nvSpPr>
        <p:spPr>
          <a:xfrm>
            <a:off x="4368800" y="2244060"/>
            <a:ext cx="3454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dirty="0"/>
              <a:t> 기업 안정성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성장성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수익성 지표</a:t>
            </a:r>
            <a:endParaRPr lang="en-US" altLang="ko-KR" sz="28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endParaRPr lang="en-US" altLang="ko-KR" sz="300" dirty="0"/>
          </a:p>
          <a:p>
            <a:pPr marL="342900" indent="-342900">
              <a:buAutoNum type="arabicParenR"/>
            </a:pPr>
            <a:r>
              <a:rPr lang="ko-KR" altLang="en-US" sz="2800" dirty="0"/>
              <a:t> 기업 가치 지표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2671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6C67A-3F79-4DA1-9230-96F1A8F4BF74}"/>
              </a:ext>
            </a:extLst>
          </p:cNvPr>
          <p:cNvSpPr txBox="1"/>
          <p:nvPr/>
        </p:nvSpPr>
        <p:spPr>
          <a:xfrm>
            <a:off x="995423" y="53153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ko-KR" altLang="en-US" sz="2000" b="1" dirty="0" err="1"/>
              <a:t>매출총이익률</a:t>
            </a:r>
            <a:r>
              <a:rPr lang="ko-KR" altLang="en-US" dirty="0"/>
              <a:t>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229B8-2EB5-412D-B53A-DCFD862F5477}"/>
              </a:ext>
            </a:extLst>
          </p:cNvPr>
          <p:cNvSpPr txBox="1"/>
          <p:nvPr/>
        </p:nvSpPr>
        <p:spPr>
          <a:xfrm>
            <a:off x="3515122" y="577702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시장장악력의 지표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D3706E4-0900-4017-92C4-C91013C05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14849"/>
              </p:ext>
            </p:extLst>
          </p:nvPr>
        </p:nvGraphicFramePr>
        <p:xfrm>
          <a:off x="0" y="977813"/>
          <a:ext cx="12192000" cy="588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12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4E6816-75BF-46B7-AAF9-FEFA43BF587D}"/>
              </a:ext>
            </a:extLst>
          </p:cNvPr>
          <p:cNvSpPr txBox="1"/>
          <p:nvPr/>
        </p:nvSpPr>
        <p:spPr>
          <a:xfrm>
            <a:off x="995423" y="531536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ko-KR" altLang="en-US" sz="2000" b="1" dirty="0"/>
              <a:t>영업이익률</a:t>
            </a:r>
            <a:r>
              <a:rPr lang="ko-KR" altLang="en-US" dirty="0"/>
              <a:t> 비교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7C397AB-F58A-485A-A66D-7A9ACBFCE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861710"/>
              </p:ext>
            </p:extLst>
          </p:nvPr>
        </p:nvGraphicFramePr>
        <p:xfrm>
          <a:off x="0" y="824753"/>
          <a:ext cx="12192000" cy="6120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006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dirty="0"/>
              <a:t>ROE/ROA</a:t>
            </a:r>
            <a:r>
              <a:rPr lang="ko-KR" altLang="en-US" dirty="0"/>
              <a:t> 지표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93980B-D13C-4AAF-8BAB-E159A5795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6333"/>
              </p:ext>
            </p:extLst>
          </p:nvPr>
        </p:nvGraphicFramePr>
        <p:xfrm>
          <a:off x="1351736" y="1019963"/>
          <a:ext cx="9488528" cy="1484745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123450850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03952673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943277012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56764459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16131821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5569682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YG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80169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6.70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5.08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3.16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-6.18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-9.71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53861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3.68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2.76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effectLst/>
                          <a:latin typeface="Tahoma" panose="020B0604030504040204" pitchFamily="34" charset="0"/>
                        </a:rPr>
                        <a:t>1.53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-4.44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6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-7.19</a:t>
                      </a:r>
                    </a:p>
                  </a:txBody>
                  <a:tcPr marL="21209" marR="1413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586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5EBDAF-F591-4D42-A43C-5ADC819D8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02584"/>
              </p:ext>
            </p:extLst>
          </p:nvPr>
        </p:nvGraphicFramePr>
        <p:xfrm>
          <a:off x="1351736" y="2874040"/>
          <a:ext cx="9488528" cy="1604231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4161468073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78149048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30844696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7234356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46217276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21495893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JYP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9227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25.94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22.96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25.12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21.91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24.23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09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19.92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18.36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19.99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17.00</a:t>
                      </a:r>
                      <a:endParaRPr lang="ko-KR" alt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18.86</a:t>
                      </a:r>
                      <a:endParaRPr lang="ko-KR" altLang="en-US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489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8692BD-CF6C-4DED-9460-C52DD2AA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95014"/>
              </p:ext>
            </p:extLst>
          </p:nvPr>
        </p:nvGraphicFramePr>
        <p:xfrm>
          <a:off x="1351736" y="4847603"/>
          <a:ext cx="9488528" cy="1604231"/>
        </p:xfrm>
        <a:graphic>
          <a:graphicData uri="http://schemas.openxmlformats.org/drawingml/2006/table">
            <a:tbl>
              <a:tblPr/>
              <a:tblGrid>
                <a:gridCol w="2801363">
                  <a:extLst>
                    <a:ext uri="{9D8B030D-6E8A-4147-A177-3AD203B41FA5}">
                      <a16:colId xmlns:a16="http://schemas.microsoft.com/office/drawing/2014/main" val="4161468073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78149048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1308446960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3172343568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46217276"/>
                    </a:ext>
                  </a:extLst>
                </a:gridCol>
                <a:gridCol w="1337433">
                  <a:extLst>
                    <a:ext uri="{9D8B030D-6E8A-4147-A177-3AD203B41FA5}">
                      <a16:colId xmlns:a16="http://schemas.microsoft.com/office/drawing/2014/main" val="2149589370"/>
                    </a:ext>
                  </a:extLst>
                </a:gridCol>
              </a:tblGrid>
              <a:tr h="9793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SM</a:t>
                      </a:r>
                      <a:endParaRPr lang="ko-KR" altLang="en-US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(IFRS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4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4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en-US" altLang="ko-KR" sz="16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21209" marR="21209" marT="7070" marB="1767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92273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ROE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effectLst/>
                          <a:latin typeface="Tahoma" panose="020B0604030504040204" pitchFamily="34" charset="0"/>
                        </a:rPr>
                        <a:t>4.62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3.23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3.60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-2.10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-1.93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86095"/>
                  </a:ext>
                </a:extLst>
              </a:tr>
              <a:tr h="25144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effectLst/>
                        </a:rPr>
                        <a:t> </a:t>
                      </a:r>
                      <a:r>
                        <a:rPr lang="en-US" sz="1600" b="0" dirty="0">
                          <a:effectLst/>
                        </a:rPr>
                        <a:t>ROA</a:t>
                      </a:r>
                    </a:p>
                  </a:txBody>
                  <a:tcPr marL="14139" marR="21209" marT="7070" marB="1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0.93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0.50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effectLst/>
                          <a:latin typeface="Tahoma" panose="020B0604030504040204" pitchFamily="34" charset="0"/>
                        </a:rPr>
                        <a:t>0.70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-1.53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-1.44</a:t>
                      </a:r>
                    </a:p>
                  </a:txBody>
                  <a:tcPr marR="60960" marT="30480" marB="762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1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5A8B4-2032-478E-9E1D-7D5AB9FE3B5E}"/>
              </a:ext>
            </a:extLst>
          </p:cNvPr>
          <p:cNvSpPr txBox="1"/>
          <p:nvPr/>
        </p:nvSpPr>
        <p:spPr>
          <a:xfrm>
            <a:off x="5130511" y="3688773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가치지표는 기업의 실제 가치보다 낮은 가격으로 </a:t>
            </a:r>
            <a:endParaRPr lang="en-US" altLang="ko-KR" b="0" i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주식시장에서 거래되고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가치주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발견하는데 활용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8F511-BBC7-4D31-B2A1-EDFFA00DAEDE}"/>
              </a:ext>
            </a:extLst>
          </p:cNvPr>
          <p:cNvSpPr txBox="1"/>
          <p:nvPr/>
        </p:nvSpPr>
        <p:spPr>
          <a:xfrm flipH="1">
            <a:off x="2693842" y="1724183"/>
            <a:ext cx="5483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가치 지표</a:t>
            </a:r>
          </a:p>
        </p:txBody>
      </p:sp>
      <p:pic>
        <p:nvPicPr>
          <p:cNvPr id="7170" name="Picture 2" descr="워렌 버핏은 왜 금이 아닌 '금광 회사'에 투자했을까?">
            <a:extLst>
              <a:ext uri="{FF2B5EF4-FFF2-40B4-BE49-F238E27FC236}">
                <a16:creationId xmlns:a16="http://schemas.microsoft.com/office/drawing/2014/main" id="{4BDA063C-FE39-409C-B37B-CC3683FF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2810539"/>
            <a:ext cx="4650798" cy="26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5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0C04F2F-BDCA-4EFC-902F-67ADB9F9F713}"/>
              </a:ext>
            </a:extLst>
          </p:cNvPr>
          <p:cNvSpPr txBox="1"/>
          <p:nvPr/>
        </p:nvSpPr>
        <p:spPr>
          <a:xfrm>
            <a:off x="3096491" y="132311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당기순이익/</a:t>
            </a:r>
            <a:r>
              <a:rPr lang="ko-KR" altLang="en-US" dirty="0" err="1"/>
              <a:t>발행주식수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9FBDA-FC32-42EE-92CB-578751AA21CE}"/>
              </a:ext>
            </a:extLst>
          </p:cNvPr>
          <p:cNvSpPr txBox="1"/>
          <p:nvPr/>
        </p:nvSpPr>
        <p:spPr>
          <a:xfrm>
            <a:off x="6678756" y="1317350"/>
            <a:ext cx="60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1년동안 1주당 얼마의 이익을 </a:t>
            </a:r>
            <a:r>
              <a:rPr lang="ko-KR" altLang="en-US" dirty="0" err="1"/>
              <a:t>벌었는가의</a:t>
            </a:r>
            <a:r>
              <a:rPr lang="ko-KR" altLang="en-US" dirty="0"/>
              <a:t> 척도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56DAC-B66F-4A48-B80D-06FAA293B3ED}"/>
              </a:ext>
            </a:extLst>
          </p:cNvPr>
          <p:cNvSpPr txBox="1"/>
          <p:nvPr/>
        </p:nvSpPr>
        <p:spPr>
          <a:xfrm>
            <a:off x="684719" y="1343695"/>
            <a:ext cx="241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EPS(원) </a:t>
            </a:r>
            <a:r>
              <a:rPr lang="ko-KR" altLang="en-US" sz="1400" dirty="0"/>
              <a:t>(주당순이익)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D1B3F7-918F-4FEF-A234-FE10DB279EC7}"/>
              </a:ext>
            </a:extLst>
          </p:cNvPr>
          <p:cNvSpPr txBox="1"/>
          <p:nvPr/>
        </p:nvSpPr>
        <p:spPr>
          <a:xfrm>
            <a:off x="684719" y="2686707"/>
            <a:ext cx="106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PER(배)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E777D-0E06-4804-A063-A6B758FA9650}"/>
              </a:ext>
            </a:extLst>
          </p:cNvPr>
          <p:cNvSpPr txBox="1"/>
          <p:nvPr/>
        </p:nvSpPr>
        <p:spPr>
          <a:xfrm>
            <a:off x="3096491" y="2657105"/>
            <a:ext cx="2652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현재주가 / 현재 EPS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64949-51CD-464A-A6E2-117A23E72391}"/>
              </a:ext>
            </a:extLst>
          </p:cNvPr>
          <p:cNvSpPr txBox="1"/>
          <p:nvPr/>
        </p:nvSpPr>
        <p:spPr>
          <a:xfrm>
            <a:off x="6681355" y="2583122"/>
            <a:ext cx="637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 err="1"/>
              <a:t>PER이</a:t>
            </a:r>
            <a:r>
              <a:rPr lang="ko-KR" altLang="en-US" dirty="0"/>
              <a:t> 작다 </a:t>
            </a:r>
            <a:r>
              <a:rPr lang="en-US" altLang="ko-KR" dirty="0"/>
              <a:t>:</a:t>
            </a:r>
            <a:r>
              <a:rPr lang="ko-KR" altLang="en-US" dirty="0"/>
              <a:t> 기업이 내는 순이익 비해 현재 주가가 저평가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PER이</a:t>
            </a:r>
            <a:r>
              <a:rPr lang="ko-KR" altLang="en-US" dirty="0"/>
              <a:t> 크다 </a:t>
            </a:r>
            <a:r>
              <a:rPr lang="en-US" altLang="ko-KR" dirty="0"/>
              <a:t>:</a:t>
            </a:r>
            <a:r>
              <a:rPr lang="ko-KR" altLang="en-US" dirty="0"/>
              <a:t> 주가가 </a:t>
            </a:r>
            <a:r>
              <a:rPr lang="ko-KR" altLang="en-US" dirty="0" err="1"/>
              <a:t>고평가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보통 10이상.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A5EAE5-1F65-456F-883C-1EF8B98019B2}"/>
              </a:ext>
            </a:extLst>
          </p:cNvPr>
          <p:cNvSpPr txBox="1"/>
          <p:nvPr/>
        </p:nvSpPr>
        <p:spPr>
          <a:xfrm>
            <a:off x="684719" y="2015201"/>
            <a:ext cx="241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BPS(원) </a:t>
            </a:r>
            <a:r>
              <a:rPr lang="ko-KR" altLang="en-US" sz="1400" dirty="0"/>
              <a:t>(</a:t>
            </a:r>
            <a:r>
              <a:rPr lang="ko-KR" altLang="en-US" sz="1400" dirty="0" err="1"/>
              <a:t>주당순자산</a:t>
            </a:r>
            <a:r>
              <a:rPr lang="ko-KR" altLang="en-US" sz="1400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66F6F-BF24-41B7-8EFF-BE313FC1DCDF}"/>
              </a:ext>
            </a:extLst>
          </p:cNvPr>
          <p:cNvSpPr txBox="1"/>
          <p:nvPr/>
        </p:nvSpPr>
        <p:spPr>
          <a:xfrm>
            <a:off x="3096491" y="2044349"/>
            <a:ext cx="575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기업의 현재 순자산 / </a:t>
            </a:r>
            <a:r>
              <a:rPr lang="ko-KR" altLang="en-US" dirty="0" err="1"/>
              <a:t>발행주식수</a:t>
            </a:r>
            <a:r>
              <a:rPr lang="ko-KR" altLang="en-US" dirty="0"/>
              <a:t> (</a:t>
            </a:r>
            <a:r>
              <a:rPr lang="ko-KR" altLang="en-US" dirty="0" err="1"/>
              <a:t>주당순자산비율</a:t>
            </a:r>
            <a:r>
              <a:rPr lang="ko-KR" altLang="en-US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3C5AF-4E1B-4A03-96C3-C74877AD064E}"/>
              </a:ext>
            </a:extLst>
          </p:cNvPr>
          <p:cNvSpPr txBox="1"/>
          <p:nvPr/>
        </p:nvSpPr>
        <p:spPr>
          <a:xfrm>
            <a:off x="684719" y="3458608"/>
            <a:ext cx="1034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PBR(배)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112600-AE30-4955-9992-FE08D9C47FE3}"/>
              </a:ext>
            </a:extLst>
          </p:cNvPr>
          <p:cNvSpPr txBox="1"/>
          <p:nvPr/>
        </p:nvSpPr>
        <p:spPr>
          <a:xfrm>
            <a:off x="1510363" y="3489385"/>
            <a:ext cx="20703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sz="1400" dirty="0"/>
              <a:t>(주가 순자산 비율)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46647-A84C-4ED8-AC90-8CD2EF358914}"/>
              </a:ext>
            </a:extLst>
          </p:cNvPr>
          <p:cNvSpPr txBox="1"/>
          <p:nvPr/>
        </p:nvSpPr>
        <p:spPr>
          <a:xfrm>
            <a:off x="3096491" y="3447207"/>
            <a:ext cx="222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= 현재 주가 / BPS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2D061-7B81-462C-AE4E-7B1A25A6E988}"/>
              </a:ext>
            </a:extLst>
          </p:cNvPr>
          <p:cNvSpPr txBox="1"/>
          <p:nvPr/>
        </p:nvSpPr>
        <p:spPr>
          <a:xfrm>
            <a:off x="6678756" y="3437826"/>
            <a:ext cx="5636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현재 주가가 주당 순자산의 몇배로 매매되고 있는지를 보여주는 지표 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보통 </a:t>
            </a:r>
            <a:r>
              <a:rPr lang="ko-KR" altLang="en-US" dirty="0" err="1"/>
              <a:t>PBR이</a:t>
            </a:r>
            <a:r>
              <a:rPr lang="ko-KR" altLang="en-US" dirty="0"/>
              <a:t> 1부근일때 자산가치가 증시에 저평가 되어있다고 판단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단점 : 주당 순자산을 과거 기준으로 측정할 수 밖에 없기때문에, 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현 시점의 시황을 반영할 수 없음 </a:t>
            </a:r>
            <a:endParaRPr lang="en-US" altLang="ko-KR" dirty="0"/>
          </a:p>
          <a:p>
            <a:r>
              <a:rPr lang="en-US" altLang="ko-KR" dirty="0"/>
              <a:t>           (</a:t>
            </a:r>
            <a:r>
              <a:rPr lang="ko-KR" altLang="en-US" dirty="0"/>
              <a:t>순자산내에는 미수금, 현금화가 어려운 자산들이 포함되기 </a:t>
            </a:r>
            <a:endParaRPr lang="en-US" altLang="ko-KR" dirty="0"/>
          </a:p>
          <a:p>
            <a:r>
              <a:rPr lang="ko-KR" altLang="en-US" dirty="0"/>
              <a:t>            때문에 부정확한 수치가 도출 </a:t>
            </a:r>
            <a:r>
              <a:rPr lang="ko-KR" altLang="en-US" dirty="0" err="1"/>
              <a:t>될수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B1C26-51C6-48B6-8711-DE5FABFD7B36}"/>
              </a:ext>
            </a:extLst>
          </p:cNvPr>
          <p:cNvSpPr txBox="1"/>
          <p:nvPr/>
        </p:nvSpPr>
        <p:spPr>
          <a:xfrm>
            <a:off x="684719" y="45158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PCR (Price Cash-flow Ratio : </a:t>
            </a:r>
            <a:r>
              <a:rPr lang="ko-KR" altLang="en-US" dirty="0"/>
              <a:t>주가현금흐름비율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557774-9368-4D26-9592-FFACA6AA64ED}"/>
              </a:ext>
            </a:extLst>
          </p:cNvPr>
          <p:cNvSpPr txBox="1"/>
          <p:nvPr/>
        </p:nvSpPr>
        <p:spPr>
          <a:xfrm>
            <a:off x="684719" y="502149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PSR (Price per Sales Ratio : </a:t>
            </a:r>
            <a:r>
              <a:rPr lang="ko-KR" altLang="en-US" dirty="0"/>
              <a:t>주가매출비율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5B8D12-ACE5-4825-AC52-24741F0ED9A6}"/>
              </a:ext>
            </a:extLst>
          </p:cNvPr>
          <p:cNvSpPr txBox="1"/>
          <p:nvPr/>
        </p:nvSpPr>
        <p:spPr>
          <a:xfrm>
            <a:off x="704960" y="558183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EV/EBITDA (</a:t>
            </a:r>
            <a:r>
              <a:rPr lang="ko-KR" altLang="en-US" dirty="0"/>
              <a:t>기업가치</a:t>
            </a:r>
            <a:r>
              <a:rPr lang="en-US" altLang="ko-KR" dirty="0"/>
              <a:t>/</a:t>
            </a:r>
            <a:r>
              <a:rPr lang="ko-KR" altLang="en-US" dirty="0"/>
              <a:t>세금</a:t>
            </a:r>
            <a:r>
              <a:rPr lang="en-US" altLang="ko-KR" dirty="0"/>
              <a:t>, </a:t>
            </a:r>
            <a:r>
              <a:rPr lang="ko-KR" altLang="en-US" dirty="0" err="1"/>
              <a:t>이자지급전이익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4C3E5A-3129-4500-9A2F-F7E3E97AAD81}"/>
              </a:ext>
            </a:extLst>
          </p:cNvPr>
          <p:cNvSpPr txBox="1"/>
          <p:nvPr/>
        </p:nvSpPr>
        <p:spPr>
          <a:xfrm flipH="1">
            <a:off x="863662" y="541016"/>
            <a:ext cx="205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</a:t>
            </a:r>
            <a:r>
              <a:rPr lang="ko-KR" altLang="en-US" sz="2000" b="1" dirty="0"/>
              <a:t>가치</a:t>
            </a:r>
            <a:r>
              <a:rPr lang="ko-KR" altLang="en-US" dirty="0"/>
              <a:t> 지표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33301-C697-4DE9-B4DF-62C07C6A94DC}"/>
              </a:ext>
            </a:extLst>
          </p:cNvPr>
          <p:cNvSpPr txBox="1"/>
          <p:nvPr/>
        </p:nvSpPr>
        <p:spPr>
          <a:xfrm>
            <a:off x="5614556" y="6263748"/>
            <a:ext cx="6577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*순자산 : 총자산 - (</a:t>
            </a:r>
            <a:r>
              <a:rPr lang="ko-KR" altLang="en-US" sz="1100" dirty="0" err="1"/>
              <a:t>총부채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무형고형자산</a:t>
            </a:r>
            <a:r>
              <a:rPr lang="ko-KR" altLang="en-US" sz="1100" dirty="0"/>
              <a:t>, 사외유출분) = 회사 </a:t>
            </a:r>
            <a:r>
              <a:rPr lang="ko-KR" altLang="en-US" sz="1100" dirty="0" err="1"/>
              <a:t>청산시</a:t>
            </a:r>
            <a:r>
              <a:rPr lang="ko-KR" altLang="en-US" sz="1100" dirty="0"/>
              <a:t> 주주가 </a:t>
            </a:r>
            <a:r>
              <a:rPr lang="ko-KR" altLang="en-US" sz="1100" dirty="0" err="1"/>
              <a:t>배당받을</a:t>
            </a:r>
            <a:r>
              <a:rPr lang="ko-KR" altLang="en-US" sz="1100" dirty="0"/>
              <a:t> 수 있는 자산의 가치 (회사의 자기자본을 의미한다고 </a:t>
            </a:r>
            <a:r>
              <a:rPr lang="ko-KR" altLang="en-US" sz="1100" dirty="0" err="1"/>
              <a:t>볼수</a:t>
            </a:r>
            <a:r>
              <a:rPr lang="ko-KR" altLang="en-US" sz="1100" dirty="0"/>
              <a:t> 있음)</a:t>
            </a:r>
          </a:p>
        </p:txBody>
      </p:sp>
    </p:spTree>
    <p:extLst>
      <p:ext uri="{BB962C8B-B14F-4D97-AF65-F5344CB8AC3E}">
        <p14:creationId xmlns:p14="http://schemas.microsoft.com/office/powerpoint/2010/main" val="339235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</a:t>
            </a:r>
            <a:r>
              <a:rPr lang="ko-KR" altLang="en-US" sz="2400" b="1" dirty="0"/>
              <a:t>가치</a:t>
            </a:r>
            <a:r>
              <a:rPr lang="ko-KR" altLang="en-US" dirty="0"/>
              <a:t> 지표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5C8193-3513-4BB9-8FD0-B6A9448E0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63083"/>
              </p:ext>
            </p:extLst>
          </p:nvPr>
        </p:nvGraphicFramePr>
        <p:xfrm>
          <a:off x="322117" y="1496290"/>
          <a:ext cx="11617039" cy="4298461"/>
        </p:xfrm>
        <a:graphic>
          <a:graphicData uri="http://schemas.openxmlformats.org/drawingml/2006/table">
            <a:tbl>
              <a:tblPr/>
              <a:tblGrid>
                <a:gridCol w="3076548">
                  <a:extLst>
                    <a:ext uri="{9D8B030D-6E8A-4147-A177-3AD203B41FA5}">
                      <a16:colId xmlns:a16="http://schemas.microsoft.com/office/drawing/2014/main" val="607832656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2362846373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336674430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2201495300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1318894697"/>
                    </a:ext>
                  </a:extLst>
                </a:gridCol>
                <a:gridCol w="1468811">
                  <a:extLst>
                    <a:ext uri="{9D8B030D-6E8A-4147-A177-3AD203B41FA5}">
                      <a16:colId xmlns:a16="http://schemas.microsoft.com/office/drawing/2014/main" val="3106639044"/>
                    </a:ext>
                  </a:extLst>
                </a:gridCol>
                <a:gridCol w="1196436">
                  <a:extLst>
                    <a:ext uri="{9D8B030D-6E8A-4147-A177-3AD203B41FA5}">
                      <a16:colId xmlns:a16="http://schemas.microsoft.com/office/drawing/2014/main" val="1838875912"/>
                    </a:ext>
                  </a:extLst>
                </a:gridCol>
              </a:tblGrid>
              <a:tr h="12573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39408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endParaRPr lang="en-US" altLang="ko-KR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endParaRPr lang="ko-KR" altLang="en-US" sz="20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20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20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9408" marR="39408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0999"/>
                  </a:ext>
                </a:extLst>
              </a:tr>
              <a:tr h="8936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EPS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428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-309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-247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-1,033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-231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effectLst/>
                          <a:latin typeface="Tahoma" panose="020B0604030504040204" pitchFamily="34" charset="0"/>
                        </a:rPr>
                        <a:t>78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0679"/>
                  </a:ext>
                </a:extLst>
              </a:tr>
              <a:tr h="6269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BPS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19,008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18,601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18,354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18,656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18,488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5868"/>
                  </a:ext>
                </a:extLst>
              </a:tr>
              <a:tr h="6269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PER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-13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effectLst/>
                          <a:latin typeface="Tahoma" panose="020B0604030504040204" pitchFamily="34" charset="0"/>
                        </a:rPr>
                        <a:t>45.45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26489"/>
                  </a:ext>
                </a:extLst>
              </a:tr>
              <a:tr h="89365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dirty="0">
                          <a:effectLst/>
                        </a:rPr>
                        <a:t> </a:t>
                      </a:r>
                      <a:r>
                        <a:rPr lang="en-US" sz="2000" b="0" dirty="0">
                          <a:effectLst/>
                        </a:rPr>
                        <a:t>PBR</a:t>
                      </a:r>
                    </a:p>
                  </a:txBody>
                  <a:tcPr marL="26272" marR="39408" marT="13136" marB="3284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1.98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1.56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1.26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1.47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7620" marR="7620" marT="7620" marB="0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20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-11.27</a:t>
                      </a:r>
                    </a:p>
                  </a:txBody>
                  <a:tcPr marL="39408" marR="26272" marT="13136" marB="3284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6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8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4985620" y="272133"/>
            <a:ext cx="222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 </a:t>
            </a:r>
            <a:r>
              <a:rPr lang="en-US" altLang="ko-KR" sz="2400" b="1" dirty="0"/>
              <a:t>PER/PBR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D80B1D-1AED-42E8-BDBF-81474D22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69982"/>
              </p:ext>
            </p:extLst>
          </p:nvPr>
        </p:nvGraphicFramePr>
        <p:xfrm>
          <a:off x="528320" y="883920"/>
          <a:ext cx="10718798" cy="273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640">
                  <a:extLst>
                    <a:ext uri="{9D8B030D-6E8A-4147-A177-3AD203B41FA5}">
                      <a16:colId xmlns:a16="http://schemas.microsoft.com/office/drawing/2014/main" val="1685541914"/>
                    </a:ext>
                  </a:extLst>
                </a:gridCol>
                <a:gridCol w="1570023">
                  <a:extLst>
                    <a:ext uri="{9D8B030D-6E8A-4147-A177-3AD203B41FA5}">
                      <a16:colId xmlns:a16="http://schemas.microsoft.com/office/drawing/2014/main" val="2311106283"/>
                    </a:ext>
                  </a:extLst>
                </a:gridCol>
                <a:gridCol w="1647555">
                  <a:extLst>
                    <a:ext uri="{9D8B030D-6E8A-4147-A177-3AD203B41FA5}">
                      <a16:colId xmlns:a16="http://schemas.microsoft.com/office/drawing/2014/main" val="870494604"/>
                    </a:ext>
                  </a:extLst>
                </a:gridCol>
                <a:gridCol w="1677022">
                  <a:extLst>
                    <a:ext uri="{9D8B030D-6E8A-4147-A177-3AD203B41FA5}">
                      <a16:colId xmlns:a16="http://schemas.microsoft.com/office/drawing/2014/main" val="1288762059"/>
                    </a:ext>
                  </a:extLst>
                </a:gridCol>
                <a:gridCol w="1645066">
                  <a:extLst>
                    <a:ext uri="{9D8B030D-6E8A-4147-A177-3AD203B41FA5}">
                      <a16:colId xmlns:a16="http://schemas.microsoft.com/office/drawing/2014/main" val="752414533"/>
                    </a:ext>
                  </a:extLst>
                </a:gridCol>
                <a:gridCol w="1717492">
                  <a:extLst>
                    <a:ext uri="{9D8B030D-6E8A-4147-A177-3AD203B41FA5}">
                      <a16:colId xmlns:a16="http://schemas.microsoft.com/office/drawing/2014/main" val="3453665375"/>
                    </a:ext>
                  </a:extLst>
                </a:gridCol>
              </a:tblGrid>
              <a:tr h="539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PER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2019.03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2019.06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2019.09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2019.12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2020.03</a:t>
                      </a:r>
                      <a:endParaRPr lang="en-US" altLang="ko-KR" sz="1600" b="1" i="0" u="none" strike="noStrike" dirty="0">
                        <a:solidFill>
                          <a:srgbClr val="5F5F5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29344"/>
                  </a:ext>
                </a:extLst>
              </a:tr>
              <a:tr h="68810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JYP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29303"/>
                  </a:ext>
                </a:extLst>
              </a:tr>
              <a:tr h="76929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83356"/>
                  </a:ext>
                </a:extLst>
              </a:tr>
              <a:tr h="73663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3325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3E7773-D83D-4BC2-9B68-920D16EF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26348"/>
              </p:ext>
            </p:extLst>
          </p:nvPr>
        </p:nvGraphicFramePr>
        <p:xfrm>
          <a:off x="528320" y="4045267"/>
          <a:ext cx="10718799" cy="2540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2427">
                  <a:extLst>
                    <a:ext uri="{9D8B030D-6E8A-4147-A177-3AD203B41FA5}">
                      <a16:colId xmlns:a16="http://schemas.microsoft.com/office/drawing/2014/main" val="2786861201"/>
                    </a:ext>
                  </a:extLst>
                </a:gridCol>
                <a:gridCol w="1582989">
                  <a:extLst>
                    <a:ext uri="{9D8B030D-6E8A-4147-A177-3AD203B41FA5}">
                      <a16:colId xmlns:a16="http://schemas.microsoft.com/office/drawing/2014/main" val="1506304437"/>
                    </a:ext>
                  </a:extLst>
                </a:gridCol>
                <a:gridCol w="1634721">
                  <a:extLst>
                    <a:ext uri="{9D8B030D-6E8A-4147-A177-3AD203B41FA5}">
                      <a16:colId xmlns:a16="http://schemas.microsoft.com/office/drawing/2014/main" val="3210528869"/>
                    </a:ext>
                  </a:extLst>
                </a:gridCol>
                <a:gridCol w="1748530">
                  <a:extLst>
                    <a:ext uri="{9D8B030D-6E8A-4147-A177-3AD203B41FA5}">
                      <a16:colId xmlns:a16="http://schemas.microsoft.com/office/drawing/2014/main" val="1821262148"/>
                    </a:ext>
                  </a:extLst>
                </a:gridCol>
                <a:gridCol w="1717491">
                  <a:extLst>
                    <a:ext uri="{9D8B030D-6E8A-4147-A177-3AD203B41FA5}">
                      <a16:colId xmlns:a16="http://schemas.microsoft.com/office/drawing/2014/main" val="2996143065"/>
                    </a:ext>
                  </a:extLst>
                </a:gridCol>
                <a:gridCol w="1572641">
                  <a:extLst>
                    <a:ext uri="{9D8B030D-6E8A-4147-A177-3AD203B41FA5}">
                      <a16:colId xmlns:a16="http://schemas.microsoft.com/office/drawing/2014/main" val="134159248"/>
                    </a:ext>
                  </a:extLst>
                </a:gridCol>
              </a:tblGrid>
              <a:tr h="4981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PBR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2019.03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2019.06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2019.09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2019.12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2020.03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711202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JYP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7.67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5.03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</a:p>
                  </a:txBody>
                  <a:tcPr marL="0" marR="0" marT="0" marB="0"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78395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0" marR="0" marT="0" marB="0"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33772"/>
                  </a:ext>
                </a:extLst>
              </a:tr>
              <a:tr h="68081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2.07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2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95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3290370" y="272133"/>
            <a:ext cx="561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PER&amp;</a:t>
            </a:r>
            <a:r>
              <a:rPr lang="ko-KR" altLang="en-US" sz="2400" b="1" dirty="0"/>
              <a:t>수정주가 </a:t>
            </a:r>
            <a:r>
              <a:rPr lang="en-US" altLang="ko-KR" sz="2400" b="1" dirty="0"/>
              <a:t>/ PBR&amp;</a:t>
            </a:r>
            <a:r>
              <a:rPr lang="ko-KR" altLang="en-US" sz="2400" b="1" dirty="0"/>
              <a:t>수정주가</a:t>
            </a:r>
            <a:r>
              <a:rPr lang="en-US" altLang="ko-KR" dirty="0"/>
              <a:t> </a:t>
            </a:r>
            <a:r>
              <a:rPr lang="ko-KR" altLang="en-US" dirty="0"/>
              <a:t>비교 그래프</a:t>
            </a:r>
          </a:p>
        </p:txBody>
      </p:sp>
    </p:spTree>
    <p:extLst>
      <p:ext uri="{BB962C8B-B14F-4D97-AF65-F5344CB8AC3E}">
        <p14:creationId xmlns:p14="http://schemas.microsoft.com/office/powerpoint/2010/main" val="185854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5531320" y="150213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YG</a:t>
            </a:r>
            <a:r>
              <a:rPr lang="ko-KR" altLang="en-US" dirty="0"/>
              <a:t>연간 </a:t>
            </a:r>
            <a:r>
              <a:rPr lang="en-US" altLang="ko-KR" dirty="0"/>
              <a:t>EPS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9CBF965-C09F-48C0-A09E-A7EFFF0B7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179937"/>
              </p:ext>
            </p:extLst>
          </p:nvPr>
        </p:nvGraphicFramePr>
        <p:xfrm>
          <a:off x="-1" y="519544"/>
          <a:ext cx="12192001" cy="6338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176DDA-B39B-420F-BFC2-8122C4348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3889"/>
              </p:ext>
            </p:extLst>
          </p:nvPr>
        </p:nvGraphicFramePr>
        <p:xfrm>
          <a:off x="690880" y="3099262"/>
          <a:ext cx="8056880" cy="2909454"/>
        </p:xfrm>
        <a:graphic>
          <a:graphicData uri="http://schemas.openxmlformats.org/drawingml/2006/table">
            <a:tbl>
              <a:tblPr/>
              <a:tblGrid>
                <a:gridCol w="2378690">
                  <a:extLst>
                    <a:ext uri="{9D8B030D-6E8A-4147-A177-3AD203B41FA5}">
                      <a16:colId xmlns:a16="http://schemas.microsoft.com/office/drawing/2014/main" val="1836627371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56262599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2026502331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1899084889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1853418326"/>
                    </a:ext>
                  </a:extLst>
                </a:gridCol>
                <a:gridCol w="1135638">
                  <a:extLst>
                    <a:ext uri="{9D8B030D-6E8A-4147-A177-3AD203B41FA5}">
                      <a16:colId xmlns:a16="http://schemas.microsoft.com/office/drawing/2014/main" val="735052471"/>
                    </a:ext>
                  </a:extLst>
                </a:gridCol>
              </a:tblGrid>
              <a:tr h="7645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63912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2015/12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  <a:t>2016/12</a:t>
                      </a:r>
                      <a:b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2017/12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2018/12</a:t>
                      </a:r>
                      <a:b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3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3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  <a:endParaRPr lang="ko-KR" altLang="en-US" sz="1300" b="0" dirty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63912" marR="63912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91239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</a:t>
                      </a:r>
                      <a:r>
                        <a:rPr lang="en-US" sz="1300" b="0" dirty="0">
                          <a:effectLst/>
                        </a:rPr>
                        <a:t>EPS</a:t>
                      </a: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1,700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1,094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931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911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-1,118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978642"/>
                  </a:ext>
                </a:extLst>
              </a:tr>
              <a:tr h="46255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당기순이익</a:t>
                      </a:r>
                      <a:r>
                        <a:rPr lang="en-US" altLang="ko-KR" sz="1300" b="0" dirty="0">
                          <a:effectLst/>
                        </a:rPr>
                        <a:t>(</a:t>
                      </a:r>
                      <a:r>
                        <a:rPr lang="ko-KR" altLang="en-US" sz="1300" b="0" dirty="0">
                          <a:effectLst/>
                        </a:rPr>
                        <a:t>지배</a:t>
                      </a:r>
                      <a:r>
                        <a:rPr lang="en-US" altLang="ko-KR" sz="1300" b="0" dirty="0">
                          <a:effectLst/>
                        </a:rPr>
                        <a:t>)-</a:t>
                      </a:r>
                      <a:r>
                        <a:rPr lang="ko-KR" altLang="en-US" sz="1300" b="0" dirty="0">
                          <a:effectLst/>
                        </a:rPr>
                        <a:t>당기</a:t>
                      </a: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279.1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187.3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178.1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178.0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-215.3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65802"/>
                  </a:ext>
                </a:extLst>
              </a:tr>
              <a:tr h="6099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</a:t>
                      </a:r>
                      <a:r>
                        <a:rPr lang="ko-KR" altLang="en-US" sz="1200" b="0" dirty="0" err="1">
                          <a:effectLst/>
                        </a:rPr>
                        <a:t>보통주수정평균발행주식수</a:t>
                      </a:r>
                      <a:r>
                        <a:rPr lang="en-US" altLang="ko-KR" sz="1200" b="0" dirty="0">
                          <a:effectLst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</a:rPr>
                        <a:t>당기</a:t>
                      </a:r>
                      <a:endParaRPr lang="ko-KR" altLang="en-US" sz="1300" b="0" dirty="0">
                        <a:effectLst/>
                      </a:endParaRP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15,051,204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15,763,738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17,767,013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18,185,709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18,194,324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39265"/>
                  </a:ext>
                </a:extLst>
              </a:tr>
              <a:tr h="60991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b="0" dirty="0">
                          <a:effectLst/>
                        </a:rPr>
                        <a:t>  </a:t>
                      </a:r>
                      <a:r>
                        <a:rPr lang="ko-KR" altLang="en-US" sz="1200" b="0" dirty="0" err="1">
                          <a:effectLst/>
                        </a:rPr>
                        <a:t>우선주수정평균발행주식</a:t>
                      </a:r>
                      <a:r>
                        <a:rPr lang="en-US" altLang="ko-KR" sz="1200" b="0" dirty="0">
                          <a:effectLst/>
                        </a:rPr>
                        <a:t>-</a:t>
                      </a:r>
                      <a:r>
                        <a:rPr lang="ko-KR" altLang="en-US" sz="1200" b="0" dirty="0">
                          <a:effectLst/>
                        </a:rPr>
                        <a:t>당기</a:t>
                      </a:r>
                      <a:endParaRPr lang="ko-KR" altLang="en-US" sz="1300" b="0" dirty="0">
                        <a:effectLst/>
                      </a:endParaRPr>
                    </a:p>
                  </a:txBody>
                  <a:tcPr marL="42608" marR="63912" marT="21304" marB="5326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1,359,688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300" b="0" dirty="0">
                          <a:effectLst/>
                          <a:latin typeface="Tahoma" panose="020B0604030504040204" pitchFamily="34" charset="0"/>
                        </a:rPr>
                        <a:t>1,069,125</a:t>
                      </a:r>
                    </a:p>
                  </a:txBody>
                  <a:tcPr marL="63912" marR="42608" marT="21304" marB="5326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0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5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총평</a:t>
            </a:r>
            <a:r>
              <a:rPr lang="en-US" altLang="ko-K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0B53-6E3A-4462-8F06-28035895A75B}"/>
              </a:ext>
            </a:extLst>
          </p:cNvPr>
          <p:cNvSpPr txBox="1"/>
          <p:nvPr/>
        </p:nvSpPr>
        <p:spPr>
          <a:xfrm flipH="1">
            <a:off x="1527125" y="3141678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안정성 </a:t>
            </a:r>
            <a:r>
              <a:rPr lang="en-US" altLang="ko-KR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5DBDF-DF59-495C-9354-5BAF82C1F5BA}"/>
              </a:ext>
            </a:extLst>
          </p:cNvPr>
          <p:cNvSpPr txBox="1"/>
          <p:nvPr/>
        </p:nvSpPr>
        <p:spPr>
          <a:xfrm flipH="1">
            <a:off x="1527124" y="3866804"/>
            <a:ext cx="10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수익성 </a:t>
            </a:r>
            <a:r>
              <a:rPr lang="en-US" altLang="ko-KR" dirty="0"/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1C0B-ACF8-421B-A265-4BA9BA4A2426}"/>
              </a:ext>
            </a:extLst>
          </p:cNvPr>
          <p:cNvSpPr txBox="1"/>
          <p:nvPr/>
        </p:nvSpPr>
        <p:spPr>
          <a:xfrm flipH="1">
            <a:off x="5885764" y="2562558"/>
            <a:ext cx="37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</a:t>
            </a:r>
            <a:r>
              <a:rPr lang="en-US" altLang="ko-KR" dirty="0"/>
              <a:t>PER, </a:t>
            </a:r>
            <a:r>
              <a:rPr lang="ko-KR" altLang="en-US" dirty="0"/>
              <a:t>저 </a:t>
            </a:r>
            <a:r>
              <a:rPr lang="en-US" altLang="ko-KR" dirty="0"/>
              <a:t>PBR, </a:t>
            </a:r>
            <a:r>
              <a:rPr lang="ko-KR" altLang="en-US" dirty="0"/>
              <a:t>고 </a:t>
            </a:r>
            <a:r>
              <a:rPr lang="en-US" altLang="ko-KR" dirty="0"/>
              <a:t>ROE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1680-D55F-4F36-B560-9442C3A42349}"/>
              </a:ext>
            </a:extLst>
          </p:cNvPr>
          <p:cNvSpPr txBox="1"/>
          <p:nvPr/>
        </p:nvSpPr>
        <p:spPr>
          <a:xfrm flipH="1">
            <a:off x="7773961" y="4189970"/>
            <a:ext cx="205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</a:t>
            </a:r>
            <a:r>
              <a:rPr lang="en-US" altLang="ko-KR" dirty="0"/>
              <a:t>, yahoo</a:t>
            </a:r>
            <a:r>
              <a:rPr lang="ko-KR" altLang="en-US" dirty="0"/>
              <a:t>로는 </a:t>
            </a:r>
            <a:r>
              <a:rPr lang="ko-KR" altLang="en-US" dirty="0" err="1"/>
              <a:t>크롤링이</a:t>
            </a:r>
            <a:r>
              <a:rPr lang="ko-KR" altLang="en-US" dirty="0"/>
              <a:t> </a:t>
            </a:r>
            <a:r>
              <a:rPr lang="ko-KR" altLang="en-US" dirty="0" err="1"/>
              <a:t>안됌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증권사 </a:t>
            </a:r>
            <a:r>
              <a:rPr lang="en-US" altLang="ko-KR" dirty="0" err="1"/>
              <a:t>api</a:t>
            </a:r>
            <a:r>
              <a:rPr lang="ko-KR" altLang="en-US" dirty="0"/>
              <a:t>쓰던가</a:t>
            </a:r>
            <a:r>
              <a:rPr lang="en-US" altLang="ko-KR" dirty="0"/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20F28-A463-437E-9CE7-C728F5412393}"/>
              </a:ext>
            </a:extLst>
          </p:cNvPr>
          <p:cNvSpPr txBox="1"/>
          <p:nvPr/>
        </p:nvSpPr>
        <p:spPr>
          <a:xfrm flipH="1">
            <a:off x="1527124" y="4466969"/>
            <a:ext cx="10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가치 </a:t>
            </a:r>
            <a:r>
              <a:rPr lang="en-US" altLang="ko-KR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0E7FE-312F-4012-84F7-9FE99A378270}"/>
              </a:ext>
            </a:extLst>
          </p:cNvPr>
          <p:cNvSpPr txBox="1"/>
          <p:nvPr/>
        </p:nvSpPr>
        <p:spPr>
          <a:xfrm flipH="1">
            <a:off x="1527124" y="5067134"/>
            <a:ext cx="100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17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2693842" y="1724183"/>
            <a:ext cx="6575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기업 안정성 지표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56EF5-0986-4FA3-B07F-CF29CA13C365}"/>
              </a:ext>
            </a:extLst>
          </p:cNvPr>
          <p:cNvSpPr txBox="1"/>
          <p:nvPr/>
        </p:nvSpPr>
        <p:spPr>
          <a:xfrm>
            <a:off x="2237942" y="3150099"/>
            <a:ext cx="771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2400" dirty="0"/>
              <a:t>자산</a:t>
            </a:r>
            <a:r>
              <a:rPr lang="en-US" altLang="ko-KR" sz="2400" dirty="0"/>
              <a:t>(</a:t>
            </a:r>
            <a:r>
              <a:rPr lang="ko-KR" altLang="en-US" sz="2400" dirty="0"/>
              <a:t>자산총계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자기자본</a:t>
            </a:r>
            <a:r>
              <a:rPr lang="en-US" altLang="ko-KR" sz="2400" dirty="0"/>
              <a:t>(</a:t>
            </a:r>
            <a:r>
              <a:rPr lang="ko-KR" altLang="en-US" sz="2400" dirty="0"/>
              <a:t>자본총계</a:t>
            </a:r>
            <a:r>
              <a:rPr lang="en-US" altLang="ko-KR" sz="2400" dirty="0"/>
              <a:t>) + </a:t>
            </a:r>
            <a:r>
              <a:rPr lang="ko-KR" altLang="en-US" sz="2400" dirty="0"/>
              <a:t>부채</a:t>
            </a:r>
            <a:r>
              <a:rPr lang="en-US" altLang="ko-KR" sz="2400" dirty="0"/>
              <a:t>(</a:t>
            </a:r>
            <a:r>
              <a:rPr lang="ko-KR" altLang="en-US" sz="2400" dirty="0"/>
              <a:t>부채총계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08755-6429-465D-8E0A-5B31AFBBA3F8}"/>
              </a:ext>
            </a:extLst>
          </p:cNvPr>
          <p:cNvSpPr txBox="1"/>
          <p:nvPr/>
        </p:nvSpPr>
        <p:spPr>
          <a:xfrm>
            <a:off x="3626426" y="4130933"/>
            <a:ext cx="609426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3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자본총계의 의미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자본은 주주들의 몫으로써 기업이 사업을 통해 벌어들이는</a:t>
            </a: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이익 등을 자본계정에 누적적으로 쌓게 된다</a:t>
            </a:r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 따라 자본이 늘어나고 기업가치가 증가하여</a:t>
            </a:r>
          </a:p>
          <a:p>
            <a:pPr algn="just"/>
            <a:r>
              <a:rPr lang="ko-KR" altLang="en-US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기업의 시가총액 및 주가도 상승하는 것이다</a:t>
            </a:r>
            <a:r>
              <a:rPr lang="en-US" altLang="ko-KR" sz="13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40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5" y="650631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그외</a:t>
            </a:r>
            <a:r>
              <a:rPr lang="en-US" altLang="ko-KR" dirty="0"/>
              <a:t>) </a:t>
            </a:r>
            <a:r>
              <a:rPr lang="ko-KR" altLang="en-US" dirty="0"/>
              <a:t>유튜브 </a:t>
            </a:r>
            <a:r>
              <a:rPr lang="en-US" altLang="ko-KR" dirty="0"/>
              <a:t>data</a:t>
            </a:r>
          </a:p>
          <a:p>
            <a:r>
              <a:rPr lang="ko-KR" altLang="en-US" dirty="0"/>
              <a:t>스포티파이 </a:t>
            </a:r>
            <a:r>
              <a:rPr lang="en-US" altLang="ko-KR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D0B53-6E3A-4462-8F06-28035895A75B}"/>
              </a:ext>
            </a:extLst>
          </p:cNvPr>
          <p:cNvSpPr txBox="1"/>
          <p:nvPr/>
        </p:nvSpPr>
        <p:spPr>
          <a:xfrm flipH="1">
            <a:off x="907365" y="2562558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유튜브는 </a:t>
            </a:r>
            <a:r>
              <a:rPr lang="en-US" altLang="ko-KR" dirty="0"/>
              <a:t>memo</a:t>
            </a:r>
            <a:r>
              <a:rPr lang="ko-KR" altLang="en-US" dirty="0"/>
              <a:t>장 참고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5DBDF-DF59-495C-9354-5BAF82C1F5BA}"/>
              </a:ext>
            </a:extLst>
          </p:cNvPr>
          <p:cNvSpPr txBox="1"/>
          <p:nvPr/>
        </p:nvSpPr>
        <p:spPr>
          <a:xfrm flipH="1">
            <a:off x="907365" y="3813767"/>
            <a:ext cx="20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스포티파이는 아직</a:t>
            </a:r>
            <a:r>
              <a:rPr lang="en-US" altLang="ko-KR" dirty="0"/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B1C0B-ACF8-421B-A265-4BA9BA4A2426}"/>
              </a:ext>
            </a:extLst>
          </p:cNvPr>
          <p:cNvSpPr txBox="1"/>
          <p:nvPr/>
        </p:nvSpPr>
        <p:spPr>
          <a:xfrm flipH="1">
            <a:off x="5885764" y="2562558"/>
            <a:ext cx="377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 </a:t>
            </a:r>
            <a:r>
              <a:rPr lang="en-US" altLang="ko-KR" dirty="0"/>
              <a:t>PER, </a:t>
            </a:r>
            <a:r>
              <a:rPr lang="ko-KR" altLang="en-US" dirty="0"/>
              <a:t>저 </a:t>
            </a:r>
            <a:r>
              <a:rPr lang="en-US" altLang="ko-KR" dirty="0"/>
              <a:t>PBR, </a:t>
            </a:r>
            <a:r>
              <a:rPr lang="ko-KR" altLang="en-US" dirty="0"/>
              <a:t>고 </a:t>
            </a:r>
            <a:r>
              <a:rPr lang="en-US" altLang="ko-KR" dirty="0"/>
              <a:t>ROE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1680-D55F-4F36-B560-9442C3A42349}"/>
              </a:ext>
            </a:extLst>
          </p:cNvPr>
          <p:cNvSpPr txBox="1"/>
          <p:nvPr/>
        </p:nvSpPr>
        <p:spPr>
          <a:xfrm flipH="1">
            <a:off x="7773961" y="4189970"/>
            <a:ext cx="205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</a:t>
            </a:r>
            <a:r>
              <a:rPr lang="en-US" altLang="ko-KR" dirty="0"/>
              <a:t>, yahoo</a:t>
            </a:r>
            <a:r>
              <a:rPr lang="ko-KR" altLang="en-US" dirty="0"/>
              <a:t>로는 </a:t>
            </a:r>
            <a:r>
              <a:rPr lang="ko-KR" altLang="en-US" dirty="0" err="1"/>
              <a:t>크롤링이</a:t>
            </a:r>
            <a:r>
              <a:rPr lang="ko-KR" altLang="en-US" dirty="0"/>
              <a:t> </a:t>
            </a:r>
            <a:r>
              <a:rPr lang="ko-KR" altLang="en-US" dirty="0" err="1"/>
              <a:t>안됌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증권사 </a:t>
            </a:r>
            <a:r>
              <a:rPr lang="en-US" altLang="ko-KR" dirty="0" err="1"/>
              <a:t>api</a:t>
            </a:r>
            <a:r>
              <a:rPr lang="ko-KR" altLang="en-US" dirty="0"/>
              <a:t>쓰던가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6455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556EF5-0986-4FA3-B07F-CF29CA13C365}"/>
              </a:ext>
            </a:extLst>
          </p:cNvPr>
          <p:cNvSpPr txBox="1"/>
          <p:nvPr/>
        </p:nvSpPr>
        <p:spPr>
          <a:xfrm>
            <a:off x="2237942" y="2650874"/>
            <a:ext cx="771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2400" dirty="0"/>
              <a:t>자산</a:t>
            </a:r>
            <a:r>
              <a:rPr lang="en-US" altLang="ko-KR" sz="2400" dirty="0"/>
              <a:t>(</a:t>
            </a:r>
            <a:r>
              <a:rPr lang="ko-KR" altLang="en-US" sz="2400" dirty="0"/>
              <a:t>자산총계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자기자본</a:t>
            </a:r>
            <a:r>
              <a:rPr lang="en-US" altLang="ko-KR" sz="2400" dirty="0"/>
              <a:t>(</a:t>
            </a:r>
            <a:r>
              <a:rPr lang="ko-KR" altLang="en-US" sz="2400" dirty="0"/>
              <a:t>자본총계</a:t>
            </a:r>
            <a:r>
              <a:rPr lang="en-US" altLang="ko-KR" sz="2400" dirty="0"/>
              <a:t>) + </a:t>
            </a:r>
            <a:r>
              <a:rPr lang="ko-KR" altLang="en-US" sz="2400" dirty="0"/>
              <a:t>부채</a:t>
            </a:r>
            <a:r>
              <a:rPr lang="en-US" altLang="ko-KR" sz="2400" dirty="0"/>
              <a:t>(</a:t>
            </a:r>
            <a:r>
              <a:rPr lang="ko-KR" altLang="en-US" sz="2400" dirty="0"/>
              <a:t>부채총계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08755-6429-465D-8E0A-5B31AFBBA3F8}"/>
              </a:ext>
            </a:extLst>
          </p:cNvPr>
          <p:cNvSpPr txBox="1"/>
          <p:nvPr/>
        </p:nvSpPr>
        <p:spPr>
          <a:xfrm>
            <a:off x="2237942" y="3292638"/>
            <a:ext cx="8147166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1300" b="0" i="0" dirty="0">
                <a:effectLst/>
                <a:latin typeface="+mj-ea"/>
                <a:ea typeface="+mj-ea"/>
              </a:rPr>
              <a:t>부채가 무조건 나쁜 것은 아니다</a:t>
            </a:r>
            <a:endParaRPr lang="en-US" altLang="ko-KR" sz="1300" b="0" i="0" dirty="0">
              <a:effectLst/>
              <a:latin typeface="+mj-ea"/>
              <a:ea typeface="+mj-ea"/>
            </a:endParaRPr>
          </a:p>
          <a:p>
            <a:pPr algn="just"/>
            <a:r>
              <a:rPr lang="ko-KR" altLang="en-US" sz="1300" dirty="0">
                <a:latin typeface="+mj-ea"/>
                <a:ea typeface="+mj-ea"/>
              </a:rPr>
              <a:t>현재 가진 자본대비 매출 및 영업이익에서 </a:t>
            </a:r>
            <a:r>
              <a:rPr lang="en-US" altLang="ko-KR" sz="1300" dirty="0">
                <a:latin typeface="+mj-ea"/>
                <a:ea typeface="+mj-ea"/>
              </a:rPr>
              <a:t>+</a:t>
            </a:r>
            <a:r>
              <a:rPr lang="ko-KR" altLang="en-US" sz="1300" dirty="0">
                <a:latin typeface="+mj-ea"/>
                <a:ea typeface="+mj-ea"/>
              </a:rPr>
              <a:t>라면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dirty="0">
                <a:latin typeface="+mj-ea"/>
                <a:ea typeface="+mj-ea"/>
              </a:rPr>
              <a:t>부채를 내서라도 사업을 계속 진행하는 것이 </a:t>
            </a:r>
            <a:r>
              <a:rPr lang="en-US" altLang="ko-KR" sz="1300" dirty="0">
                <a:latin typeface="+mj-ea"/>
                <a:ea typeface="+mj-ea"/>
              </a:rPr>
              <a:t>better</a:t>
            </a:r>
          </a:p>
          <a:p>
            <a:pPr algn="just"/>
            <a:endParaRPr lang="en-US" altLang="ko-KR" sz="1300" dirty="0">
              <a:latin typeface="+mj-ea"/>
              <a:ea typeface="+mj-ea"/>
            </a:endParaRPr>
          </a:p>
          <a:p>
            <a:pPr algn="just"/>
            <a:r>
              <a:rPr lang="ko-KR" altLang="en-US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레버리지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leverage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ㆍ지렛대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 </a:t>
            </a:r>
            <a:r>
              <a:rPr lang="ko-KR" altLang="en-US" sz="1400" b="1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효과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차입한 돈을 지렛대 삼아 자기자본이익률을 높이는 것</a:t>
            </a:r>
            <a:endParaRPr lang="en-US" altLang="ko-KR" sz="1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algn="just"/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-&gt;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차입금에 대한 이자부담이 기대수익률보다 작을 경우 돈을 빌려와 투자하는 것이 더 유리하다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976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지표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BF0E5-61AA-4DA0-8D16-E0C760E1E6BC}"/>
              </a:ext>
            </a:extLst>
          </p:cNvPr>
          <p:cNvSpPr txBox="1"/>
          <p:nvPr/>
        </p:nvSpPr>
        <p:spPr>
          <a:xfrm flipH="1">
            <a:off x="387818" y="1591408"/>
            <a:ext cx="136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부채비율 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DEBC-777F-4711-87B8-8CF040924629}"/>
              </a:ext>
            </a:extLst>
          </p:cNvPr>
          <p:cNvSpPr txBox="1"/>
          <p:nvPr/>
        </p:nvSpPr>
        <p:spPr>
          <a:xfrm flipH="1">
            <a:off x="387818" y="2573037"/>
            <a:ext cx="166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순부채비율 </a:t>
            </a:r>
            <a:r>
              <a:rPr lang="en-US" altLang="ko-KR" dirty="0"/>
              <a:t>=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D431C-2D39-4E6C-9F20-664869131DFA}"/>
              </a:ext>
            </a:extLst>
          </p:cNvPr>
          <p:cNvSpPr txBox="1"/>
          <p:nvPr/>
        </p:nvSpPr>
        <p:spPr>
          <a:xfrm flipH="1">
            <a:off x="637521" y="6108201"/>
            <a:ext cx="169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차입금 의존도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A592-3E27-4DC1-A61B-AE504B611AB2}"/>
              </a:ext>
            </a:extLst>
          </p:cNvPr>
          <p:cNvSpPr txBox="1"/>
          <p:nvPr/>
        </p:nvSpPr>
        <p:spPr>
          <a:xfrm flipH="1">
            <a:off x="3308410" y="6108201"/>
            <a:ext cx="2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순운전자본 대 총자본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AB4D7-0465-4679-9BA4-B2C3C2C49A31}"/>
              </a:ext>
            </a:extLst>
          </p:cNvPr>
          <p:cNvSpPr txBox="1"/>
          <p:nvPr/>
        </p:nvSpPr>
        <p:spPr>
          <a:xfrm flipH="1">
            <a:off x="1634487" y="1591408"/>
            <a:ext cx="231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ko-KR" altLang="en-US" dirty="0"/>
              <a:t>부채</a:t>
            </a:r>
            <a:r>
              <a:rPr lang="en-US" altLang="ko-KR" dirty="0"/>
              <a:t>/</a:t>
            </a:r>
            <a:r>
              <a:rPr lang="ko-KR" altLang="en-US" dirty="0"/>
              <a:t>자기자본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A43E4-8344-4767-9A05-2579F72EFF2F}"/>
              </a:ext>
            </a:extLst>
          </p:cNvPr>
          <p:cNvSpPr txBox="1"/>
          <p:nvPr/>
        </p:nvSpPr>
        <p:spPr>
          <a:xfrm flipH="1">
            <a:off x="1977679" y="2573832"/>
            <a:ext cx="3778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 u="sng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이자발생부채</a:t>
            </a:r>
            <a:r>
              <a:rPr lang="en-US" altLang="ko-KR" dirty="0"/>
              <a:t>-</a:t>
            </a:r>
            <a:r>
              <a:rPr lang="ko-KR" altLang="en-US" dirty="0"/>
              <a:t>유동자산</a:t>
            </a:r>
            <a:r>
              <a:rPr lang="en-US" altLang="ko-KR" dirty="0"/>
              <a:t>)/</a:t>
            </a:r>
            <a:r>
              <a:rPr lang="ko-KR" altLang="en-US" dirty="0"/>
              <a:t>자기자본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1A3E0-D75E-43DC-B5B1-264A77A452A2}"/>
              </a:ext>
            </a:extLst>
          </p:cNvPr>
          <p:cNvSpPr txBox="1"/>
          <p:nvPr/>
        </p:nvSpPr>
        <p:spPr>
          <a:xfrm>
            <a:off x="5904633" y="1593007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- 100%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이하가 이상적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A0F1C-CC04-40D5-BEC5-F773D8D691BB}"/>
              </a:ext>
            </a:extLst>
          </p:cNvPr>
          <p:cNvSpPr txBox="1"/>
          <p:nvPr/>
        </p:nvSpPr>
        <p:spPr>
          <a:xfrm>
            <a:off x="5904633" y="2326025"/>
            <a:ext cx="333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- 30% </a:t>
            </a:r>
            <a:r>
              <a:rPr lang="ko-KR" altLang="en-US" dirty="0"/>
              <a:t>이하정도를 안전으로 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56AFF2-9F63-42C3-9E08-FE04E54B3681}"/>
              </a:ext>
            </a:extLst>
          </p:cNvPr>
          <p:cNvSpPr txBox="1"/>
          <p:nvPr/>
        </p:nvSpPr>
        <p:spPr>
          <a:xfrm>
            <a:off x="5904633" y="264621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 30%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다소 넘더라도 이자보상비율이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배를 훌쩍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넘긴다면 위험이 적다고 볼 수 있음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686E6-B65E-49D2-BECE-540D45CA534F}"/>
              </a:ext>
            </a:extLst>
          </p:cNvPr>
          <p:cNvSpPr txBox="1"/>
          <p:nvPr/>
        </p:nvSpPr>
        <p:spPr>
          <a:xfrm>
            <a:off x="387819" y="3792759"/>
            <a:ext cx="21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이자보상배</a:t>
            </a:r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율 </a:t>
            </a:r>
            <a:r>
              <a:rPr lang="en-US" altLang="ko-KR" dirty="0"/>
              <a:t>=</a:t>
            </a:r>
            <a:r>
              <a:rPr lang="ko-KR" altLang="en-US" dirty="0"/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7B2F6C-42B3-4DBF-AB94-56FA31552723}"/>
              </a:ext>
            </a:extLst>
          </p:cNvPr>
          <p:cNvSpPr txBox="1"/>
          <p:nvPr/>
        </p:nvSpPr>
        <p:spPr>
          <a:xfrm>
            <a:off x="2378827" y="3814821"/>
            <a:ext cx="273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영업이익 </a:t>
            </a:r>
            <a:r>
              <a:rPr lang="en-US" altLang="ko-K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이자비용</a:t>
            </a:r>
            <a:r>
              <a:rPr lang="en-US" altLang="ko-KR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*100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CF26E7-83C4-4D64-BCC8-D8A01CF7EFBB}"/>
              </a:ext>
            </a:extLst>
          </p:cNvPr>
          <p:cNvSpPr txBox="1"/>
          <p:nvPr/>
        </p:nvSpPr>
        <p:spPr>
          <a:xfrm>
            <a:off x="6096000" y="3703524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</a:rPr>
              <a:t>중기적으로 </a:t>
            </a:r>
            <a:r>
              <a:rPr lang="ko-KR" altLang="en-US" dirty="0" err="1">
                <a:latin typeface="Arial" panose="020B0604020202020204" pitchFamily="34" charset="0"/>
              </a:rPr>
              <a:t>살펴야함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</a:endParaRPr>
          </a:p>
          <a:p>
            <a:pPr algn="just"/>
            <a:r>
              <a:rPr lang="en-US" altLang="ko-KR" dirty="0">
                <a:latin typeface="Arial" panose="020B0604020202020204" pitchFamily="34" charset="0"/>
              </a:rPr>
              <a:t> (</a:t>
            </a:r>
            <a:r>
              <a:rPr lang="ko-KR" altLang="en-US" dirty="0">
                <a:latin typeface="Arial" panose="020B0604020202020204" pitchFamily="34" charset="0"/>
              </a:rPr>
              <a:t>영업이익이 분기마다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해마다 변동하는 특성이 있기 때문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en-US" altLang="ko-KR" sz="1800" b="0" i="0" dirty="0">
                <a:effectLst/>
                <a:latin typeface="Arial" panose="020B0604020202020204" pitchFamily="34" charset="0"/>
              </a:rPr>
              <a:t> 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358124-4C87-4CA3-B591-FD6A800F71FA}"/>
              </a:ext>
            </a:extLst>
          </p:cNvPr>
          <p:cNvSpPr txBox="1"/>
          <p:nvPr/>
        </p:nvSpPr>
        <p:spPr>
          <a:xfrm>
            <a:off x="470747" y="5100930"/>
            <a:ext cx="1369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sz="1200" dirty="0"/>
              <a:t>*</a:t>
            </a:r>
            <a:r>
              <a:rPr lang="ko-KR" altLang="en-US" sz="1200" dirty="0"/>
              <a:t>이자비용 </a:t>
            </a:r>
            <a:r>
              <a:rPr lang="en-US" altLang="ko-KR" sz="1200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C48B9E-B398-4B1C-98E3-5EE061A57BA9}"/>
              </a:ext>
            </a:extLst>
          </p:cNvPr>
          <p:cNvSpPr txBox="1"/>
          <p:nvPr/>
        </p:nvSpPr>
        <p:spPr>
          <a:xfrm>
            <a:off x="1298472" y="5113442"/>
            <a:ext cx="4457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 algn="just">
              <a:buFontTx/>
              <a:buChar char="-"/>
              <a:defRPr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ko-KR" altLang="en-US" sz="1100" dirty="0"/>
              <a:t>기업이 빌린 자금에 대한 대가로 채권자에게 지급해야 하는 비용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76F2A3-A6C3-4948-B2FB-E63166D25473}"/>
              </a:ext>
            </a:extLst>
          </p:cNvPr>
          <p:cNvSpPr txBox="1"/>
          <p:nvPr/>
        </p:nvSpPr>
        <p:spPr>
          <a:xfrm>
            <a:off x="6096000" y="4341663"/>
            <a:ext cx="5469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배보다 작은 경우 </a:t>
            </a:r>
            <a:r>
              <a:rPr lang="en-US" altLang="ko-KR" dirty="0"/>
              <a:t>: </a:t>
            </a:r>
            <a:r>
              <a:rPr lang="ko-KR" altLang="en-US" dirty="0"/>
              <a:t>한해 영업이익으로 이자비용조차 지불하지 못하는 심각한 상황</a:t>
            </a:r>
            <a:endParaRPr lang="en-US" altLang="ko-KR" dirty="0"/>
          </a:p>
          <a:p>
            <a:r>
              <a:rPr lang="en-US" altLang="ko-KR" dirty="0"/>
              <a:t>- 1.5</a:t>
            </a:r>
            <a:r>
              <a:rPr lang="ko-KR" altLang="en-US" dirty="0"/>
              <a:t>배정도면 문제 없는 수준</a:t>
            </a:r>
            <a:endParaRPr lang="en-US" altLang="ko-KR" dirty="0"/>
          </a:p>
          <a:p>
            <a:r>
              <a:rPr lang="en-US" altLang="ko-KR" dirty="0"/>
              <a:t>  (</a:t>
            </a:r>
            <a:r>
              <a:rPr lang="ko-KR" altLang="en-US" dirty="0"/>
              <a:t>대개 </a:t>
            </a:r>
            <a:r>
              <a:rPr lang="ko-KR" altLang="en-US" dirty="0" err="1"/>
              <a:t>우량한</a:t>
            </a:r>
            <a:r>
              <a:rPr lang="ko-KR" altLang="en-US" dirty="0"/>
              <a:t> 기업들은 몇배를 넘김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0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6D3BD-F9AF-41BA-9584-2CF9E2D9A0D2}"/>
              </a:ext>
            </a:extLst>
          </p:cNvPr>
          <p:cNvSpPr txBox="1"/>
          <p:nvPr/>
        </p:nvSpPr>
        <p:spPr>
          <a:xfrm flipH="1">
            <a:off x="907365" y="650631"/>
            <a:ext cx="205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지표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AD073-D2F6-41A0-B534-1E2875399AAA}"/>
              </a:ext>
            </a:extLst>
          </p:cNvPr>
          <p:cNvSpPr txBox="1"/>
          <p:nvPr/>
        </p:nvSpPr>
        <p:spPr>
          <a:xfrm flipH="1">
            <a:off x="5758318" y="3873698"/>
            <a:ext cx="8381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marL="285750" indent="-285750">
              <a:buFontTx/>
              <a:buChar char="-"/>
            </a:pPr>
            <a:r>
              <a:rPr lang="ko-KR" altLang="en-US" dirty="0"/>
              <a:t>유동자산보다 현금화가 용의한 당좌자산과 </a:t>
            </a:r>
            <a:r>
              <a:rPr lang="ko-KR" altLang="en-US" dirty="0" err="1"/>
              <a:t>유동부채간의</a:t>
            </a:r>
            <a:r>
              <a:rPr lang="ko-KR" altLang="en-US" dirty="0"/>
              <a:t> 관계를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100% </a:t>
            </a:r>
            <a:r>
              <a:rPr lang="ko-KR" altLang="en-US" dirty="0" err="1"/>
              <a:t>이상시</a:t>
            </a:r>
            <a:r>
              <a:rPr lang="ko-KR" altLang="en-US" dirty="0"/>
              <a:t> 양호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8380F-4C7B-45E8-8F69-4C9D271333C0}"/>
              </a:ext>
            </a:extLst>
          </p:cNvPr>
          <p:cNvSpPr txBox="1"/>
          <p:nvPr/>
        </p:nvSpPr>
        <p:spPr>
          <a:xfrm flipH="1">
            <a:off x="417390" y="3131451"/>
            <a:ext cx="438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비유동비율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비유동자산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A83F5-2BD6-41D0-9DF9-F67B8F9AE859}"/>
              </a:ext>
            </a:extLst>
          </p:cNvPr>
          <p:cNvSpPr txBox="1"/>
          <p:nvPr/>
        </p:nvSpPr>
        <p:spPr>
          <a:xfrm>
            <a:off x="6184367" y="6081205"/>
            <a:ext cx="64129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0" i="0">
                <a:solidFill>
                  <a:srgbClr val="222222"/>
                </a:solidFill>
                <a:effectLst/>
                <a:latin typeface="Apple SD Gothic Neo"/>
              </a:defRPr>
            </a:lvl1pPr>
          </a:lstStyle>
          <a:p>
            <a:r>
              <a:rPr lang="en-US" altLang="ko-KR" dirty="0"/>
              <a:t>*</a:t>
            </a:r>
            <a:r>
              <a:rPr lang="ko-KR" altLang="en-US" dirty="0"/>
              <a:t>유동자산 </a:t>
            </a:r>
            <a:r>
              <a:rPr lang="en-US" altLang="ko-KR" dirty="0"/>
              <a:t>: 1</a:t>
            </a:r>
            <a:r>
              <a:rPr lang="ko-KR" altLang="en-US" dirty="0" err="1"/>
              <a:t>년이내에</a:t>
            </a:r>
            <a:r>
              <a:rPr lang="ko-KR" altLang="en-US" dirty="0"/>
              <a:t> 현금화할 수 있는 자산</a:t>
            </a:r>
            <a:r>
              <a:rPr lang="en-US" altLang="ko-KR" dirty="0"/>
              <a:t>(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유가증권</a:t>
            </a:r>
            <a:r>
              <a:rPr lang="en-US" altLang="ko-KR" dirty="0"/>
              <a:t>, </a:t>
            </a:r>
            <a:r>
              <a:rPr lang="ko-KR" altLang="en-US" dirty="0"/>
              <a:t>회사제품</a:t>
            </a:r>
            <a:r>
              <a:rPr lang="en-US" altLang="ko-KR" dirty="0"/>
              <a:t>, </a:t>
            </a:r>
            <a:r>
              <a:rPr lang="ko-KR" altLang="en-US" dirty="0"/>
              <a:t>원재료</a:t>
            </a:r>
            <a:r>
              <a:rPr lang="en-US" altLang="ko-KR" dirty="0"/>
              <a:t>, </a:t>
            </a:r>
            <a:r>
              <a:rPr lang="ko-KR" altLang="en-US" dirty="0"/>
              <a:t>외상매출금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유동부채 </a:t>
            </a:r>
            <a:r>
              <a:rPr lang="en-US" altLang="ko-KR" dirty="0"/>
              <a:t>: 1</a:t>
            </a:r>
            <a:r>
              <a:rPr lang="ko-KR" altLang="en-US" dirty="0" err="1"/>
              <a:t>년이내에</a:t>
            </a:r>
            <a:r>
              <a:rPr lang="ko-KR" altLang="en-US" dirty="0"/>
              <a:t> 회사가 갚아야하는 부채의 총액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당좌자산 </a:t>
            </a:r>
            <a:r>
              <a:rPr lang="en-US" altLang="ko-KR" dirty="0"/>
              <a:t>: </a:t>
            </a:r>
            <a:r>
              <a:rPr lang="ko-KR" altLang="en-US" dirty="0"/>
              <a:t>유동자산 중에서 판매과정을 거치지 않고 </a:t>
            </a:r>
            <a:r>
              <a:rPr lang="en-US" altLang="ko-KR" dirty="0"/>
              <a:t>1</a:t>
            </a:r>
            <a:r>
              <a:rPr lang="ko-KR" altLang="en-US" dirty="0"/>
              <a:t>년 이내에 현금화가 가능한 자산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         </a:t>
            </a:r>
            <a:r>
              <a:rPr lang="en-US" altLang="ko-KR" dirty="0"/>
              <a:t>(</a:t>
            </a:r>
            <a:r>
              <a:rPr lang="ko-KR" altLang="en-US" dirty="0"/>
              <a:t>세부적으로는 현금 및 현금성자산과 단기금융상품</a:t>
            </a:r>
            <a:r>
              <a:rPr lang="en-US" altLang="ko-KR" dirty="0"/>
              <a:t>, </a:t>
            </a:r>
            <a:r>
              <a:rPr lang="ko-KR" altLang="en-US" dirty="0"/>
              <a:t>매출채권 등으로 구분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01B80-07E1-49EA-B34D-59B70A259CEA}"/>
              </a:ext>
            </a:extLst>
          </p:cNvPr>
          <p:cNvSpPr txBox="1"/>
          <p:nvPr/>
        </p:nvSpPr>
        <p:spPr>
          <a:xfrm>
            <a:off x="417391" y="2678056"/>
            <a:ext cx="384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유동비율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유동자산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A87B1-089B-44FC-A083-423BA8047A7B}"/>
              </a:ext>
            </a:extLst>
          </p:cNvPr>
          <p:cNvSpPr txBox="1"/>
          <p:nvPr/>
        </p:nvSpPr>
        <p:spPr>
          <a:xfrm>
            <a:off x="417391" y="1671444"/>
            <a:ext cx="438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유동부채비율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A2CB0-0E74-4AEA-8ABA-45FDB8E63196}"/>
              </a:ext>
            </a:extLst>
          </p:cNvPr>
          <p:cNvSpPr txBox="1"/>
          <p:nvPr/>
        </p:nvSpPr>
        <p:spPr>
          <a:xfrm>
            <a:off x="417391" y="2048574"/>
            <a:ext cx="4757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 err="1"/>
              <a:t>비유동부채비율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비유동부채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자기자본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62C7E-09A8-41D8-BB5E-D531B6C8A165}"/>
              </a:ext>
            </a:extLst>
          </p:cNvPr>
          <p:cNvSpPr txBox="1"/>
          <p:nvPr/>
        </p:nvSpPr>
        <p:spPr>
          <a:xfrm>
            <a:off x="5758318" y="4477370"/>
            <a:ext cx="681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자금차입에 따른 기업의 부담이 어느 정도인가를 나타내는 지표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비율이 낮을수록 재무구조가 건실한 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5BD887-841C-4FE7-9970-BD92F11A057F}"/>
              </a:ext>
            </a:extLst>
          </p:cNvPr>
          <p:cNvSpPr txBox="1"/>
          <p:nvPr/>
        </p:nvSpPr>
        <p:spPr>
          <a:xfrm>
            <a:off x="428381" y="4557643"/>
            <a:ext cx="68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금융비용 부담률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매출액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이자비용</a:t>
            </a:r>
            <a:r>
              <a:rPr lang="ko-KR" altLang="en-US" dirty="0"/>
              <a:t> </a:t>
            </a:r>
            <a:r>
              <a:rPr lang="en-US" altLang="ko-KR" dirty="0"/>
              <a:t>*100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A1C71-0ABC-49AA-96AD-8FBD8BBD1526}"/>
              </a:ext>
            </a:extLst>
          </p:cNvPr>
          <p:cNvSpPr txBox="1"/>
          <p:nvPr/>
        </p:nvSpPr>
        <p:spPr>
          <a:xfrm>
            <a:off x="417391" y="5341567"/>
            <a:ext cx="68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자본유보율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자본잉여금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이익잉여금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) 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납입자본금 </a:t>
            </a:r>
            <a:r>
              <a:rPr lang="ko-KR" altLang="en-US" dirty="0"/>
              <a:t>* </a:t>
            </a:r>
            <a:r>
              <a:rPr lang="en-US" altLang="ko-KR" dirty="0"/>
              <a:t>100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62EF5C-9592-436A-A8A4-C5975945A81A}"/>
              </a:ext>
            </a:extLst>
          </p:cNvPr>
          <p:cNvSpPr txBox="1"/>
          <p:nvPr/>
        </p:nvSpPr>
        <p:spPr>
          <a:xfrm>
            <a:off x="7085600" y="5372345"/>
            <a:ext cx="6811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총 투자한금액대비 </a:t>
            </a:r>
            <a:r>
              <a:rPr lang="ko-KR" altLang="en-US" dirty="0" err="1"/>
              <a:t>남는돈의</a:t>
            </a:r>
            <a:r>
              <a:rPr lang="ko-KR" altLang="en-US" dirty="0"/>
              <a:t> 비율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FAB97-6457-4AF2-A08F-84B0475C73FA}"/>
              </a:ext>
            </a:extLst>
          </p:cNvPr>
          <p:cNvSpPr txBox="1"/>
          <p:nvPr/>
        </p:nvSpPr>
        <p:spPr>
          <a:xfrm>
            <a:off x="417390" y="6110353"/>
            <a:ext cx="681124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*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자본잉여금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Apple SD Gothic Neo"/>
              </a:rPr>
              <a:t>증자등을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Apple SD Gothic Neo"/>
              </a:rPr>
              <a:t> 통해 남은 돈</a:t>
            </a:r>
            <a:endParaRPr lang="en-US" altLang="ko-KR" sz="1100" b="0" i="0" dirty="0">
              <a:solidFill>
                <a:srgbClr val="222222"/>
              </a:solidFill>
              <a:effectLst/>
              <a:latin typeface="Apple SD Gothic Neo"/>
            </a:endParaRPr>
          </a:p>
          <a:p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*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이익잉여금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: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영업활동후 남은 돈</a:t>
            </a:r>
            <a:endParaRPr lang="en-US" altLang="ko-KR" sz="1100" dirty="0">
              <a:solidFill>
                <a:srgbClr val="222222"/>
              </a:solidFill>
              <a:latin typeface="Apple SD Gothic Neo"/>
            </a:endParaRPr>
          </a:p>
          <a:p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*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납입자본금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: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주주들이 회사에 출자한 총 금액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5A1FA-023D-406B-A173-F980DA73ADFE}"/>
              </a:ext>
            </a:extLst>
          </p:cNvPr>
          <p:cNvSpPr txBox="1"/>
          <p:nvPr/>
        </p:nvSpPr>
        <p:spPr>
          <a:xfrm>
            <a:off x="5758318" y="2531363"/>
            <a:ext cx="623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400" dirty="0"/>
              <a:t>- </a:t>
            </a:r>
            <a:r>
              <a:rPr lang="ko-KR" altLang="en-US" sz="1400" dirty="0"/>
              <a:t>유동비율이 높다</a:t>
            </a:r>
            <a:r>
              <a:rPr lang="en-US" altLang="ko-KR" sz="1400" dirty="0"/>
              <a:t> = </a:t>
            </a:r>
            <a:r>
              <a:rPr lang="ko-KR" altLang="en-US" sz="1400" dirty="0"/>
              <a:t>현금성자산이 너무 많다 </a:t>
            </a:r>
            <a:r>
              <a:rPr lang="en-US" altLang="ko-KR" sz="1400" dirty="0"/>
              <a:t>-&gt; </a:t>
            </a:r>
            <a:r>
              <a:rPr lang="ko-KR" altLang="en-US" sz="1400" dirty="0"/>
              <a:t>높다고 </a:t>
            </a:r>
            <a:r>
              <a:rPr lang="ko-KR" altLang="en-US" sz="1400" dirty="0" err="1"/>
              <a:t>좋은것은</a:t>
            </a:r>
            <a:r>
              <a:rPr lang="ko-KR" altLang="en-US" sz="1400" dirty="0"/>
              <a:t> 아님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일반적으로</a:t>
            </a:r>
            <a:r>
              <a:rPr lang="en-US" altLang="ko-KR" sz="1400" dirty="0"/>
              <a:t>, 150%</a:t>
            </a:r>
            <a:r>
              <a:rPr lang="ko-KR" altLang="en-US" sz="1400" dirty="0"/>
              <a:t>이상 양호</a:t>
            </a:r>
            <a:r>
              <a:rPr lang="en-US" altLang="ko-KR" sz="1400" dirty="0"/>
              <a:t> / 100%</a:t>
            </a:r>
            <a:r>
              <a:rPr lang="ko-KR" altLang="en-US" sz="1400" dirty="0"/>
              <a:t>이하 불량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A09CB-2C3D-4E59-B559-467E8CC65615}"/>
              </a:ext>
            </a:extLst>
          </p:cNvPr>
          <p:cNvSpPr txBox="1"/>
          <p:nvPr/>
        </p:nvSpPr>
        <p:spPr>
          <a:xfrm>
            <a:off x="5592780" y="1597203"/>
            <a:ext cx="623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400" dirty="0"/>
              <a:t>- </a:t>
            </a:r>
            <a:r>
              <a:rPr lang="ko-KR" altLang="en-US" sz="1400" dirty="0"/>
              <a:t>유동부채비율이 높으면</a:t>
            </a:r>
            <a:r>
              <a:rPr lang="en-US" altLang="ko-KR" sz="1400" dirty="0"/>
              <a:t>, </a:t>
            </a:r>
            <a:r>
              <a:rPr lang="ko-KR" altLang="en-US" sz="1400" dirty="0"/>
              <a:t>부채비율이 낮더라도 위험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5A341-450F-4E0A-A53E-9BDA334A8AF8}"/>
              </a:ext>
            </a:extLst>
          </p:cNvPr>
          <p:cNvSpPr txBox="1"/>
          <p:nvPr/>
        </p:nvSpPr>
        <p:spPr>
          <a:xfrm flipH="1">
            <a:off x="5758318" y="3051739"/>
            <a:ext cx="590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- </a:t>
            </a:r>
            <a:r>
              <a:rPr lang="ko-KR" altLang="en-US" dirty="0"/>
              <a:t>낮을수록 양호</a:t>
            </a:r>
            <a:endParaRPr lang="en-US" altLang="ko-KR" dirty="0"/>
          </a:p>
          <a:p>
            <a:r>
              <a:rPr lang="en-US" altLang="ko-KR" dirty="0"/>
              <a:t>- 100%</a:t>
            </a:r>
            <a:r>
              <a:rPr lang="ko-KR" altLang="en-US" dirty="0"/>
              <a:t>미만이면</a:t>
            </a:r>
            <a:r>
              <a:rPr lang="en-US" altLang="ko-KR" dirty="0"/>
              <a:t>, </a:t>
            </a:r>
            <a:r>
              <a:rPr lang="ko-KR" altLang="en-US" dirty="0"/>
              <a:t>비유동자산을 차입 등에 의존하지않고 전액 자기자본으로 </a:t>
            </a:r>
            <a:r>
              <a:rPr lang="ko-KR" altLang="en-US" dirty="0" err="1"/>
              <a:t>투자가능하다는</a:t>
            </a:r>
            <a:r>
              <a:rPr lang="ko-KR" altLang="en-US" dirty="0"/>
              <a:t> 의미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0ABD0-6A5B-4929-A5B7-74D59F82C6F8}"/>
              </a:ext>
            </a:extLst>
          </p:cNvPr>
          <p:cNvSpPr txBox="1"/>
          <p:nvPr/>
        </p:nvSpPr>
        <p:spPr>
          <a:xfrm>
            <a:off x="428381" y="3787559"/>
            <a:ext cx="68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ko-KR" altLang="en-US" dirty="0"/>
              <a:t>당좌비율 </a:t>
            </a:r>
            <a:r>
              <a:rPr lang="en-US" altLang="ko-KR" dirty="0"/>
              <a:t>=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당좌자산 </a:t>
            </a:r>
            <a:r>
              <a:rPr lang="en-US" altLang="ko-KR" u="sng" dirty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유동부채</a:t>
            </a:r>
            <a:r>
              <a:rPr lang="ko-KR" altLang="en-US" dirty="0"/>
              <a:t> </a:t>
            </a:r>
            <a:r>
              <a:rPr lang="en-US" altLang="ko-KR" dirty="0"/>
              <a:t> * 100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97009D-8C74-46F9-B5AA-C572E437B096}"/>
              </a:ext>
            </a:extLst>
          </p:cNvPr>
          <p:cNvSpPr txBox="1"/>
          <p:nvPr/>
        </p:nvSpPr>
        <p:spPr>
          <a:xfrm>
            <a:off x="2878160" y="624753"/>
            <a:ext cx="540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 i="0">
                <a:solidFill>
                  <a:srgbClr val="666666"/>
                </a:solidFill>
                <a:effectLst/>
                <a:latin typeface="Noto Sans KR"/>
              </a:defRPr>
            </a:lvl1pPr>
          </a:lstStyle>
          <a:p>
            <a:r>
              <a:rPr lang="en-US" altLang="ko-KR" dirty="0"/>
              <a:t>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6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41DE065-29F5-4A3F-97FF-959DCB49D24B}"/>
              </a:ext>
            </a:extLst>
          </p:cNvPr>
          <p:cNvSpPr txBox="1"/>
          <p:nvPr/>
        </p:nvSpPr>
        <p:spPr>
          <a:xfrm>
            <a:off x="592282" y="771216"/>
            <a:ext cx="832052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5)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고정비율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(fixed assets ratio) : </a:t>
            </a:r>
            <a:r>
              <a:rPr lang="ko-KR" altLang="en-US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유동성지표</a:t>
            </a:r>
            <a:r>
              <a:rPr lang="en-US" altLang="ko-KR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(%) =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고정자산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자기자본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* 100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고정자산은 환금이 안 되고 감가상각 기간이 길어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자기자본으로 조달하는 것이 좋다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실적에 따라 다르며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100%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이하로 나타나는 것이 이상적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6)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매출채권회전율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(receivables turnover 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매출채권을 회수 즉 현금화하는 속도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/{(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기초매출채권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기말매출채권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)/2}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매출채권회수기간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365/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매출채권회전율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 이상은 양호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 이하는 불량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 증가율보다 매출채권 증가율이 훨씬 크다면 분식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7) </a:t>
            </a:r>
            <a:r>
              <a:rPr lang="ko-KR" altLang="en-US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재고자산회전율 </a:t>
            </a:r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(inventories turnover)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200" b="0" i="0" dirty="0">
                <a:solidFill>
                  <a:srgbClr val="7F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재고자산이 당좌자산으로 변화하는 속도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재고자산회전율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회전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=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매출액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/{(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기초재고액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기발재고액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)/2}</a:t>
            </a:r>
            <a:endParaRPr lang="ko-KR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 수록 좋음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높을수록 자본수익률 높아지고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매입채무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재고손실 감소 및 보험료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보관료 절약</a:t>
            </a:r>
          </a:p>
        </p:txBody>
      </p:sp>
    </p:spTree>
    <p:extLst>
      <p:ext uri="{BB962C8B-B14F-4D97-AF65-F5344CB8AC3E}">
        <p14:creationId xmlns:p14="http://schemas.microsoft.com/office/powerpoint/2010/main" val="197959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4" y="465965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 안정성 및 유동성 지표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99F0A7-6BED-4E05-B40A-F9898FFD7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66570"/>
              </p:ext>
            </p:extLst>
          </p:nvPr>
        </p:nvGraphicFramePr>
        <p:xfrm>
          <a:off x="610151" y="968049"/>
          <a:ext cx="10971698" cy="5114629"/>
        </p:xfrm>
        <a:graphic>
          <a:graphicData uri="http://schemas.openxmlformats.org/drawingml/2006/table">
            <a:tbl>
              <a:tblPr/>
              <a:tblGrid>
                <a:gridCol w="2905644">
                  <a:extLst>
                    <a:ext uri="{9D8B030D-6E8A-4147-A177-3AD203B41FA5}">
                      <a16:colId xmlns:a16="http://schemas.microsoft.com/office/drawing/2014/main" val="791031342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2735328194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3214375679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1997366138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704706761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3750519446"/>
                    </a:ext>
                  </a:extLst>
                </a:gridCol>
                <a:gridCol w="1129974">
                  <a:extLst>
                    <a:ext uri="{9D8B030D-6E8A-4147-A177-3AD203B41FA5}">
                      <a16:colId xmlns:a16="http://schemas.microsoft.com/office/drawing/2014/main" val="3397122622"/>
                    </a:ext>
                  </a:extLst>
                </a:gridCol>
              </a:tblGrid>
              <a:tr h="12409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항목</a:t>
                      </a:r>
                    </a:p>
                  </a:txBody>
                  <a:tcPr marL="38507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  <a:t>전분기대비</a:t>
                      </a:r>
                      <a:br>
                        <a:rPr lang="ko-KR" altLang="en-US" sz="1600" b="0" dirty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altLang="ko-KR" sz="1600" b="0" dirty="0">
                          <a:solidFill>
                            <a:srgbClr val="3C3C3C"/>
                          </a:solidFill>
                          <a:effectLst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rgbClr val="3C3C3C"/>
                          </a:solidFill>
                          <a:effectLst/>
                        </a:rPr>
                        <a:t>QoQ</a:t>
                      </a:r>
                      <a:r>
                        <a:rPr lang="en-US" sz="1600" b="0" dirty="0">
                          <a:solidFill>
                            <a:srgbClr val="3C3C3C"/>
                          </a:solidFill>
                          <a:effectLst/>
                        </a:rPr>
                        <a:t>)</a:t>
                      </a:r>
                    </a:p>
                  </a:txBody>
                  <a:tcPr marL="38507" marR="38507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49952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38.20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38.42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36.98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22.45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23.74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016207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  </a:t>
                      </a:r>
                      <a:r>
                        <a:rPr lang="en-US" altLang="ko-KR" sz="1800" b="0" dirty="0">
                          <a:effectLst/>
                        </a:rPr>
                        <a:t>- </a:t>
                      </a:r>
                      <a:r>
                        <a:rPr lang="ko-KR" altLang="en-US" sz="1800" b="0" dirty="0">
                          <a:effectLst/>
                        </a:rPr>
                        <a:t>부채총계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1,750.1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1,720.6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1,633.8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946.8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961.9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8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391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  </a:t>
                      </a:r>
                      <a:r>
                        <a:rPr lang="en-US" altLang="ko-KR" sz="1800" b="0" dirty="0">
                          <a:effectLst/>
                        </a:rPr>
                        <a:t>- </a:t>
                      </a:r>
                      <a:r>
                        <a:rPr lang="ko-KR" altLang="en-US" sz="1800" b="0" dirty="0">
                          <a:effectLst/>
                        </a:rPr>
                        <a:t>자본총계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4,581.2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4,478.6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4,417.7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4,216.6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4,052.2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1800" b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126531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유동부채비율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17.77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31.82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30.42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18.18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19.25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615626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 err="1">
                          <a:effectLst/>
                        </a:rPr>
                        <a:t>비유동부채비율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20.43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6.59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6.56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4.27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4.48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0.21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157476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순부채비율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-10.08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-11.27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-10.06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-16.03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-15.01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914785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유동비율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296.92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167.76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168.67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209.26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210.81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1.54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05837"/>
                  </a:ext>
                </a:extLst>
              </a:tr>
              <a:tr h="29043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당좌비율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143.93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76.83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84.95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112.11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126.50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14.39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953758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이자보상비율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-4.02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-0.13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-5.15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110.30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-12.28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-122.57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66500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 err="1">
                          <a:effectLst/>
                        </a:rPr>
                        <a:t>금융비용부담률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1.04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0.98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0.98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0.11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0.39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0.28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69525"/>
                  </a:ext>
                </a:extLst>
              </a:tr>
              <a:tr h="4262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dirty="0">
                          <a:effectLst/>
                        </a:rPr>
                        <a:t>자본유보율</a:t>
                      </a:r>
                    </a:p>
                  </a:txBody>
                  <a:tcPr marL="25672" marR="38507" marT="12836" marB="3209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3,864.50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3,768.95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3,716.68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>
                          <a:effectLst/>
                          <a:latin typeface="Tahoma" panose="020B0604030504040204" pitchFamily="34" charset="0"/>
                        </a:rPr>
                        <a:t>3,511.33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effectLst/>
                          <a:latin typeface="Tahoma" panose="020B0604030504040204" pitchFamily="34" charset="0"/>
                        </a:rPr>
                        <a:t>3,467.21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-44.13</a:t>
                      </a:r>
                    </a:p>
                  </a:txBody>
                  <a:tcPr marL="38507" marR="25672" marT="12836" marB="3209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61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61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F6CBC-0EDF-4FE5-865C-C246ECF4DD71}"/>
              </a:ext>
            </a:extLst>
          </p:cNvPr>
          <p:cNvSpPr txBox="1"/>
          <p:nvPr/>
        </p:nvSpPr>
        <p:spPr>
          <a:xfrm flipH="1">
            <a:off x="907364" y="465965"/>
            <a:ext cx="312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자기자본 비교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D2DE92C-019D-4D2D-BB5C-6B5CCAD70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503262"/>
              </p:ext>
            </p:extLst>
          </p:nvPr>
        </p:nvGraphicFramePr>
        <p:xfrm>
          <a:off x="0" y="835297"/>
          <a:ext cx="12191999" cy="602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90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3061</Words>
  <Application>Microsoft Office PowerPoint</Application>
  <PresentationFormat>와이드스크린</PresentationFormat>
  <Paragraphs>730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Apple SD Gothic Neo</vt:lpstr>
      <vt:lpstr>Noto Sans</vt:lpstr>
      <vt:lpstr>Noto Sans KR</vt:lpstr>
      <vt:lpstr>Ubuntu Condensed</vt:lpstr>
      <vt:lpstr>NanumGothic</vt:lpstr>
      <vt:lpstr>NanumGothic</vt:lpstr>
      <vt:lpstr>돋움</vt:lpstr>
      <vt:lpstr>돋움</vt:lpstr>
      <vt:lpstr>맑은 고딕</vt:lpstr>
      <vt:lpstr>Arial</vt:lpstr>
      <vt:lpstr>Calibri</vt:lpstr>
      <vt:lpstr>Tahoma</vt:lpstr>
      <vt:lpstr>Office 테마</vt:lpstr>
      <vt:lpstr>Yg 엔터주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Yg 엔터주 분석</dc:title>
  <dc:creator>김 서정</dc:creator>
  <cp:lastModifiedBy>김 서정</cp:lastModifiedBy>
  <cp:revision>55</cp:revision>
  <dcterms:created xsi:type="dcterms:W3CDTF">2020-08-18T04:23:48Z</dcterms:created>
  <dcterms:modified xsi:type="dcterms:W3CDTF">2020-08-19T08:29:59Z</dcterms:modified>
</cp:coreProperties>
</file>