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060945-D38B-4585-83ED-5019B59CEB9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C4C62D9-AE3E-49AC-B264-2FCB26E82AAE}">
      <dgm:prSet phldrT="[텍스트]"/>
      <dgm:spPr/>
      <dgm:t>
        <a:bodyPr/>
        <a:lstStyle/>
        <a:p>
          <a:pPr latinLnBrk="1"/>
          <a:r>
            <a:rPr lang="ko-KR" altLang="en-US" dirty="0"/>
            <a:t>데이터 학습</a:t>
          </a:r>
          <a:endParaRPr lang="en-US" altLang="ko-KR" dirty="0"/>
        </a:p>
        <a:p>
          <a:pPr latinLnBrk="1"/>
          <a:r>
            <a:rPr lang="en-US" altLang="ko-KR" dirty="0"/>
            <a:t>(</a:t>
          </a:r>
          <a:r>
            <a:rPr lang="ko-KR" altLang="en-US" dirty="0"/>
            <a:t>사전확률</a:t>
          </a:r>
          <a:r>
            <a:rPr lang="en-US" altLang="ko-KR" dirty="0"/>
            <a:t>)</a:t>
          </a:r>
          <a:endParaRPr lang="ko-KR" altLang="en-US" dirty="0"/>
        </a:p>
      </dgm:t>
    </dgm:pt>
    <dgm:pt modelId="{51FF5780-4061-497B-BFAF-5EFAF542E9C4}" type="parTrans" cxnId="{57F1BE4B-FCC3-45FF-8EA5-C450F9AB580D}">
      <dgm:prSet/>
      <dgm:spPr/>
      <dgm:t>
        <a:bodyPr/>
        <a:lstStyle/>
        <a:p>
          <a:pPr latinLnBrk="1"/>
          <a:endParaRPr lang="ko-KR" altLang="en-US"/>
        </a:p>
      </dgm:t>
    </dgm:pt>
    <dgm:pt modelId="{0575EB57-1BB4-4C58-BBAD-7CF24D7658F2}" type="sibTrans" cxnId="{57F1BE4B-FCC3-45FF-8EA5-C450F9AB580D}">
      <dgm:prSet/>
      <dgm:spPr/>
      <dgm:t>
        <a:bodyPr/>
        <a:lstStyle/>
        <a:p>
          <a:pPr latinLnBrk="1"/>
          <a:endParaRPr lang="ko-KR" altLang="en-US"/>
        </a:p>
      </dgm:t>
    </dgm:pt>
    <dgm:pt modelId="{01AED792-1DFC-4605-8F89-907152561644}">
      <dgm:prSet phldrT="[텍스트]"/>
      <dgm:spPr/>
      <dgm:t>
        <a:bodyPr/>
        <a:lstStyle/>
        <a:p>
          <a:pPr latinLnBrk="1"/>
          <a:r>
            <a:rPr lang="ko-KR" altLang="en-US" dirty="0"/>
            <a:t>문서입력 </a:t>
          </a:r>
        </a:p>
      </dgm:t>
    </dgm:pt>
    <dgm:pt modelId="{C5500437-9BD3-40FF-83C5-CC3B4D0E058D}" type="parTrans" cxnId="{FF448D23-2E6F-45FE-A0A1-109D0DB5069A}">
      <dgm:prSet/>
      <dgm:spPr/>
      <dgm:t>
        <a:bodyPr/>
        <a:lstStyle/>
        <a:p>
          <a:pPr latinLnBrk="1"/>
          <a:endParaRPr lang="ko-KR" altLang="en-US"/>
        </a:p>
      </dgm:t>
    </dgm:pt>
    <dgm:pt modelId="{66A4F65F-AC3F-43DE-BA88-51B11B8B51B6}" type="sibTrans" cxnId="{FF448D23-2E6F-45FE-A0A1-109D0DB5069A}">
      <dgm:prSet/>
      <dgm:spPr/>
      <dgm:t>
        <a:bodyPr/>
        <a:lstStyle/>
        <a:p>
          <a:pPr latinLnBrk="1"/>
          <a:endParaRPr lang="ko-KR" altLang="en-US"/>
        </a:p>
      </dgm:t>
    </dgm:pt>
    <dgm:pt modelId="{D4B729F5-B05B-4DD2-820D-4357CA401CAD}">
      <dgm:prSet phldrT="[텍스트]"/>
      <dgm:spPr/>
      <dgm:t>
        <a:bodyPr/>
        <a:lstStyle/>
        <a:p>
          <a:pPr latinLnBrk="1"/>
          <a:r>
            <a:rPr lang="ko-KR" altLang="en-US" dirty="0"/>
            <a:t>문서의 사후 확률 계산</a:t>
          </a:r>
        </a:p>
      </dgm:t>
    </dgm:pt>
    <dgm:pt modelId="{E747FBC2-ED80-4EE7-BD0D-630CBBA56505}" type="parTrans" cxnId="{8767CBB4-57A6-43DD-B47E-90B617FE6C6B}">
      <dgm:prSet/>
      <dgm:spPr/>
      <dgm:t>
        <a:bodyPr/>
        <a:lstStyle/>
        <a:p>
          <a:pPr latinLnBrk="1"/>
          <a:endParaRPr lang="ko-KR" altLang="en-US"/>
        </a:p>
      </dgm:t>
    </dgm:pt>
    <dgm:pt modelId="{B9455694-6752-4868-83E0-95CD7EC48F24}" type="sibTrans" cxnId="{8767CBB4-57A6-43DD-B47E-90B617FE6C6B}">
      <dgm:prSet/>
      <dgm:spPr/>
      <dgm:t>
        <a:bodyPr/>
        <a:lstStyle/>
        <a:p>
          <a:pPr latinLnBrk="1"/>
          <a:endParaRPr lang="ko-KR" altLang="en-US"/>
        </a:p>
      </dgm:t>
    </dgm:pt>
    <dgm:pt modelId="{7BDC2EB2-20E6-4149-A33B-85E9E6B886AD}" type="pres">
      <dgm:prSet presAssocID="{3D060945-D38B-4585-83ED-5019B59CEB93}" presName="CompostProcess" presStyleCnt="0">
        <dgm:presLayoutVars>
          <dgm:dir/>
          <dgm:resizeHandles val="exact"/>
        </dgm:presLayoutVars>
      </dgm:prSet>
      <dgm:spPr/>
    </dgm:pt>
    <dgm:pt modelId="{91B3F425-723B-47EC-A36E-F09367743055}" type="pres">
      <dgm:prSet presAssocID="{3D060945-D38B-4585-83ED-5019B59CEB93}" presName="arrow" presStyleLbl="bgShp" presStyleIdx="0" presStyleCnt="1"/>
      <dgm:spPr/>
    </dgm:pt>
    <dgm:pt modelId="{7979F93C-3BDA-441B-BB65-1A4CEC4610F1}" type="pres">
      <dgm:prSet presAssocID="{3D060945-D38B-4585-83ED-5019B59CEB93}" presName="linearProcess" presStyleCnt="0"/>
      <dgm:spPr/>
    </dgm:pt>
    <dgm:pt modelId="{60238FC8-1200-418A-BE93-0EABE92F30B1}" type="pres">
      <dgm:prSet presAssocID="{BC4C62D9-AE3E-49AC-B264-2FCB26E82AAE}" presName="textNode" presStyleLbl="node1" presStyleIdx="0" presStyleCnt="3">
        <dgm:presLayoutVars>
          <dgm:bulletEnabled val="1"/>
        </dgm:presLayoutVars>
      </dgm:prSet>
      <dgm:spPr/>
    </dgm:pt>
    <dgm:pt modelId="{8B1EDBA6-1989-403E-A9AB-EDFC4D49AD14}" type="pres">
      <dgm:prSet presAssocID="{0575EB57-1BB4-4C58-BBAD-7CF24D7658F2}" presName="sibTrans" presStyleCnt="0"/>
      <dgm:spPr/>
    </dgm:pt>
    <dgm:pt modelId="{AD7B7EA9-87D4-4E9F-801D-5D49564EB916}" type="pres">
      <dgm:prSet presAssocID="{01AED792-1DFC-4605-8F89-907152561644}" presName="textNode" presStyleLbl="node1" presStyleIdx="1" presStyleCnt="3">
        <dgm:presLayoutVars>
          <dgm:bulletEnabled val="1"/>
        </dgm:presLayoutVars>
      </dgm:prSet>
      <dgm:spPr/>
    </dgm:pt>
    <dgm:pt modelId="{5F68F64D-3071-46EF-9373-996B776E4575}" type="pres">
      <dgm:prSet presAssocID="{66A4F65F-AC3F-43DE-BA88-51B11B8B51B6}" presName="sibTrans" presStyleCnt="0"/>
      <dgm:spPr/>
    </dgm:pt>
    <dgm:pt modelId="{B7074056-65E6-4617-A93F-9DE9409405C8}" type="pres">
      <dgm:prSet presAssocID="{D4B729F5-B05B-4DD2-820D-4357CA401CAD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F448D23-2E6F-45FE-A0A1-109D0DB5069A}" srcId="{3D060945-D38B-4585-83ED-5019B59CEB93}" destId="{01AED792-1DFC-4605-8F89-907152561644}" srcOrd="1" destOrd="0" parTransId="{C5500437-9BD3-40FF-83C5-CC3B4D0E058D}" sibTransId="{66A4F65F-AC3F-43DE-BA88-51B11B8B51B6}"/>
    <dgm:cxn modelId="{B170E32F-E426-4457-8C17-1167B20C10D6}" type="presOf" srcId="{BC4C62D9-AE3E-49AC-B264-2FCB26E82AAE}" destId="{60238FC8-1200-418A-BE93-0EABE92F30B1}" srcOrd="0" destOrd="0" presId="urn:microsoft.com/office/officeart/2005/8/layout/hProcess9"/>
    <dgm:cxn modelId="{57F1BE4B-FCC3-45FF-8EA5-C450F9AB580D}" srcId="{3D060945-D38B-4585-83ED-5019B59CEB93}" destId="{BC4C62D9-AE3E-49AC-B264-2FCB26E82AAE}" srcOrd="0" destOrd="0" parTransId="{51FF5780-4061-497B-BFAF-5EFAF542E9C4}" sibTransId="{0575EB57-1BB4-4C58-BBAD-7CF24D7658F2}"/>
    <dgm:cxn modelId="{8767CBB4-57A6-43DD-B47E-90B617FE6C6B}" srcId="{3D060945-D38B-4585-83ED-5019B59CEB93}" destId="{D4B729F5-B05B-4DD2-820D-4357CA401CAD}" srcOrd="2" destOrd="0" parTransId="{E747FBC2-ED80-4EE7-BD0D-630CBBA56505}" sibTransId="{B9455694-6752-4868-83E0-95CD7EC48F24}"/>
    <dgm:cxn modelId="{CEA101CA-C58F-4EAF-A5C8-372ECDC7C1E3}" type="presOf" srcId="{3D060945-D38B-4585-83ED-5019B59CEB93}" destId="{7BDC2EB2-20E6-4149-A33B-85E9E6B886AD}" srcOrd="0" destOrd="0" presId="urn:microsoft.com/office/officeart/2005/8/layout/hProcess9"/>
    <dgm:cxn modelId="{60AB53CC-7CCC-40A7-AF5E-75E19F48EC41}" type="presOf" srcId="{D4B729F5-B05B-4DD2-820D-4357CA401CAD}" destId="{B7074056-65E6-4617-A93F-9DE9409405C8}" srcOrd="0" destOrd="0" presId="urn:microsoft.com/office/officeart/2005/8/layout/hProcess9"/>
    <dgm:cxn modelId="{B3BF84CC-E1D1-41D5-8FE4-F8953132CE21}" type="presOf" srcId="{01AED792-1DFC-4605-8F89-907152561644}" destId="{AD7B7EA9-87D4-4E9F-801D-5D49564EB916}" srcOrd="0" destOrd="0" presId="urn:microsoft.com/office/officeart/2005/8/layout/hProcess9"/>
    <dgm:cxn modelId="{097176A4-21E4-40F1-BECB-804D2E5010E9}" type="presParOf" srcId="{7BDC2EB2-20E6-4149-A33B-85E9E6B886AD}" destId="{91B3F425-723B-47EC-A36E-F09367743055}" srcOrd="0" destOrd="0" presId="urn:microsoft.com/office/officeart/2005/8/layout/hProcess9"/>
    <dgm:cxn modelId="{6538F9F5-F379-4ED5-B820-1A0A5692E0AD}" type="presParOf" srcId="{7BDC2EB2-20E6-4149-A33B-85E9E6B886AD}" destId="{7979F93C-3BDA-441B-BB65-1A4CEC4610F1}" srcOrd="1" destOrd="0" presId="urn:microsoft.com/office/officeart/2005/8/layout/hProcess9"/>
    <dgm:cxn modelId="{398E0DCA-A502-4D1E-AF7B-11613545B74C}" type="presParOf" srcId="{7979F93C-3BDA-441B-BB65-1A4CEC4610F1}" destId="{60238FC8-1200-418A-BE93-0EABE92F30B1}" srcOrd="0" destOrd="0" presId="urn:microsoft.com/office/officeart/2005/8/layout/hProcess9"/>
    <dgm:cxn modelId="{D4CA46E4-4FB4-4714-9F1E-40CB9BE424B4}" type="presParOf" srcId="{7979F93C-3BDA-441B-BB65-1A4CEC4610F1}" destId="{8B1EDBA6-1989-403E-A9AB-EDFC4D49AD14}" srcOrd="1" destOrd="0" presId="urn:microsoft.com/office/officeart/2005/8/layout/hProcess9"/>
    <dgm:cxn modelId="{3E3C58B0-D067-4F09-9771-7C19B99DBDFD}" type="presParOf" srcId="{7979F93C-3BDA-441B-BB65-1A4CEC4610F1}" destId="{AD7B7EA9-87D4-4E9F-801D-5D49564EB916}" srcOrd="2" destOrd="0" presId="urn:microsoft.com/office/officeart/2005/8/layout/hProcess9"/>
    <dgm:cxn modelId="{06419CAE-E256-4CBF-91C5-AE423CDC036C}" type="presParOf" srcId="{7979F93C-3BDA-441B-BB65-1A4CEC4610F1}" destId="{5F68F64D-3071-46EF-9373-996B776E4575}" srcOrd="3" destOrd="0" presId="urn:microsoft.com/office/officeart/2005/8/layout/hProcess9"/>
    <dgm:cxn modelId="{AA6F9C29-4F71-403F-BE46-519EB3AE8830}" type="presParOf" srcId="{7979F93C-3BDA-441B-BB65-1A4CEC4610F1}" destId="{B7074056-65E6-4617-A93F-9DE9409405C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3F425-723B-47EC-A36E-F09367743055}">
      <dsp:nvSpPr>
        <dsp:cNvPr id="0" name=""/>
        <dsp:cNvSpPr/>
      </dsp:nvSpPr>
      <dsp:spPr>
        <a:xfrm>
          <a:off x="690698" y="0"/>
          <a:ext cx="7827916" cy="220394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38FC8-1200-418A-BE93-0EABE92F30B1}">
      <dsp:nvSpPr>
        <dsp:cNvPr id="0" name=""/>
        <dsp:cNvSpPr/>
      </dsp:nvSpPr>
      <dsp:spPr>
        <a:xfrm>
          <a:off x="203252" y="661182"/>
          <a:ext cx="2762794" cy="881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데이터 학습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사전확률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246287" y="704217"/>
        <a:ext cx="2676724" cy="795506"/>
      </dsp:txXfrm>
    </dsp:sp>
    <dsp:sp modelId="{AD7B7EA9-87D4-4E9F-801D-5D49564EB916}">
      <dsp:nvSpPr>
        <dsp:cNvPr id="0" name=""/>
        <dsp:cNvSpPr/>
      </dsp:nvSpPr>
      <dsp:spPr>
        <a:xfrm>
          <a:off x="3223259" y="661182"/>
          <a:ext cx="2762794" cy="881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문서입력 </a:t>
          </a:r>
        </a:p>
      </dsp:txBody>
      <dsp:txXfrm>
        <a:off x="3266294" y="704217"/>
        <a:ext cx="2676724" cy="795506"/>
      </dsp:txXfrm>
    </dsp:sp>
    <dsp:sp modelId="{B7074056-65E6-4617-A93F-9DE9409405C8}">
      <dsp:nvSpPr>
        <dsp:cNvPr id="0" name=""/>
        <dsp:cNvSpPr/>
      </dsp:nvSpPr>
      <dsp:spPr>
        <a:xfrm>
          <a:off x="6243267" y="661182"/>
          <a:ext cx="2762794" cy="881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문서의 사후 확률 계산</a:t>
          </a:r>
        </a:p>
      </dsp:txBody>
      <dsp:txXfrm>
        <a:off x="6286302" y="704217"/>
        <a:ext cx="2676724" cy="795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EC68D-1589-443E-9913-A55564329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D3F8AB-4372-4966-B693-BF68AD35C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2E7F0-1F26-4385-9E2F-099491E7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8125-E0B9-4DE7-9290-A4D0B1AE7CC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B602D2-0D63-4F05-8C38-C4FBD2B6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DD456-0184-4F33-AEA5-CC595B5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2162-191A-45B1-83CF-F3FDDE64A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8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75D2D-912D-4F4C-9FD5-18DAD685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C0B744-8451-486D-9397-64FD8CAED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CC4570-DAE3-474F-80D7-2ACCE41C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8125-E0B9-4DE7-9290-A4D0B1AE7CC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EB6A1C-CCE9-44DE-A981-7D8732AA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27DB7-48A9-4F49-8EF0-0DE8CC8E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2162-191A-45B1-83CF-F3FDDE64A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1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13BE83-53CD-4E35-BC9C-E0F726239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B218E2-4C52-48E1-95F0-55FC0282F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7B7BF-37FD-437E-9D6A-881105F2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8125-E0B9-4DE7-9290-A4D0B1AE7CC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0C61D-A81F-4E5F-9592-6B8E1905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DBD61A-F2A1-43F2-A5C1-EFB6ECE5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2162-191A-45B1-83CF-F3FDDE64A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54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BC4E3-63D4-4DC5-BD39-A72A3FEE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E7FAC-DDAA-47A7-BC8A-5E28819A0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5596F-D988-4512-A0E6-A6AD08D2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8125-E0B9-4DE7-9290-A4D0B1AE7CC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865E3-4537-4645-874F-C49663D7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B630B-D6B9-435F-BAEE-AB9F79FC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2162-191A-45B1-83CF-F3FDDE64A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50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94991-188E-454E-BEAB-8CD4668F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C1BCB-CA31-4EFB-BCDF-90E5168D1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38E69-0745-4F75-B928-B244DF01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8125-E0B9-4DE7-9290-A4D0B1AE7CC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65C5E-A67E-49A3-B556-D5C758EB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1ACD0-491A-4F89-8083-6149F8FF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2162-191A-45B1-83CF-F3FDDE64A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14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9FDAF-2D2D-4EE0-9A9F-0858039B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667C5-3BE0-4CB8-BDE5-0A2F83FA8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B7C274-9873-4EDD-82A7-FB6B24A19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06AE01-6596-4573-A157-8B711FB0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8125-E0B9-4DE7-9290-A4D0B1AE7CC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3FF748-2B40-4F13-94A6-E12F8C5D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0D7E76-3FB1-4B38-8C09-7C993AA5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2162-191A-45B1-83CF-F3FDDE64A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09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75787-116F-4223-B50C-19DC32E5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328B4C-0C96-4B33-ADC1-6C6AF9072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9016F3-EE0B-436A-8371-815050085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0533BA-85B0-440B-BC33-DB30F13B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A8608A-EAFF-4527-B5A7-868ACABE3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5BB6C8-D11F-4FF9-838E-62DF7067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8125-E0B9-4DE7-9290-A4D0B1AE7CC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4A2F36-CEDA-4C04-8CC5-0719DDD3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23B778-3749-4530-9911-62A89F40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2162-191A-45B1-83CF-F3FDDE64A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3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DB1F4-F77A-46BC-8FF7-B219663D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0EAD3E-AB20-4A3F-A2A4-2CB1AB41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8125-E0B9-4DE7-9290-A4D0B1AE7CC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65A301-8DC7-40C8-B01A-C52A115C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DDE25A-CA6C-4B91-B03B-22BE3F33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2162-191A-45B1-83CF-F3FDDE64A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33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89EF76-2B44-4663-8CFB-9F52BCEC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8125-E0B9-4DE7-9290-A4D0B1AE7CC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C2E3FC-F36F-4E00-83F8-03BA3EBD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65EDCE-7B37-4CD7-95D3-41AE2E71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2162-191A-45B1-83CF-F3FDDE64A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51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C8052-C9BD-413D-9161-FEFAB51A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D0116-E353-4D5B-8F71-133893411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BD0AE5-03D7-4A80-9839-42BDA2EB1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52CB56-DE3C-43B0-BF10-2852009B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8125-E0B9-4DE7-9290-A4D0B1AE7CC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EF7771-FB10-468B-ADD2-6147BAA9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789929-F283-42AA-928D-946237CB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2162-191A-45B1-83CF-F3FDDE64A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10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72A55-4C6E-4BFB-A379-2CBFEB8D3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BD478D-AC13-42E0-B707-83BB6E171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B8F883-09D7-425D-B6C7-3F1ED3A61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5AFE34-E861-44E7-8400-6B387C5C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8125-E0B9-4DE7-9290-A4D0B1AE7CC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972B06-8045-423F-837E-849681C91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9A0FB1-05D6-476B-99C4-588CFD2F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2162-191A-45B1-83CF-F3FDDE64A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91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AEB7AF-827E-4319-AD9E-3271F328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7DD18-8F8B-40C8-A03A-6A63CB256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4ECD7-D1DB-430B-9E29-C75C12727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F8125-E0B9-4DE7-9290-A4D0B1AE7CC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C1BC2-174E-46F6-B94C-57C9F0DCB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04741-85AF-49A2-BB6F-0F5CA5DF2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92162-191A-45B1-83CF-F3FDDE64A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0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59DE510-E4E9-4B9C-BF63-9D80F712A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9" b="217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31F35B-EA17-481A-AE6D-D9D98EA49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텍스트 마이닝을 통한 주가 예측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833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78952-DABF-4364-B349-8FA4DC6F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58443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일별 긍정 지수 구하기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B7BA249-6EAA-4F03-91E7-B8346D30B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303756"/>
            <a:ext cx="4718538" cy="33950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C56101-46C6-4AE3-B135-3672A36E06AB}"/>
              </a:ext>
            </a:extLst>
          </p:cNvPr>
          <p:cNvSpPr txBox="1"/>
          <p:nvPr/>
        </p:nvSpPr>
        <p:spPr>
          <a:xfrm>
            <a:off x="7266214" y="1371600"/>
            <a:ext cx="2257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DP(</a:t>
            </a:r>
            <a:r>
              <a:rPr lang="en-US" altLang="ko-KR" dirty="0" err="1"/>
              <a:t>i</a:t>
            </a:r>
            <a:r>
              <a:rPr lang="en-US" altLang="ko-KR" dirty="0"/>
              <a:t>) &gt; 0.5 =&gt; </a:t>
            </a:r>
            <a:r>
              <a:rPr lang="ko-KR" altLang="en-US" dirty="0"/>
              <a:t>상승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DP(</a:t>
            </a:r>
            <a:r>
              <a:rPr lang="en-US" altLang="ko-KR" dirty="0" err="1"/>
              <a:t>i</a:t>
            </a:r>
            <a:r>
              <a:rPr lang="en-US" altLang="ko-KR" dirty="0"/>
              <a:t>) &lt; 0.5 =&gt; </a:t>
            </a:r>
            <a:r>
              <a:rPr lang="ko-KR" altLang="en-US" dirty="0"/>
              <a:t>하락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3F3AE-34C6-486D-AE70-4201ADB1F2A9}"/>
              </a:ext>
            </a:extLst>
          </p:cNvPr>
          <p:cNvSpPr txBox="1"/>
          <p:nvPr/>
        </p:nvSpPr>
        <p:spPr>
          <a:xfrm>
            <a:off x="6635264" y="4016829"/>
            <a:ext cx="5382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첫번째와 차이점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상승할 때 기사만을 고려해 상승 예측에 주력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반복되는 단어의 횟수를 모두 </a:t>
            </a:r>
            <a:r>
              <a:rPr lang="en-US" altLang="ko-KR" dirty="0"/>
              <a:t>1</a:t>
            </a:r>
            <a:r>
              <a:rPr lang="ko-KR" altLang="en-US" dirty="0"/>
              <a:t>로 처리</a:t>
            </a:r>
          </a:p>
        </p:txBody>
      </p:sp>
    </p:spTree>
    <p:extLst>
      <p:ext uri="{BB962C8B-B14F-4D97-AF65-F5344CB8AC3E}">
        <p14:creationId xmlns:p14="http://schemas.microsoft.com/office/powerpoint/2010/main" val="312024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20AD9-6558-4F73-9B78-997863D6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3</a:t>
            </a:r>
            <a:r>
              <a:rPr lang="ko-KR" altLang="en-US" sz="2400" dirty="0"/>
              <a:t>번째 방법</a:t>
            </a:r>
            <a:r>
              <a:rPr lang="en-US" altLang="ko-KR" sz="2400" dirty="0"/>
              <a:t>) Naïve Bayes classifier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78F859-7A07-4A2D-ABCD-BBF3D8F4A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분류를 위해서 </a:t>
            </a:r>
            <a:r>
              <a:rPr lang="ko-KR" altLang="en-US" sz="2000" dirty="0" err="1"/>
              <a:t>베이즈</a:t>
            </a:r>
            <a:r>
              <a:rPr lang="ko-KR" altLang="en-US" sz="2000" dirty="0"/>
              <a:t> 룰</a:t>
            </a:r>
            <a:r>
              <a:rPr lang="en-US" altLang="ko-KR" sz="2000" dirty="0"/>
              <a:t>(</a:t>
            </a:r>
            <a:r>
              <a:rPr lang="en-US" altLang="ko-KR" sz="2000" dirty="0" err="1"/>
              <a:t>Bayes’Rule</a:t>
            </a:r>
            <a:r>
              <a:rPr lang="en-US" altLang="ko-KR" sz="2000" dirty="0"/>
              <a:t>)</a:t>
            </a:r>
            <a:r>
              <a:rPr lang="ko-KR" altLang="en-US" sz="2000" dirty="0"/>
              <a:t>을 기본적으로 사용한다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분류에 필요한 파라미터를 추정하기 위한 트레이닝 데이터의 양이 적어도 가능하다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많은 복잡한 실제 상황에서 잘 작동한다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E1BB6494-BB40-4DF9-A849-389DB6EE0B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6317877"/>
              </p:ext>
            </p:extLst>
          </p:nvPr>
        </p:nvGraphicFramePr>
        <p:xfrm>
          <a:off x="1224643" y="4065814"/>
          <a:ext cx="9209314" cy="2203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341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5E5C859-375A-4AFB-BD7E-FFA17657A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08" y="1567717"/>
            <a:ext cx="7366738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79BCD4-1D03-4AB0-9C13-069BDA08C478}"/>
              </a:ext>
            </a:extLst>
          </p:cNvPr>
          <p:cNvSpPr txBox="1"/>
          <p:nvPr/>
        </p:nvSpPr>
        <p:spPr>
          <a:xfrm>
            <a:off x="1679510" y="541175"/>
            <a:ext cx="6901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Naive Bayesian classification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4448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7587C6-9DFB-49DA-9321-03C9BC581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64" y="1573699"/>
            <a:ext cx="10346071" cy="4351338"/>
          </a:xfrm>
        </p:spPr>
      </p:pic>
    </p:spTree>
    <p:extLst>
      <p:ext uri="{BB962C8B-B14F-4D97-AF65-F5344CB8AC3E}">
        <p14:creationId xmlns:p14="http://schemas.microsoft.com/office/powerpoint/2010/main" val="603911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F5E3D-A4B7-4B43-8380-1636E2D5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어려운 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38473-4D8E-42C4-B17C-F1807C61A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감성사전 이용방식 문제점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1800" dirty="0"/>
              <a:t>여러 기사에서 단순히 많이 등장 하는</a:t>
            </a:r>
            <a:r>
              <a:rPr lang="en-US" altLang="ko-KR" sz="1800" dirty="0"/>
              <a:t>(ex: </a:t>
            </a:r>
            <a:r>
              <a:rPr lang="ko-KR" altLang="en-US" sz="1800" dirty="0"/>
              <a:t>기대 고려 생각</a:t>
            </a:r>
            <a:r>
              <a:rPr lang="en-US" altLang="ko-KR" sz="1800" dirty="0"/>
              <a:t>) </a:t>
            </a:r>
            <a:r>
              <a:rPr lang="ko-KR" altLang="en-US" sz="1800" dirty="0"/>
              <a:t>불용어가 높은 점수를 </a:t>
            </a:r>
            <a:r>
              <a:rPr lang="ko-KR" altLang="en-US" sz="1800" dirty="0" err="1"/>
              <a:t>가질수</a:t>
            </a:r>
            <a:r>
              <a:rPr lang="ko-KR" altLang="en-US" sz="1800" dirty="0"/>
              <a:t> 있다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r>
              <a:rPr lang="ko-KR" altLang="en-US" sz="1800" dirty="0"/>
              <a:t>뉴스에서 단어끼리 서로 의미와 등장에 영향을 주기에 베이지안 </a:t>
            </a:r>
            <a:r>
              <a:rPr lang="ko-KR" altLang="en-US" sz="1800" dirty="0" err="1"/>
              <a:t>처럼</a:t>
            </a:r>
            <a:r>
              <a:rPr lang="ko-KR" altLang="en-US" sz="1800" dirty="0"/>
              <a:t> 곱하기 연산 혹은 더하기 연산으로 서로 관계를 가지지 않고 독립적인 존재로 생각함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주가 예측 정확도가 낮음</a:t>
            </a: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단순 베이지안 분류기 문제점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1800" dirty="0"/>
              <a:t>감성 분류에서 빈도수보다는 그 해당 단어 자체가 있고 </a:t>
            </a:r>
            <a:r>
              <a:rPr lang="ko-KR" altLang="en-US" sz="1800" dirty="0" err="1"/>
              <a:t>없고가</a:t>
            </a:r>
            <a:r>
              <a:rPr lang="ko-KR" altLang="en-US" sz="1800" dirty="0"/>
              <a:t> 더 중요함 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즉 단어의 가중치를 생각하지 못함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355902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F575B-6B72-4866-A13D-C562D9DD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861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감성사전 이용방식 문제점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C37A4-BCBB-40E6-B163-CBD60460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5138057" cy="4870677"/>
          </a:xfrm>
        </p:spPr>
        <p:txBody>
          <a:bodyPr/>
          <a:lstStyle/>
          <a:p>
            <a:r>
              <a:rPr lang="en-US" altLang="ko-KR" dirty="0"/>
              <a:t>TF-IDF </a:t>
            </a:r>
            <a:r>
              <a:rPr lang="ko-KR" altLang="en-US" dirty="0"/>
              <a:t>이용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sz="1800" dirty="0"/>
              <a:t>한 문서 내에서 등장하는 단어의 빈도를 나타내는데 단어와 문서 간의 중요도를 나타내기 </a:t>
            </a:r>
            <a:r>
              <a:rPr lang="ko-KR" altLang="en-US" sz="1800" dirty="0" err="1"/>
              <a:t>위한것</a:t>
            </a:r>
            <a:r>
              <a:rPr lang="en-US" altLang="ko-KR" sz="1800" dirty="0"/>
              <a:t>. 	</a:t>
            </a:r>
          </a:p>
          <a:p>
            <a:pPr marL="0" indent="0"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- </a:t>
            </a:r>
            <a:r>
              <a:rPr lang="ko-KR" altLang="en-US" sz="1800" dirty="0"/>
              <a:t>문서내에서 </a:t>
            </a:r>
            <a:r>
              <a:rPr lang="en-US" altLang="ko-KR" sz="1800" dirty="0"/>
              <a:t>(TF</a:t>
            </a:r>
            <a:r>
              <a:rPr lang="ko-KR" altLang="en-US" sz="1800" dirty="0"/>
              <a:t>가 높을수록</a:t>
            </a:r>
            <a:r>
              <a:rPr lang="en-US" altLang="ko-KR" sz="1800" dirty="0"/>
              <a:t>) </a:t>
            </a:r>
            <a:r>
              <a:rPr lang="ko-KR" altLang="en-US" sz="1800" dirty="0"/>
              <a:t>상대적으로 더 중요하다는 의미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23610-1BAE-49CE-BE6C-D052EFE3F7E3}"/>
              </a:ext>
            </a:extLst>
          </p:cNvPr>
          <p:cNvSpPr txBox="1"/>
          <p:nvPr/>
        </p:nvSpPr>
        <p:spPr>
          <a:xfrm>
            <a:off x="6662057" y="1433738"/>
            <a:ext cx="4691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</a:t>
            </a:r>
            <a:r>
              <a:rPr lang="ko-KR" altLang="en-US" dirty="0"/>
              <a:t> </a:t>
            </a:r>
            <a:r>
              <a:rPr lang="en-US" altLang="ko-KR" dirty="0"/>
              <a:t>IDF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DF(Document frequency)</a:t>
            </a:r>
            <a:r>
              <a:rPr lang="ko-KR" altLang="en-US" dirty="0"/>
              <a:t>는 문서 빈도</a:t>
            </a:r>
            <a:r>
              <a:rPr lang="en-US" altLang="ko-KR" dirty="0"/>
              <a:t>, </a:t>
            </a:r>
            <a:r>
              <a:rPr lang="ko-KR" altLang="en-US" dirty="0"/>
              <a:t>자주 등장하는 단어가 몇 개의 문서에 등장 하는지를 나타낸다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DF </a:t>
            </a:r>
            <a:r>
              <a:rPr lang="ko-KR" altLang="en-US" dirty="0"/>
              <a:t>높다         전체 문서에서 많이 등장하는 단어로</a:t>
            </a:r>
            <a:r>
              <a:rPr lang="en-US" altLang="ko-KR" dirty="0"/>
              <a:t>, </a:t>
            </a:r>
            <a:r>
              <a:rPr lang="ko-KR" altLang="en-US" dirty="0" err="1"/>
              <a:t>불용어</a:t>
            </a:r>
            <a:r>
              <a:rPr lang="ko-KR" altLang="en-US" dirty="0"/>
              <a:t> 수준이라 생각함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 </a:t>
            </a:r>
            <a:r>
              <a:rPr lang="en-US" altLang="ko-KR" dirty="0"/>
              <a:t>IDF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DF</a:t>
            </a:r>
            <a:r>
              <a:rPr lang="ko-KR" altLang="en-US" dirty="0"/>
              <a:t> 역수이며 로그를 취해준다</a:t>
            </a:r>
            <a:r>
              <a:rPr lang="en-US" altLang="ko-KR" dirty="0"/>
              <a:t>.</a:t>
            </a:r>
            <a:r>
              <a:rPr lang="ko-KR" altLang="en-US" dirty="0"/>
              <a:t> 단어 간의 거리를 일정하게 유지하기 위해서 로그를 취해주는데 자연로그나 상용로그 중 선택하면 된다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560799-9B83-44DB-87CF-BC38E1C0E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19" y="4053152"/>
            <a:ext cx="4241017" cy="191584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07EA15-C63B-4CCF-BBBE-0D5BE2355888}"/>
              </a:ext>
            </a:extLst>
          </p:cNvPr>
          <p:cNvCxnSpPr/>
          <p:nvPr/>
        </p:nvCxnSpPr>
        <p:spPr>
          <a:xfrm>
            <a:off x="7952014" y="3412671"/>
            <a:ext cx="538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오렌지이(가) 표시된 사진&#10;&#10;자동 생성된 설명">
            <a:extLst>
              <a:ext uri="{FF2B5EF4-FFF2-40B4-BE49-F238E27FC236}">
                <a16:creationId xmlns:a16="http://schemas.microsoft.com/office/drawing/2014/main" id="{E3C3F051-60D6-4C35-991F-440362F9A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78" y="5020660"/>
            <a:ext cx="4990899" cy="94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88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1D9E746-4039-4C57-8D30-9B86D7BB6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46" y="928347"/>
            <a:ext cx="9961107" cy="5001306"/>
          </a:xfrm>
        </p:spPr>
      </p:pic>
    </p:spTree>
    <p:extLst>
      <p:ext uri="{BB962C8B-B14F-4D97-AF65-F5344CB8AC3E}">
        <p14:creationId xmlns:p14="http://schemas.microsoft.com/office/powerpoint/2010/main" val="3294380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F1CBB-B020-440A-B674-1EB1F8A2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561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개선 방한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D0C9B9-E702-40F6-93F8-33AC64B47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60" y="1192213"/>
            <a:ext cx="10202080" cy="4984750"/>
          </a:xfrm>
        </p:spPr>
      </p:pic>
    </p:spTree>
    <p:extLst>
      <p:ext uri="{BB962C8B-B14F-4D97-AF65-F5344CB8AC3E}">
        <p14:creationId xmlns:p14="http://schemas.microsoft.com/office/powerpoint/2010/main" val="2092993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4307D-A7AF-4B23-8106-0D989A265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0737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73887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A3B0B-7021-45E4-AFA0-95663B94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감성분석이란</a:t>
            </a:r>
            <a:r>
              <a:rPr lang="ko-KR" altLang="en-US" sz="2400" dirty="0"/>
              <a:t> 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760DAD-D452-4F51-83EA-F564B9DAA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수집된 데이터를 자연어 처리와 텍스트 분석을 이용해서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ko-KR" altLang="en-US" sz="2000" dirty="0"/>
              <a:t>   텍스트 내에서 주관적인 정보를 확인하고 추출하는 기법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데이터 수집</a:t>
            </a:r>
            <a:r>
              <a:rPr lang="en-US" altLang="ko-KR" sz="2000" dirty="0"/>
              <a:t>(</a:t>
            </a:r>
            <a:r>
              <a:rPr lang="ko-KR" altLang="en-US" sz="2000" dirty="0"/>
              <a:t>뉴스 파싱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자동으로 시스템에 접속해 데이터를 화면에 나타낸 후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필요한 자료를 추출하는 방법 </a:t>
            </a:r>
            <a:r>
              <a:rPr lang="en-US" altLang="ko-KR" sz="2000" dirty="0"/>
              <a:t> </a:t>
            </a:r>
          </a:p>
        </p:txBody>
      </p:sp>
      <p:pic>
        <p:nvPicPr>
          <p:cNvPr id="7" name="그림 6" descr="테이블, 앉아있는, 케이크, 표면이(가) 표시된 사진&#10;&#10;자동 생성된 설명">
            <a:extLst>
              <a:ext uri="{FF2B5EF4-FFF2-40B4-BE49-F238E27FC236}">
                <a16:creationId xmlns:a16="http://schemas.microsoft.com/office/drawing/2014/main" id="{657AFFE1-C7AB-4798-94A6-5AFA96C42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87" y="1448207"/>
            <a:ext cx="3075214" cy="354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4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EA32E-404B-4988-85B4-5BE909FD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2.</a:t>
            </a:r>
            <a:r>
              <a:rPr lang="ko-KR" altLang="en-US" sz="2400" dirty="0"/>
              <a:t> 형태소 분석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EC444-6D31-437E-845F-E1F074187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텍스트로부터 작성자의 감정이나 의견을 추출하기 위해 텍스트를 형태소 단위로 분리하여 각 형태소별 극성을 파악한 후 전체 텍스트의 극성을 분류 하는 방식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넥슨 </a:t>
            </a:r>
            <a:r>
              <a:rPr lang="ko-KR" altLang="en-US" sz="2000" dirty="0" err="1"/>
              <a:t>던전엔파이터는</a:t>
            </a:r>
            <a:r>
              <a:rPr lang="ko-KR" altLang="en-US" sz="2000" dirty="0"/>
              <a:t> </a:t>
            </a:r>
            <a:r>
              <a:rPr lang="en-US" altLang="ko-KR" sz="2000" dirty="0"/>
              <a:t>9</a:t>
            </a:r>
            <a:r>
              <a:rPr lang="ko-KR" altLang="en-US" sz="2000" dirty="0"/>
              <a:t>월 </a:t>
            </a:r>
            <a:r>
              <a:rPr lang="en-US" altLang="ko-KR" sz="2000" dirty="0"/>
              <a:t>16</a:t>
            </a:r>
            <a:r>
              <a:rPr lang="ko-KR" altLang="en-US" sz="2000" dirty="0"/>
              <a:t>일에 </a:t>
            </a:r>
            <a:r>
              <a:rPr lang="ko-KR" altLang="en-US" sz="2000" dirty="0">
                <a:solidFill>
                  <a:srgbClr val="FF0000"/>
                </a:solidFill>
              </a:rPr>
              <a:t>출시한다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- </a:t>
            </a:r>
            <a:r>
              <a:rPr lang="ko-KR" altLang="en-US" sz="2000" dirty="0"/>
              <a:t>출시</a:t>
            </a:r>
            <a:r>
              <a:rPr lang="en-US" altLang="ko-KR" sz="2000" dirty="0"/>
              <a:t>(</a:t>
            </a:r>
            <a:r>
              <a:rPr lang="ko-KR" altLang="en-US" sz="2000" dirty="0"/>
              <a:t>동사</a:t>
            </a:r>
            <a:r>
              <a:rPr lang="en-US" altLang="ko-KR" sz="2000" dirty="0"/>
              <a:t>) / </a:t>
            </a:r>
            <a:r>
              <a:rPr lang="ko-KR" altLang="en-US" sz="2000" dirty="0"/>
              <a:t>한다</a:t>
            </a:r>
            <a:r>
              <a:rPr lang="en-US" altLang="ko-KR" sz="2000" dirty="0"/>
              <a:t>(</a:t>
            </a:r>
            <a:r>
              <a:rPr lang="ko-KR" altLang="en-US" sz="2000" dirty="0"/>
              <a:t>어미</a:t>
            </a:r>
            <a:r>
              <a:rPr lang="en-US" altLang="ko-KR" sz="2000" dirty="0"/>
              <a:t>) / .(</a:t>
            </a:r>
            <a:r>
              <a:rPr lang="ko-KR" altLang="en-US" sz="2000" dirty="0"/>
              <a:t>마침표</a:t>
            </a:r>
            <a:r>
              <a:rPr lang="en-US" altLang="ko-KR" sz="2000" dirty="0"/>
              <a:t>)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819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6D953-9C1F-45F7-BEB6-E4DD54EC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극성 탐지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17FD8-67F2-4817-8256-2092EBCFC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‘</a:t>
            </a:r>
            <a:r>
              <a:rPr lang="ko-KR" altLang="en-US" dirty="0"/>
              <a:t>문서</a:t>
            </a:r>
            <a:r>
              <a:rPr lang="en-US" altLang="ko-KR" dirty="0"/>
              <a:t>’ </a:t>
            </a:r>
            <a:r>
              <a:rPr lang="ko-KR" altLang="en-US" dirty="0"/>
              <a:t>단위의 극성 분석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‘</a:t>
            </a:r>
            <a:r>
              <a:rPr lang="ko-KR" altLang="en-US" dirty="0"/>
              <a:t>속성</a:t>
            </a:r>
            <a:r>
              <a:rPr lang="en-US" altLang="ko-KR" dirty="0"/>
              <a:t>‘ </a:t>
            </a:r>
            <a:r>
              <a:rPr lang="ko-KR" altLang="en-US" dirty="0"/>
              <a:t>단위의 극성 분석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‘</a:t>
            </a:r>
            <a:r>
              <a:rPr lang="ko-KR" altLang="en-US" dirty="0"/>
              <a:t>사전</a:t>
            </a:r>
            <a:r>
              <a:rPr lang="en-US" altLang="ko-KR" dirty="0"/>
              <a:t>’</a:t>
            </a:r>
            <a:r>
              <a:rPr lang="ko-KR" altLang="en-US" dirty="0"/>
              <a:t>단위의 극성 분석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B91947-A3F5-49C0-9B00-9BE25E536CA3}"/>
              </a:ext>
            </a:extLst>
          </p:cNvPr>
          <p:cNvSpPr/>
          <p:nvPr/>
        </p:nvSpPr>
        <p:spPr>
          <a:xfrm>
            <a:off x="6662056" y="365125"/>
            <a:ext cx="4561115" cy="473165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1E52420-CDF9-44AB-9F09-9E1DE6C92F2D}"/>
              </a:ext>
            </a:extLst>
          </p:cNvPr>
          <p:cNvSpPr/>
          <p:nvPr/>
        </p:nvSpPr>
        <p:spPr>
          <a:xfrm>
            <a:off x="7211786" y="1395186"/>
            <a:ext cx="1436914" cy="1469571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734869D-D01F-4A14-B2D9-293328C6F0EF}"/>
              </a:ext>
            </a:extLst>
          </p:cNvPr>
          <p:cNvSpPr/>
          <p:nvPr/>
        </p:nvSpPr>
        <p:spPr>
          <a:xfrm>
            <a:off x="8942613" y="955902"/>
            <a:ext cx="1436914" cy="1469571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긍정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78F366A-5E56-41B8-A8F9-F959A867B715}"/>
              </a:ext>
            </a:extLst>
          </p:cNvPr>
          <p:cNvSpPr/>
          <p:nvPr/>
        </p:nvSpPr>
        <p:spPr>
          <a:xfrm>
            <a:off x="8479973" y="2864757"/>
            <a:ext cx="1436914" cy="146957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중립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B20F100E-2D37-421F-B32B-E5E8EACEBD27}"/>
              </a:ext>
            </a:extLst>
          </p:cNvPr>
          <p:cNvSpPr/>
          <p:nvPr/>
        </p:nvSpPr>
        <p:spPr>
          <a:xfrm>
            <a:off x="8942613" y="5323114"/>
            <a:ext cx="511630" cy="36444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2EC3B-11CD-4498-9140-74169B21AE05}"/>
              </a:ext>
            </a:extLst>
          </p:cNvPr>
          <p:cNvSpPr txBox="1"/>
          <p:nvPr/>
        </p:nvSpPr>
        <p:spPr>
          <a:xfrm>
            <a:off x="8659587" y="5807631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극성 추출 </a:t>
            </a:r>
          </a:p>
        </p:txBody>
      </p:sp>
    </p:spTree>
    <p:extLst>
      <p:ext uri="{BB962C8B-B14F-4D97-AF65-F5344CB8AC3E}">
        <p14:creationId xmlns:p14="http://schemas.microsoft.com/office/powerpoint/2010/main" val="231941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E01B2-AA19-4222-A02A-75C804B4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14846" cy="56764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데이터 수집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뉴스 </a:t>
            </a:r>
            <a:r>
              <a:rPr lang="ko-KR" altLang="en-US" sz="2400" b="1" dirty="0" err="1"/>
              <a:t>스크래핑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&amp;</a:t>
            </a:r>
            <a:r>
              <a:rPr lang="ko-KR" altLang="en-US" sz="2400" b="1" dirty="0"/>
              <a:t>파싱</a:t>
            </a:r>
            <a:r>
              <a:rPr lang="en-US" altLang="ko-KR" sz="2400" b="1" dirty="0"/>
              <a:t>)</a:t>
            </a:r>
            <a:br>
              <a:rPr lang="en-US" altLang="ko-KR" sz="2400" b="1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수집데이터 네이버 증권 뉴스 </a:t>
            </a:r>
            <a:r>
              <a:rPr lang="en-US" altLang="ko-KR" sz="2000" dirty="0"/>
              <a:t>2019/09</a:t>
            </a:r>
            <a:r>
              <a:rPr lang="ko-KR" altLang="en-US" sz="2000" dirty="0"/>
              <a:t> </a:t>
            </a:r>
            <a:r>
              <a:rPr lang="en-US" altLang="ko-KR" sz="2000" dirty="0"/>
              <a:t>~2020/09)</a:t>
            </a:r>
            <a:br>
              <a:rPr lang="en-US" altLang="ko-KR" sz="2000" dirty="0"/>
            </a:br>
            <a:br>
              <a:rPr lang="en-US" altLang="ko-KR" sz="2400" dirty="0"/>
            </a:br>
            <a:r>
              <a:rPr lang="ko-KR" altLang="en-US" sz="2400" b="1" dirty="0"/>
              <a:t>형태소 분석</a:t>
            </a:r>
            <a:br>
              <a:rPr lang="en-US" altLang="ko-KR" sz="24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수집된 온라인 뉴스 </a:t>
            </a:r>
            <a:r>
              <a:rPr lang="en-US" altLang="ko-KR" sz="2000" dirty="0"/>
              <a:t>‘</a:t>
            </a:r>
            <a:r>
              <a:rPr lang="ko-KR" altLang="en-US" sz="2000" dirty="0"/>
              <a:t>명사</a:t>
            </a:r>
            <a:r>
              <a:rPr lang="en-US" altLang="ko-KR" sz="2000" dirty="0"/>
              <a:t>’</a:t>
            </a:r>
            <a:r>
              <a:rPr lang="ko-KR" altLang="en-US" sz="2000" dirty="0"/>
              <a:t>만 활용</a:t>
            </a:r>
            <a:br>
              <a:rPr lang="en-US" altLang="ko-KR" sz="2000" dirty="0"/>
            </a:b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결측치</a:t>
            </a:r>
            <a:r>
              <a:rPr lang="ko-KR" altLang="en-US" sz="2000" dirty="0"/>
              <a:t> 제거 </a:t>
            </a:r>
            <a:r>
              <a:rPr lang="en-US" altLang="ko-KR" sz="2000" dirty="0"/>
              <a:t>(</a:t>
            </a:r>
            <a:r>
              <a:rPr lang="ko-KR" altLang="en-US" sz="2000" dirty="0"/>
              <a:t>불필요한 어휘와 기호 단음절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최종 추출된 명사 감성 점수화 통해 감성사전 구축</a:t>
            </a:r>
            <a:br>
              <a:rPr lang="en-US" altLang="ko-KR" sz="2400" dirty="0"/>
            </a:br>
            <a:r>
              <a:rPr lang="ko-KR" altLang="en-US" sz="2400" dirty="0"/>
              <a:t> </a:t>
            </a:r>
          </a:p>
        </p:txBody>
      </p:sp>
      <p:pic>
        <p:nvPicPr>
          <p:cNvPr id="5" name="내용 개체 틀 4" descr="테이블, 자동차, 앉아있는, 컴퓨터이(가) 표시된 사진&#10;&#10;자동 생성된 설명">
            <a:extLst>
              <a:ext uri="{FF2B5EF4-FFF2-40B4-BE49-F238E27FC236}">
                <a16:creationId xmlns:a16="http://schemas.microsoft.com/office/drawing/2014/main" id="{0A880F7D-6693-454E-8CD7-1E17E2E6A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825" y="877595"/>
            <a:ext cx="3216697" cy="4956468"/>
          </a:xfrm>
        </p:spPr>
      </p:pic>
    </p:spTree>
    <p:extLst>
      <p:ext uri="{BB962C8B-B14F-4D97-AF65-F5344CB8AC3E}">
        <p14:creationId xmlns:p14="http://schemas.microsoft.com/office/powerpoint/2010/main" val="58980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>
            <a:extLst>
              <a:ext uri="{FF2B5EF4-FFF2-40B4-BE49-F238E27FC236}">
                <a16:creationId xmlns:a16="http://schemas.microsoft.com/office/drawing/2014/main" id="{799A8B4F-0FED-46C0-9186-5A8E116D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DA6861EE-7660-46C9-80BD-173B8F745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AC313E2-C8CE-4F9A-B16C-4C173F6E0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65" y="802955"/>
            <a:ext cx="6318649" cy="1454051"/>
          </a:xfrm>
        </p:spPr>
        <p:txBody>
          <a:bodyPr>
            <a:normAutofit/>
          </a:bodyPr>
          <a:lstStyle/>
          <a:p>
            <a:r>
              <a:rPr lang="ko-KR" altLang="en-US" sz="3600">
                <a:solidFill>
                  <a:srgbClr val="000000"/>
                </a:solidFill>
              </a:rPr>
              <a:t>감성사전 구축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F45949-9E5A-4979-8AEE-2CEC5BD64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07" y="2421682"/>
            <a:ext cx="4650524" cy="3639289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</a:rPr>
              <a:t>각 어휘 감성점수 계산 방법</a:t>
            </a:r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</a:rPr>
              <a:t>첫번째 방법</a:t>
            </a:r>
            <a:endParaRPr lang="en-US" altLang="ko-KR" sz="2000" dirty="0">
              <a:solidFill>
                <a:srgbClr val="000000"/>
              </a:solidFill>
            </a:endParaRPr>
          </a:p>
          <a:p>
            <a:endParaRPr lang="en-US" altLang="ko-KR" sz="2000" dirty="0">
              <a:solidFill>
                <a:srgbClr val="000000"/>
              </a:solidFill>
            </a:endParaRPr>
          </a:p>
          <a:p>
            <a:endParaRPr lang="ko-KR" altLang="en-US" sz="2000" dirty="0">
              <a:solidFill>
                <a:srgbClr val="000000"/>
              </a:solidFill>
            </a:endParaRPr>
          </a:p>
        </p:txBody>
      </p:sp>
      <p:sp>
        <p:nvSpPr>
          <p:cNvPr id="25" name="Oval 17">
            <a:extLst>
              <a:ext uri="{FF2B5EF4-FFF2-40B4-BE49-F238E27FC236}">
                <a16:creationId xmlns:a16="http://schemas.microsoft.com/office/drawing/2014/main" id="{38A69B74-22E3-47CC-823F-18BE7930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36" y="2960687"/>
            <a:ext cx="2668748" cy="2668748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71">
            <a:extLst>
              <a:ext uri="{FF2B5EF4-FFF2-40B4-BE49-F238E27FC236}">
                <a16:creationId xmlns:a16="http://schemas.microsoft.com/office/drawing/2014/main" id="{1778637B-5DB8-4A75-B2E6-FC2B1BB9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014" y="2"/>
            <a:ext cx="4034987" cy="3428147"/>
          </a:xfrm>
          <a:custGeom>
            <a:avLst/>
            <a:gdLst>
              <a:gd name="connsiteX0" fmla="*/ 350825 w 4034987"/>
              <a:gd name="connsiteY0" fmla="*/ 0 h 3428147"/>
              <a:gd name="connsiteX1" fmla="*/ 4034987 w 4034987"/>
              <a:gd name="connsiteY1" fmla="*/ 0 h 3428147"/>
              <a:gd name="connsiteX2" fmla="*/ 4034987 w 4034987"/>
              <a:gd name="connsiteY2" fmla="*/ 2505205 h 3428147"/>
              <a:gd name="connsiteX3" fmla="*/ 3951822 w 4034987"/>
              <a:gd name="connsiteY3" fmla="*/ 2616420 h 3428147"/>
              <a:gd name="connsiteX4" fmla="*/ 2230590 w 4034987"/>
              <a:gd name="connsiteY4" fmla="*/ 3428147 h 3428147"/>
              <a:gd name="connsiteX5" fmla="*/ 0 w 4034987"/>
              <a:gd name="connsiteY5" fmla="*/ 1197557 h 3428147"/>
              <a:gd name="connsiteX6" fmla="*/ 269220 w 4034987"/>
              <a:gd name="connsiteY6" fmla="*/ 134326 h 342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987" h="342814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5C16C9-DAB9-4BE5-8F34-4C03C39DF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974" y="3564293"/>
            <a:ext cx="2218429" cy="1419793"/>
          </a:xfrm>
          <a:prstGeom prst="rect">
            <a:avLst/>
          </a:prstGeom>
        </p:spPr>
      </p:pic>
      <p:sp>
        <p:nvSpPr>
          <p:cNvPr id="22" name="Freeform 75">
            <a:extLst>
              <a:ext uri="{FF2B5EF4-FFF2-40B4-BE49-F238E27FC236}">
                <a16:creationId xmlns:a16="http://schemas.microsoft.com/office/drawing/2014/main" id="{0035A30C-45F3-4EFB-B2E8-6E2A11843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9131" y="4258570"/>
            <a:ext cx="3132869" cy="2599430"/>
          </a:xfrm>
          <a:custGeom>
            <a:avLst/>
            <a:gdLst>
              <a:gd name="connsiteX0" fmla="*/ 1612418 w 3061881"/>
              <a:gd name="connsiteY0" fmla="*/ 0 h 2540529"/>
              <a:gd name="connsiteX1" fmla="*/ 3030226 w 3061881"/>
              <a:gd name="connsiteY1" fmla="*/ 843844 h 2540529"/>
              <a:gd name="connsiteX2" fmla="*/ 3061881 w 3061881"/>
              <a:gd name="connsiteY2" fmla="*/ 909556 h 2540529"/>
              <a:gd name="connsiteX3" fmla="*/ 3061881 w 3061881"/>
              <a:gd name="connsiteY3" fmla="*/ 2315281 h 2540529"/>
              <a:gd name="connsiteX4" fmla="*/ 3030226 w 3061881"/>
              <a:gd name="connsiteY4" fmla="*/ 2380992 h 2540529"/>
              <a:gd name="connsiteX5" fmla="*/ 2949460 w 3061881"/>
              <a:gd name="connsiteY5" fmla="*/ 2513937 h 2540529"/>
              <a:gd name="connsiteX6" fmla="*/ 2929575 w 3061881"/>
              <a:gd name="connsiteY6" fmla="*/ 2540529 h 2540529"/>
              <a:gd name="connsiteX7" fmla="*/ 295261 w 3061881"/>
              <a:gd name="connsiteY7" fmla="*/ 2540529 h 2540529"/>
              <a:gd name="connsiteX8" fmla="*/ 275376 w 3061881"/>
              <a:gd name="connsiteY8" fmla="*/ 2513937 h 2540529"/>
              <a:gd name="connsiteX9" fmla="*/ 0 w 3061881"/>
              <a:gd name="connsiteY9" fmla="*/ 1612418 h 2540529"/>
              <a:gd name="connsiteX10" fmla="*/ 1612418 w 3061881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81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1BFA72-896C-40FD-B6BE-8B42E5A9E8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787" y="441421"/>
            <a:ext cx="3245432" cy="16795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EAD8F7-DE8A-4A11-917D-3AED5E493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834" y="5221163"/>
            <a:ext cx="2605776" cy="136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0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7F4730-D7D2-427A-AA60-DAA18B84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ko-KR" altLang="en-US" sz="4000"/>
              <a:t>감성분석 예측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07B0EE-C10A-40E8-9F2E-C3A02BB4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685800"/>
            <a:ext cx="3800856" cy="544328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뉴스 </a:t>
            </a:r>
            <a:r>
              <a:rPr lang="en-US" altLang="ko-KR" sz="2000" dirty="0"/>
              <a:t>COMSCORE</a:t>
            </a:r>
            <a:r>
              <a:rPr lang="ko-KR" altLang="en-US" sz="2000" dirty="0"/>
              <a:t>를 구한 뒤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실제 다음 거래일의 주가 등락과 일치하는지 확인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sz="2000" dirty="0"/>
              <a:t>(</a:t>
            </a:r>
            <a:r>
              <a:rPr lang="ko-KR" altLang="en-US" sz="2000" dirty="0"/>
              <a:t>뉴스 기간</a:t>
            </a:r>
            <a:r>
              <a:rPr lang="en-US" altLang="ko-KR" sz="2000" dirty="0"/>
              <a:t>: </a:t>
            </a:r>
            <a:r>
              <a:rPr lang="ko-KR" altLang="en-US" sz="2000" dirty="0"/>
              <a:t>전일 거래종료일 </a:t>
            </a:r>
            <a:r>
              <a:rPr lang="en-US" altLang="ko-KR" sz="2000" dirty="0"/>
              <a:t>~ </a:t>
            </a:r>
            <a:r>
              <a:rPr lang="ko-KR" altLang="en-US" sz="2000" dirty="0"/>
              <a:t>다음 거래일 시작 시간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/>
              <a:t>실제 다음 거래일의 주가 </a:t>
            </a:r>
            <a:r>
              <a:rPr lang="ko-KR" altLang="en-US" sz="2000" dirty="0" err="1"/>
              <a:t>등락와</a:t>
            </a:r>
            <a:r>
              <a:rPr lang="ko-KR" altLang="en-US" sz="2000" dirty="0"/>
              <a:t> 일치하는지 확인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COMSCORE &gt; 0 : </a:t>
            </a:r>
            <a:r>
              <a:rPr lang="ko-KR" altLang="en-US" sz="2000" dirty="0"/>
              <a:t>상승세</a:t>
            </a:r>
            <a:endParaRPr lang="en-US" altLang="ko-KR" sz="2000" dirty="0"/>
          </a:p>
          <a:p>
            <a:r>
              <a:rPr lang="en-US" altLang="ko-KR" sz="2000" dirty="0"/>
              <a:t>COMSCORE</a:t>
            </a:r>
            <a:r>
              <a:rPr lang="ko-KR" altLang="en-US" sz="2000" dirty="0"/>
              <a:t> </a:t>
            </a:r>
            <a:r>
              <a:rPr lang="en-US" altLang="ko-KR" sz="2000" dirty="0"/>
              <a:t>&lt;</a:t>
            </a:r>
            <a:r>
              <a:rPr lang="ko-KR" altLang="en-US" sz="2000" dirty="0"/>
              <a:t> </a:t>
            </a:r>
            <a:r>
              <a:rPr lang="en-US" altLang="ko-KR" sz="2000" dirty="0"/>
              <a:t>0 : </a:t>
            </a:r>
            <a:r>
              <a:rPr lang="ko-KR" altLang="en-US" sz="2000" dirty="0"/>
              <a:t>하락세 </a:t>
            </a:r>
            <a:endParaRPr lang="en-US" altLang="ko-KR" sz="2000" dirty="0"/>
          </a:p>
          <a:p>
            <a:endParaRPr 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F45B38-CB0F-4BB4-B814-824F17605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38" y="2242318"/>
            <a:ext cx="6274268" cy="292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6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833E1-4D56-4FE2-9D6E-9C420A7B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두번째 방법</a:t>
            </a:r>
            <a:r>
              <a:rPr lang="en-US" altLang="ko-KR" sz="2400" dirty="0"/>
              <a:t>) </a:t>
            </a:r>
            <a:r>
              <a:rPr lang="ko-KR" altLang="en-US" sz="2400" dirty="0"/>
              <a:t>감성사전 구축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A926E1D-8299-416D-857B-2B1EDDD4F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3694"/>
            <a:ext cx="10515600" cy="4155199"/>
          </a:xfrm>
        </p:spPr>
      </p:pic>
    </p:spTree>
    <p:extLst>
      <p:ext uri="{BB962C8B-B14F-4D97-AF65-F5344CB8AC3E}">
        <p14:creationId xmlns:p14="http://schemas.microsoft.com/office/powerpoint/2010/main" val="22066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8282426-A52D-4593-A21F-94B41279A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4949"/>
            <a:ext cx="3603034" cy="462792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20068E-7423-4723-ACBF-74D3654B8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984" y="1864949"/>
            <a:ext cx="4433506" cy="44080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A120CB-E651-47CB-91E7-92514ACA3ADA}"/>
              </a:ext>
            </a:extLst>
          </p:cNvPr>
          <p:cNvSpPr txBox="1"/>
          <p:nvPr/>
        </p:nvSpPr>
        <p:spPr>
          <a:xfrm>
            <a:off x="838200" y="963384"/>
            <a:ext cx="262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감성사전 구축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57F73-AD7F-4689-9F2E-54A01117BF80}"/>
              </a:ext>
            </a:extLst>
          </p:cNvPr>
          <p:cNvSpPr txBox="1"/>
          <p:nvPr/>
        </p:nvSpPr>
        <p:spPr>
          <a:xfrm>
            <a:off x="7510844" y="963383"/>
            <a:ext cx="3401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감성분석 예측</a:t>
            </a:r>
          </a:p>
        </p:txBody>
      </p:sp>
    </p:spTree>
    <p:extLst>
      <p:ext uri="{BB962C8B-B14F-4D97-AF65-F5344CB8AC3E}">
        <p14:creationId xmlns:p14="http://schemas.microsoft.com/office/powerpoint/2010/main" val="353711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478</Words>
  <Application>Microsoft Office PowerPoint</Application>
  <PresentationFormat>와이드스크린</PresentationFormat>
  <Paragraphs>82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텍스트 마이닝을 통한 주가 예측 </vt:lpstr>
      <vt:lpstr>감성분석이란 ?</vt:lpstr>
      <vt:lpstr>2. 형태소 분석 </vt:lpstr>
      <vt:lpstr>극성 탐지 </vt:lpstr>
      <vt:lpstr>데이터 수집(뉴스 스크래핑 &amp;파싱) - 수집데이터 네이버 증권 뉴스 2019/09 ~2020/09)  형태소 분석 - 수집된 온라인 뉴스 ‘명사’만 활용 - 결측치 제거 (불필요한 어휘와 기호 단음절) - 최종 추출된 명사 감성 점수화 통해 감성사전 구축  </vt:lpstr>
      <vt:lpstr>감성사전 구축 </vt:lpstr>
      <vt:lpstr>감성분석 예측</vt:lpstr>
      <vt:lpstr>두번째 방법) 감성사전 구축</vt:lpstr>
      <vt:lpstr>PowerPoint 프레젠테이션</vt:lpstr>
      <vt:lpstr>일별 긍정 지수 구하기 </vt:lpstr>
      <vt:lpstr>3번째 방법) Naïve Bayes classifier</vt:lpstr>
      <vt:lpstr>PowerPoint 프레젠테이션</vt:lpstr>
      <vt:lpstr>PowerPoint 프레젠테이션</vt:lpstr>
      <vt:lpstr>어려운 점 </vt:lpstr>
      <vt:lpstr>감성사전 이용방식 문제점 해결</vt:lpstr>
      <vt:lpstr>PowerPoint 프레젠테이션</vt:lpstr>
      <vt:lpstr>개선 방한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텍스트 마이닝을 통한 주가 예측 </dc:title>
  <dc:creator>병진</dc:creator>
  <cp:lastModifiedBy>병진</cp:lastModifiedBy>
  <cp:revision>7</cp:revision>
  <dcterms:created xsi:type="dcterms:W3CDTF">2020-09-02T06:56:02Z</dcterms:created>
  <dcterms:modified xsi:type="dcterms:W3CDTF">2020-09-02T08:10:44Z</dcterms:modified>
</cp:coreProperties>
</file>