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89" r:id="rId3"/>
    <p:sldId id="294" r:id="rId4"/>
    <p:sldId id="295" r:id="rId5"/>
    <p:sldId id="296" r:id="rId6"/>
    <p:sldId id="297" r:id="rId7"/>
    <p:sldId id="290" r:id="rId8"/>
    <p:sldId id="288" r:id="rId9"/>
    <p:sldId id="291" r:id="rId10"/>
    <p:sldId id="287" r:id="rId11"/>
    <p:sldId id="293" r:id="rId12"/>
    <p:sldId id="278" r:id="rId13"/>
    <p:sldId id="279" r:id="rId14"/>
    <p:sldId id="280" r:id="rId15"/>
    <p:sldId id="261" r:id="rId16"/>
    <p:sldId id="285" r:id="rId17"/>
    <p:sldId id="258" r:id="rId18"/>
    <p:sldId id="284" r:id="rId19"/>
    <p:sldId id="283" r:id="rId20"/>
    <p:sldId id="292" r:id="rId21"/>
    <p:sldId id="267" r:id="rId22"/>
    <p:sldId id="275" r:id="rId23"/>
    <p:sldId id="257" r:id="rId24"/>
    <p:sldId id="282" r:id="rId25"/>
    <p:sldId id="286" r:id="rId26"/>
    <p:sldId id="281" r:id="rId27"/>
    <p:sldId id="273" r:id="rId28"/>
    <p:sldId id="277" r:id="rId29"/>
    <p:sldId id="274" r:id="rId30"/>
    <p:sldId id="259" r:id="rId31"/>
    <p:sldId id="276" r:id="rId32"/>
    <p:sldId id="260" r:id="rId33"/>
    <p:sldId id="262" r:id="rId34"/>
    <p:sldId id="263" r:id="rId35"/>
    <p:sldId id="264" r:id="rId36"/>
    <p:sldId id="265" r:id="rId37"/>
    <p:sldId id="266" r:id="rId38"/>
    <p:sldId id="269" r:id="rId39"/>
    <p:sldId id="270" r:id="rId40"/>
    <p:sldId id="268" r:id="rId41"/>
    <p:sldId id="271" r:id="rId42"/>
    <p:sldId id="27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B30"/>
    <a:srgbClr val="E2C200"/>
    <a:srgbClr val="F6D300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0" autoAdjust="0"/>
    <p:restoredTop sz="94660"/>
  </p:normalViewPr>
  <p:slideViewPr>
    <p:cSldViewPr snapToGrid="0">
      <p:cViewPr varScale="1">
        <p:scale>
          <a:sx n="64" d="100"/>
          <a:sy n="64" d="100"/>
        </p:scale>
        <p:origin x="4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16D155B-22F1-4E73-9B34-46F75B910077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641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1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7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35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5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9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9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4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4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3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16D155B-22F1-4E73-9B34-46F75B910077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59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E7A72-6977-4B55-9F50-AB9A630D7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zh-CN" dirty="0"/>
              <a:t>Stock Forecast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285F0-6CFE-4C22-B407-908190929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2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51FE30F-94D9-40EE-800A-928CF1B457E2}"/>
              </a:ext>
            </a:extLst>
          </p:cNvPr>
          <p:cNvSpPr/>
          <p:nvPr/>
        </p:nvSpPr>
        <p:spPr>
          <a:xfrm>
            <a:off x="1119653" y="1141730"/>
            <a:ext cx="2080747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IBase</a:t>
            </a:r>
            <a:r>
              <a:rPr lang="de-DE" altLang="zh-CN" dirty="0"/>
              <a:t>, </a:t>
            </a:r>
            <a:r>
              <a:rPr lang="de-DE" altLang="zh-CN" dirty="0" err="1"/>
              <a:t>IDeri</a:t>
            </a:r>
            <a:r>
              <a:rPr lang="de-DE" altLang="zh-CN" dirty="0"/>
              <a:t>, </a:t>
            </a:r>
            <a:r>
              <a:rPr lang="de-DE" altLang="zh-CN" dirty="0" err="1"/>
              <a:t>Freq</a:t>
            </a:r>
            <a:r>
              <a:rPr lang="de-DE" altLang="zh-CN" dirty="0"/>
              <a:t>, Bins, </a:t>
            </a:r>
            <a:r>
              <a:rPr lang="de-DE" altLang="zh-CN" dirty="0" err="1"/>
              <a:t>Comb</a:t>
            </a:r>
            <a:endParaRPr lang="de-DE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053EDA-8A7A-4ED3-B510-8998AF5C28B5}"/>
              </a:ext>
            </a:extLst>
          </p:cNvPr>
          <p:cNvSpPr/>
          <p:nvPr/>
        </p:nvSpPr>
        <p:spPr>
          <a:xfrm>
            <a:off x="1119654" y="2524447"/>
            <a:ext cx="2080746" cy="7365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Scorer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E562FC1-F39F-480C-AF67-1898ECE5B0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160027" y="2032242"/>
            <a:ext cx="0" cy="492205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FD1D9B0-5FA8-47C3-AADB-0C988B2134ED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2160027" y="3260993"/>
            <a:ext cx="0" cy="492205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47C0EF8-08B0-493A-B5EF-4048A10D89A0}"/>
              </a:ext>
            </a:extLst>
          </p:cNvPr>
          <p:cNvSpPr/>
          <p:nvPr/>
        </p:nvSpPr>
        <p:spPr>
          <a:xfrm>
            <a:off x="1119653" y="3753198"/>
            <a:ext cx="2080747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Ibase_Ideri_individual</a:t>
            </a:r>
            <a:r>
              <a:rPr lang="de-DE" altLang="zh-CN" dirty="0"/>
              <a:t> Score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3D8005-20A1-48B4-B658-72FF4B67BE01}"/>
              </a:ext>
            </a:extLst>
          </p:cNvPr>
          <p:cNvSpPr/>
          <p:nvPr/>
        </p:nvSpPr>
        <p:spPr>
          <a:xfrm>
            <a:off x="3607749" y="3753198"/>
            <a:ext cx="1838896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Group score</a:t>
            </a:r>
          </a:p>
          <a:p>
            <a:pPr algn="ctr"/>
            <a:r>
              <a:rPr lang="de-DE" altLang="zh-CN" dirty="0"/>
              <a:t>Beta </a:t>
            </a:r>
            <a:r>
              <a:rPr lang="de-DE" altLang="zh-CN" dirty="0" err="1"/>
              <a:t>weighted</a:t>
            </a:r>
            <a:r>
              <a:rPr lang="de-DE" altLang="zh-CN" dirty="0"/>
              <a:t>(</a:t>
            </a:r>
            <a:r>
              <a:rPr lang="de-DE" altLang="zh-CN" dirty="0" err="1"/>
              <a:t>freq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 </a:t>
            </a:r>
            <a:r>
              <a:rPr lang="de-DE" altLang="zh-CN" dirty="0" err="1"/>
              <a:t>implicity</a:t>
            </a:r>
            <a:r>
              <a:rPr lang="de-DE" altLang="zh-CN" dirty="0"/>
              <a:t>)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E1EC926-61FA-48F2-AE13-E67B83A45A34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flipH="1">
            <a:off x="3200400" y="4198454"/>
            <a:ext cx="407349" cy="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24D687F-A36D-4DA6-AA5E-6AFB867F7A92}"/>
              </a:ext>
            </a:extLst>
          </p:cNvPr>
          <p:cNvSpPr/>
          <p:nvPr/>
        </p:nvSpPr>
        <p:spPr>
          <a:xfrm>
            <a:off x="1119652" y="5135916"/>
            <a:ext cx="2080747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Ibase_Ideri_final</a:t>
            </a:r>
            <a:endParaRPr lang="de-DE" altLang="zh-CN" dirty="0"/>
          </a:p>
          <a:p>
            <a:pPr algn="ctr"/>
            <a:r>
              <a:rPr lang="de-DE" altLang="zh-CN" dirty="0"/>
              <a:t> Score 1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0B28C37-0D16-404D-8589-109A71650E01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 flipH="1">
            <a:off x="2160026" y="4643710"/>
            <a:ext cx="1" cy="492206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7B162C3-8B33-485C-AE6A-A3F1C69C2F14}"/>
              </a:ext>
            </a:extLst>
          </p:cNvPr>
          <p:cNvSpPr/>
          <p:nvPr/>
        </p:nvSpPr>
        <p:spPr>
          <a:xfrm>
            <a:off x="6137257" y="1141730"/>
            <a:ext cx="2080747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IBase</a:t>
            </a:r>
            <a:r>
              <a:rPr lang="de-DE" altLang="zh-CN" dirty="0"/>
              <a:t>, </a:t>
            </a:r>
            <a:r>
              <a:rPr lang="de-DE" altLang="zh-CN" dirty="0" err="1"/>
              <a:t>IDeri</a:t>
            </a:r>
            <a:r>
              <a:rPr lang="de-DE" altLang="zh-CN" dirty="0"/>
              <a:t>, </a:t>
            </a:r>
            <a:r>
              <a:rPr lang="de-DE" altLang="zh-CN" dirty="0" err="1"/>
              <a:t>Freq</a:t>
            </a:r>
            <a:r>
              <a:rPr lang="de-DE" altLang="zh-CN" dirty="0"/>
              <a:t>, Bins, </a:t>
            </a:r>
            <a:r>
              <a:rPr lang="de-DE" altLang="zh-CN" dirty="0" err="1"/>
              <a:t>Comb</a:t>
            </a:r>
            <a:endParaRPr lang="de-DE" altLang="zh-CN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A6AD155-0DA8-4814-8F3D-4D0ADDB8D9AB}"/>
              </a:ext>
            </a:extLst>
          </p:cNvPr>
          <p:cNvSpPr/>
          <p:nvPr/>
        </p:nvSpPr>
        <p:spPr>
          <a:xfrm>
            <a:off x="6137258" y="2524447"/>
            <a:ext cx="2080746" cy="7365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Scorer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1A11F08-7F01-43AD-B4C6-268EC461A4C0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7177631" y="2032242"/>
            <a:ext cx="0" cy="492205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392D07D-C23B-442F-B504-39DF8EF5DEC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7177631" y="3260993"/>
            <a:ext cx="0" cy="492205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A102CAB-253F-48B8-B7B4-33046D67AC87}"/>
              </a:ext>
            </a:extLst>
          </p:cNvPr>
          <p:cNvSpPr/>
          <p:nvPr/>
        </p:nvSpPr>
        <p:spPr>
          <a:xfrm>
            <a:off x="6137257" y="3753198"/>
            <a:ext cx="2080747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Ibase_Ideri_individual</a:t>
            </a:r>
            <a:r>
              <a:rPr lang="de-DE" altLang="zh-CN" dirty="0"/>
              <a:t> Score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5173F43-1D4E-4652-BDC6-7E49549EC4E3}"/>
              </a:ext>
            </a:extLst>
          </p:cNvPr>
          <p:cNvSpPr/>
          <p:nvPr/>
        </p:nvSpPr>
        <p:spPr>
          <a:xfrm>
            <a:off x="8625353" y="3753198"/>
            <a:ext cx="1838896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Group score</a:t>
            </a:r>
          </a:p>
          <a:p>
            <a:pPr algn="ctr"/>
            <a:r>
              <a:rPr lang="de-DE" altLang="zh-CN" dirty="0"/>
              <a:t>Beta </a:t>
            </a:r>
            <a:r>
              <a:rPr lang="de-DE" altLang="zh-CN" dirty="0" err="1"/>
              <a:t>weighted</a:t>
            </a:r>
            <a:r>
              <a:rPr lang="de-DE" altLang="zh-CN" dirty="0"/>
              <a:t>(</a:t>
            </a:r>
            <a:r>
              <a:rPr lang="de-DE" altLang="zh-CN" dirty="0" err="1"/>
              <a:t>freq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 </a:t>
            </a:r>
            <a:r>
              <a:rPr lang="de-DE" altLang="zh-CN" dirty="0" err="1"/>
              <a:t>implicity</a:t>
            </a:r>
            <a:r>
              <a:rPr lang="de-DE" altLang="zh-CN" dirty="0"/>
              <a:t>)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E67E1DE-4D1E-483E-944E-65DBC83C55DF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8218004" y="4198454"/>
            <a:ext cx="407349" cy="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A2978A7-B488-4C57-A98E-E01F070189BD}"/>
              </a:ext>
            </a:extLst>
          </p:cNvPr>
          <p:cNvSpPr/>
          <p:nvPr/>
        </p:nvSpPr>
        <p:spPr>
          <a:xfrm>
            <a:off x="6137256" y="5135916"/>
            <a:ext cx="2080747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Ibase_Ideri_final</a:t>
            </a:r>
            <a:endParaRPr lang="de-DE" altLang="zh-CN" dirty="0"/>
          </a:p>
          <a:p>
            <a:pPr algn="ctr"/>
            <a:r>
              <a:rPr lang="de-DE" altLang="zh-CN" dirty="0"/>
              <a:t> Score 2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FE9DE-2ADA-4A94-8CB1-B1B4E30545C7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flipH="1">
            <a:off x="7177630" y="4643710"/>
            <a:ext cx="1" cy="492206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E524D086-4157-4C23-AC4D-25E20191EC93}"/>
              </a:ext>
            </a:extLst>
          </p:cNvPr>
          <p:cNvSpPr txBox="1"/>
          <p:nvPr/>
        </p:nvSpPr>
        <p:spPr>
          <a:xfrm>
            <a:off x="9700591" y="544664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  <a:p>
            <a:endParaRPr 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20EA521-50F2-4340-82F3-7759AFA38B49}"/>
              </a:ext>
            </a:extLst>
          </p:cNvPr>
          <p:cNvSpPr txBox="1"/>
          <p:nvPr/>
        </p:nvSpPr>
        <p:spPr>
          <a:xfrm>
            <a:off x="4501440" y="5337313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ED51B45-E2C7-4069-9111-29B9C919C044}"/>
              </a:ext>
            </a:extLst>
          </p:cNvPr>
          <p:cNvSpPr/>
          <p:nvPr/>
        </p:nvSpPr>
        <p:spPr>
          <a:xfrm>
            <a:off x="926231" y="554963"/>
            <a:ext cx="2423256" cy="4280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51328FF-59F2-4FBD-B044-C8FE8C785CF2}"/>
              </a:ext>
            </a:extLst>
          </p:cNvPr>
          <p:cNvSpPr txBox="1"/>
          <p:nvPr/>
        </p:nvSpPr>
        <p:spPr>
          <a:xfrm>
            <a:off x="1310004" y="676814"/>
            <a:ext cx="16557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/>
              <a:t>Vs </a:t>
            </a:r>
            <a:r>
              <a:rPr lang="de-DE" altLang="zh-CN" sz="1200" dirty="0" err="1"/>
              <a:t>past</a:t>
            </a:r>
            <a:endParaRPr lang="zh-CN" altLang="en-US" sz="1200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E193418-C1CF-4DD9-BB70-34DC3B3C9C21}"/>
              </a:ext>
            </a:extLst>
          </p:cNvPr>
          <p:cNvSpPr/>
          <p:nvPr/>
        </p:nvSpPr>
        <p:spPr>
          <a:xfrm>
            <a:off x="926231" y="3260993"/>
            <a:ext cx="4812594" cy="1574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D03EBDC-1E11-47D1-9C09-DAC547E21257}"/>
              </a:ext>
            </a:extLst>
          </p:cNvPr>
          <p:cNvSpPr txBox="1"/>
          <p:nvPr/>
        </p:nvSpPr>
        <p:spPr>
          <a:xfrm>
            <a:off x="3755428" y="3350172"/>
            <a:ext cx="16557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/>
              <a:t>Vs </a:t>
            </a:r>
            <a:r>
              <a:rPr lang="de-DE" altLang="zh-CN" sz="1200" dirty="0" err="1"/>
              <a:t>group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807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80F60-40D7-4A34-BF27-B3738EE6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additive </a:t>
            </a:r>
            <a:r>
              <a:rPr lang="de-DE" dirty="0" err="1"/>
              <a:t>indicators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19796-F544-4DC2-9C3B-8A8F01D7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indicator</a:t>
            </a:r>
            <a:r>
              <a:rPr lang="de-DE" dirty="0"/>
              <a:t> </a:t>
            </a:r>
            <a:r>
              <a:rPr lang="en-US" altLang="zh-CN" dirty="0"/>
              <a:t>+</a:t>
            </a:r>
            <a:r>
              <a:rPr lang="de-DE" altLang="zh-CN" dirty="0"/>
              <a:t>1 </a:t>
            </a:r>
            <a:r>
              <a:rPr lang="de-DE" altLang="zh-CN" dirty="0" err="1"/>
              <a:t>good</a:t>
            </a:r>
            <a:r>
              <a:rPr lang="de-DE" altLang="zh-CN" dirty="0"/>
              <a:t> </a:t>
            </a:r>
            <a:r>
              <a:rPr lang="de-DE" altLang="zh-CN" dirty="0" err="1"/>
              <a:t>indicator</a:t>
            </a:r>
            <a:r>
              <a:rPr lang="de-DE" altLang="zh-CN" dirty="0"/>
              <a:t> !</a:t>
            </a:r>
            <a:r>
              <a:rPr lang="en-US" altLang="zh-CN" dirty="0"/>
              <a:t>=</a:t>
            </a:r>
            <a:r>
              <a:rPr lang="de-DE" altLang="zh-CN" dirty="0"/>
              <a:t> 1 </a:t>
            </a:r>
            <a:r>
              <a:rPr lang="de-DE" altLang="zh-CN" dirty="0" err="1"/>
              <a:t>better</a:t>
            </a:r>
            <a:r>
              <a:rPr lang="de-DE" altLang="zh-CN" dirty="0"/>
              <a:t> </a:t>
            </a:r>
            <a:r>
              <a:rPr lang="de-DE" altLang="zh-CN"/>
              <a:t>indicator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0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E666F9AA-C64B-4F8E-AFC4-9D983DAA4DB9}"/>
              </a:ext>
            </a:extLst>
          </p:cNvPr>
          <p:cNvSpPr/>
          <p:nvPr/>
        </p:nvSpPr>
        <p:spPr>
          <a:xfrm>
            <a:off x="1651571" y="1705188"/>
            <a:ext cx="2038429" cy="39994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089C7B-C0A3-4222-AB37-E79A3F4B97FA}"/>
              </a:ext>
            </a:extLst>
          </p:cNvPr>
          <p:cNvSpPr/>
          <p:nvPr/>
        </p:nvSpPr>
        <p:spPr>
          <a:xfrm>
            <a:off x="1789037" y="3144778"/>
            <a:ext cx="1785886" cy="623737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Statisic</a:t>
            </a:r>
            <a:endParaRPr lang="de-DE" altLang="zh-CN" dirty="0"/>
          </a:p>
          <a:p>
            <a:pPr algn="ctr"/>
            <a:r>
              <a:rPr lang="de-DE" altLang="zh-CN" dirty="0" err="1"/>
              <a:t>Probability</a:t>
            </a:r>
            <a:endParaRPr lang="de-DE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B5BE3C-F0A6-4589-86ED-56B94748219C}"/>
              </a:ext>
            </a:extLst>
          </p:cNvPr>
          <p:cNvSpPr/>
          <p:nvPr/>
        </p:nvSpPr>
        <p:spPr>
          <a:xfrm>
            <a:off x="1796938" y="3975002"/>
            <a:ext cx="1785886" cy="623737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Wave </a:t>
            </a:r>
            <a:r>
              <a:rPr lang="de-DE" altLang="zh-CN" dirty="0" err="1"/>
              <a:t>processing</a:t>
            </a:r>
            <a:endParaRPr lang="de-DE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740703-D49C-490F-A4EB-21B47096E7DF}"/>
              </a:ext>
            </a:extLst>
          </p:cNvPr>
          <p:cNvSpPr/>
          <p:nvPr/>
        </p:nvSpPr>
        <p:spPr>
          <a:xfrm>
            <a:off x="1796938" y="4879274"/>
            <a:ext cx="1785886" cy="623737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Machine</a:t>
            </a:r>
            <a:r>
              <a:rPr lang="de-DE" altLang="zh-CN" dirty="0"/>
              <a:t> Learning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A7394B-E5F3-48D7-9F17-03B0F6498BA7}"/>
              </a:ext>
            </a:extLst>
          </p:cNvPr>
          <p:cNvSpPr/>
          <p:nvPr/>
        </p:nvSpPr>
        <p:spPr>
          <a:xfrm>
            <a:off x="8720346" y="3628996"/>
            <a:ext cx="1785886" cy="623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Economy Theory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3652E4-2BFA-4BAC-8D82-2602554C7428}"/>
              </a:ext>
            </a:extLst>
          </p:cNvPr>
          <p:cNvSpPr/>
          <p:nvPr/>
        </p:nvSpPr>
        <p:spPr>
          <a:xfrm>
            <a:off x="8720346" y="4448479"/>
            <a:ext cx="1785886" cy="623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Physical</a:t>
            </a:r>
            <a:r>
              <a:rPr lang="de-DE" altLang="zh-CN" dirty="0"/>
              <a:t> Theory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097811-D667-46DC-A8E6-363C9F01845E}"/>
              </a:ext>
            </a:extLst>
          </p:cNvPr>
          <p:cNvSpPr/>
          <p:nvPr/>
        </p:nvSpPr>
        <p:spPr>
          <a:xfrm>
            <a:off x="8720346" y="5291575"/>
            <a:ext cx="1785886" cy="623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Meta</a:t>
            </a:r>
            <a:r>
              <a:rPr lang="de-DE" altLang="zh-CN" dirty="0"/>
              <a:t> </a:t>
            </a:r>
            <a:r>
              <a:rPr lang="de-DE" altLang="zh-CN" dirty="0" err="1"/>
              <a:t>Physical</a:t>
            </a:r>
            <a:endParaRPr lang="de-DE" altLang="zh-CN" dirty="0"/>
          </a:p>
          <a:p>
            <a:pPr algn="ctr"/>
            <a:r>
              <a:rPr lang="de-DE" altLang="zh-CN" dirty="0"/>
              <a:t>Theory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19D0F9-D3A9-4446-97A6-5E97A0E951CA}"/>
              </a:ext>
            </a:extLst>
          </p:cNvPr>
          <p:cNvSpPr/>
          <p:nvPr/>
        </p:nvSpPr>
        <p:spPr>
          <a:xfrm>
            <a:off x="8714160" y="2860523"/>
            <a:ext cx="1785886" cy="623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Visualization</a:t>
            </a:r>
            <a:endParaRPr lang="de-DE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1367CD-B57F-4996-A18C-3CCFCA3F2B64}"/>
              </a:ext>
            </a:extLst>
          </p:cNvPr>
          <p:cNvSpPr/>
          <p:nvPr/>
        </p:nvSpPr>
        <p:spPr>
          <a:xfrm>
            <a:off x="8714161" y="2075724"/>
            <a:ext cx="1785886" cy="623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Plausibility</a:t>
            </a:r>
            <a:r>
              <a:rPr lang="de-DE" altLang="zh-CN" dirty="0"/>
              <a:t> Check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647CA6-79A0-43C9-8110-9598C6283D39}"/>
              </a:ext>
            </a:extLst>
          </p:cNvPr>
          <p:cNvSpPr/>
          <p:nvPr/>
        </p:nvSpPr>
        <p:spPr>
          <a:xfrm>
            <a:off x="4969228" y="3356376"/>
            <a:ext cx="1785886" cy="6237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Verify</a:t>
            </a:r>
            <a:endParaRPr lang="de-DE" altLang="zh-CN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0A86718-DF8A-4260-A764-D154BF19895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582824" y="3668245"/>
            <a:ext cx="1386404" cy="618626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96BAF1-D009-46C9-B580-FD1D1451B16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574923" y="3456647"/>
            <a:ext cx="1394305" cy="211598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B689B17-1D8C-43CC-B851-B914B43C62A7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582824" y="3668245"/>
            <a:ext cx="1386404" cy="1522898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98D2C53-711B-44AC-9800-0D6D61575073}"/>
              </a:ext>
            </a:extLst>
          </p:cNvPr>
          <p:cNvSpPr txBox="1"/>
          <p:nvPr/>
        </p:nvSpPr>
        <p:spPr>
          <a:xfrm>
            <a:off x="1804105" y="1783915"/>
            <a:ext cx="1785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dirty="0" err="1"/>
              <a:t>Quantifiable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FD1D18-E577-4029-B66F-B392C6BF1A7A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6755114" y="2387593"/>
            <a:ext cx="1959047" cy="1280652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67762D4-E735-4F12-80BC-1D81C4676D54}"/>
              </a:ext>
            </a:extLst>
          </p:cNvPr>
          <p:cNvSpPr txBox="1"/>
          <p:nvPr/>
        </p:nvSpPr>
        <p:spPr>
          <a:xfrm>
            <a:off x="8562611" y="1518493"/>
            <a:ext cx="208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CN" dirty="0"/>
              <a:t>Non-</a:t>
            </a:r>
            <a:r>
              <a:rPr lang="de-DE" altLang="zh-CN" dirty="0" err="1"/>
              <a:t>Quantifiable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669E7BD-5D17-4B0C-A7BD-B7CB67A117DC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6755114" y="3172392"/>
            <a:ext cx="1959046" cy="495853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1633E31-3AA3-4763-8DFD-680CE2EB13A0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 flipV="1">
            <a:off x="6755114" y="3668245"/>
            <a:ext cx="1965232" cy="27262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9912AC3-95D8-40AE-AF5A-DD9DFC70E5D3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 flipV="1">
            <a:off x="6755114" y="3668245"/>
            <a:ext cx="1965232" cy="1092103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95502D2-3E3E-49D7-A3EC-2070D8191C85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6755114" y="3668245"/>
            <a:ext cx="1965232" cy="193519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B2C62319-4289-4305-8C64-0E10C95957F1}"/>
              </a:ext>
            </a:extLst>
          </p:cNvPr>
          <p:cNvSpPr/>
          <p:nvPr/>
        </p:nvSpPr>
        <p:spPr>
          <a:xfrm>
            <a:off x="4975643" y="4571550"/>
            <a:ext cx="1785886" cy="6237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Trading Simulation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E2A814A-AD6C-41B4-B008-1E938C9273A6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>
            <a:off x="5862171" y="3980113"/>
            <a:ext cx="6415" cy="59143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A0BF2ED1-8772-47D1-A836-973DB234E4D0}"/>
              </a:ext>
            </a:extLst>
          </p:cNvPr>
          <p:cNvSpPr/>
          <p:nvPr/>
        </p:nvSpPr>
        <p:spPr>
          <a:xfrm>
            <a:off x="1796938" y="2285221"/>
            <a:ext cx="1785886" cy="623737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Backtest</a:t>
            </a:r>
          </a:p>
          <a:p>
            <a:pPr algn="ctr"/>
            <a:r>
              <a:rPr lang="de-DE" altLang="zh-CN" dirty="0"/>
              <a:t>Simulation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B60D6E8-40B5-48BF-9AF8-7843B6A1E398}"/>
              </a:ext>
            </a:extLst>
          </p:cNvPr>
          <p:cNvCxnSpPr>
            <a:cxnSpLocks/>
            <a:stCxn id="76" idx="3"/>
            <a:endCxn id="12" idx="1"/>
          </p:cNvCxnSpPr>
          <p:nvPr/>
        </p:nvCxnSpPr>
        <p:spPr>
          <a:xfrm>
            <a:off x="3582824" y="2597090"/>
            <a:ext cx="1386404" cy="1071155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EA409BB4-2BC4-4144-B299-DFF1D38B3E12}"/>
              </a:ext>
            </a:extLst>
          </p:cNvPr>
          <p:cNvSpPr/>
          <p:nvPr/>
        </p:nvSpPr>
        <p:spPr>
          <a:xfrm>
            <a:off x="8562611" y="1381447"/>
            <a:ext cx="2088987" cy="4754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7AE7072A-C927-4F39-8C6B-07BA9D836C05}"/>
              </a:ext>
            </a:extLst>
          </p:cNvPr>
          <p:cNvSpPr/>
          <p:nvPr/>
        </p:nvSpPr>
        <p:spPr>
          <a:xfrm>
            <a:off x="3734375" y="724029"/>
            <a:ext cx="1785886" cy="6237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Date Indicators</a:t>
            </a:r>
            <a:endParaRPr lang="de-DE" altLang="zh-CN" dirty="0">
              <a:solidFill>
                <a:schemeClr val="bg1"/>
              </a:solidFill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8EDC17B4-A4A9-440A-A8A4-527610834608}"/>
              </a:ext>
            </a:extLst>
          </p:cNvPr>
          <p:cNvCxnSpPr>
            <a:cxnSpLocks/>
            <a:stCxn id="196" idx="2"/>
            <a:endCxn id="56" idx="0"/>
          </p:cNvCxnSpPr>
          <p:nvPr/>
        </p:nvCxnSpPr>
        <p:spPr>
          <a:xfrm>
            <a:off x="4627318" y="1347766"/>
            <a:ext cx="1234853" cy="77664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5" name="矩形 214">
            <a:extLst>
              <a:ext uri="{FF2B5EF4-FFF2-40B4-BE49-F238E27FC236}">
                <a16:creationId xmlns:a16="http://schemas.microsoft.com/office/drawing/2014/main" id="{E8720D70-6933-4EE9-B665-7C2A2C903E71}"/>
              </a:ext>
            </a:extLst>
          </p:cNvPr>
          <p:cNvSpPr/>
          <p:nvPr/>
        </p:nvSpPr>
        <p:spPr>
          <a:xfrm>
            <a:off x="4983241" y="5982035"/>
            <a:ext cx="1785886" cy="6237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Feedback</a:t>
            </a: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7375D027-676F-4C58-80E8-8BF202A60AC3}"/>
              </a:ext>
            </a:extLst>
          </p:cNvPr>
          <p:cNvCxnSpPr>
            <a:cxnSpLocks/>
            <a:stCxn id="45" idx="2"/>
            <a:endCxn id="215" idx="0"/>
          </p:cNvCxnSpPr>
          <p:nvPr/>
        </p:nvCxnSpPr>
        <p:spPr>
          <a:xfrm>
            <a:off x="5868586" y="5195287"/>
            <a:ext cx="7598" cy="78674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0" name="矩形 219">
            <a:extLst>
              <a:ext uri="{FF2B5EF4-FFF2-40B4-BE49-F238E27FC236}">
                <a16:creationId xmlns:a16="http://schemas.microsoft.com/office/drawing/2014/main" id="{13F3CAAB-BA8B-4175-8199-8996A1B822DE}"/>
              </a:ext>
            </a:extLst>
          </p:cNvPr>
          <p:cNvSpPr/>
          <p:nvPr/>
        </p:nvSpPr>
        <p:spPr>
          <a:xfrm>
            <a:off x="6166425" y="757710"/>
            <a:ext cx="1785886" cy="6237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Asset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Indicators</a:t>
            </a:r>
            <a:endParaRPr lang="de-DE" altLang="zh-CN" dirty="0">
              <a:solidFill>
                <a:schemeClr val="bg1"/>
              </a:solidFill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AE4C09A-DE8E-446A-8A1A-AC8E738F83A0}"/>
              </a:ext>
            </a:extLst>
          </p:cNvPr>
          <p:cNvCxnSpPr>
            <a:cxnSpLocks/>
            <a:stCxn id="220" idx="2"/>
            <a:endCxn id="56" idx="0"/>
          </p:cNvCxnSpPr>
          <p:nvPr/>
        </p:nvCxnSpPr>
        <p:spPr>
          <a:xfrm flipH="1">
            <a:off x="5862171" y="1381447"/>
            <a:ext cx="1197197" cy="74296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02D4CAF-9983-41CB-8AEF-1C4700628616}"/>
              </a:ext>
            </a:extLst>
          </p:cNvPr>
          <p:cNvSpPr/>
          <p:nvPr/>
        </p:nvSpPr>
        <p:spPr>
          <a:xfrm>
            <a:off x="3563698" y="199066"/>
            <a:ext cx="4645152" cy="1321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59A699D-837C-402F-A2E2-8683133AB684}"/>
              </a:ext>
            </a:extLst>
          </p:cNvPr>
          <p:cNvSpPr txBox="1"/>
          <p:nvPr/>
        </p:nvSpPr>
        <p:spPr>
          <a:xfrm>
            <a:off x="4818410" y="293722"/>
            <a:ext cx="208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CN" dirty="0" err="1"/>
              <a:t>Observed</a:t>
            </a:r>
            <a:r>
              <a:rPr lang="de-DE" altLang="zh-CN" dirty="0"/>
              <a:t> </a:t>
            </a:r>
            <a:r>
              <a:rPr lang="de-DE" altLang="zh-CN" dirty="0" err="1"/>
              <a:t>signals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ED2594-39CA-4856-85B7-9443E2D23072}"/>
              </a:ext>
            </a:extLst>
          </p:cNvPr>
          <p:cNvSpPr/>
          <p:nvPr/>
        </p:nvSpPr>
        <p:spPr>
          <a:xfrm>
            <a:off x="4969228" y="2124411"/>
            <a:ext cx="1785886" cy="6237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When</a:t>
            </a:r>
            <a:r>
              <a:rPr lang="de-DE" altLang="zh-CN" dirty="0"/>
              <a:t>, </a:t>
            </a:r>
            <a:r>
              <a:rPr lang="de-DE" altLang="zh-CN" dirty="0" err="1"/>
              <a:t>What</a:t>
            </a:r>
            <a:r>
              <a:rPr lang="de-DE" altLang="zh-CN" dirty="0"/>
              <a:t>, </a:t>
            </a:r>
            <a:r>
              <a:rPr lang="de-DE" altLang="zh-CN" dirty="0" err="1"/>
              <a:t>How</a:t>
            </a:r>
            <a:r>
              <a:rPr lang="de-DE" altLang="zh-CN" dirty="0"/>
              <a:t> </a:t>
            </a:r>
            <a:r>
              <a:rPr lang="de-DE" altLang="zh-CN" dirty="0" err="1"/>
              <a:t>much</a:t>
            </a:r>
            <a:endParaRPr lang="de-DE" altLang="zh-CN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698B06C-710A-423F-B169-7025F4060FAA}"/>
              </a:ext>
            </a:extLst>
          </p:cNvPr>
          <p:cNvCxnSpPr>
            <a:cxnSpLocks/>
            <a:stCxn id="56" idx="2"/>
            <a:endCxn id="12" idx="0"/>
          </p:cNvCxnSpPr>
          <p:nvPr/>
        </p:nvCxnSpPr>
        <p:spPr>
          <a:xfrm>
            <a:off x="5862171" y="2748148"/>
            <a:ext cx="0" cy="60822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5218F04E-DCD6-44A6-A485-DB318D809AAE}"/>
              </a:ext>
            </a:extLst>
          </p:cNvPr>
          <p:cNvCxnSpPr>
            <a:cxnSpLocks/>
            <a:stCxn id="215" idx="1"/>
            <a:endCxn id="196" idx="1"/>
          </p:cNvCxnSpPr>
          <p:nvPr/>
        </p:nvCxnSpPr>
        <p:spPr>
          <a:xfrm rot="10800000">
            <a:off x="3734375" y="1035898"/>
            <a:ext cx="1248866" cy="5258006"/>
          </a:xfrm>
          <a:prstGeom prst="bentConnector3">
            <a:avLst>
              <a:gd name="adj1" fmla="val 32169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D56AAC4F-A216-432A-9846-D1537F164009}"/>
              </a:ext>
            </a:extLst>
          </p:cNvPr>
          <p:cNvCxnSpPr>
            <a:cxnSpLocks/>
            <a:stCxn id="215" idx="3"/>
            <a:endCxn id="220" idx="3"/>
          </p:cNvCxnSpPr>
          <p:nvPr/>
        </p:nvCxnSpPr>
        <p:spPr>
          <a:xfrm flipV="1">
            <a:off x="6769127" y="1069579"/>
            <a:ext cx="1183184" cy="5224325"/>
          </a:xfrm>
          <a:prstGeom prst="bentConnector3">
            <a:avLst>
              <a:gd name="adj1" fmla="val 365124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2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446" y="-46914"/>
            <a:ext cx="9692640" cy="1325562"/>
          </a:xfrm>
        </p:spPr>
        <p:txBody>
          <a:bodyPr/>
          <a:lstStyle/>
          <a:p>
            <a:r>
              <a:rPr lang="de-DE" altLang="zh-CN" dirty="0" err="1"/>
              <a:t>Quantifiable</a:t>
            </a:r>
            <a:r>
              <a:rPr lang="de-DE" altLang="zh-CN" dirty="0"/>
              <a:t> Methods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089C7B-C0A3-4222-AB37-E79A3F4B97FA}"/>
              </a:ext>
            </a:extLst>
          </p:cNvPr>
          <p:cNvSpPr/>
          <p:nvPr/>
        </p:nvSpPr>
        <p:spPr>
          <a:xfrm>
            <a:off x="4118812" y="1796435"/>
            <a:ext cx="1428359" cy="67130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Statisic</a:t>
            </a:r>
            <a:endParaRPr lang="de-DE" altLang="zh-CN" sz="1200" dirty="0"/>
          </a:p>
          <a:p>
            <a:pPr algn="ctr"/>
            <a:r>
              <a:rPr lang="de-DE" altLang="zh-CN" sz="1200" dirty="0" err="1"/>
              <a:t>Probability</a:t>
            </a:r>
            <a:endParaRPr lang="de-DE" altLang="zh-CN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B5BE3C-F0A6-4589-86ED-56B94748219C}"/>
              </a:ext>
            </a:extLst>
          </p:cNvPr>
          <p:cNvSpPr/>
          <p:nvPr/>
        </p:nvSpPr>
        <p:spPr>
          <a:xfrm>
            <a:off x="7293258" y="1780487"/>
            <a:ext cx="1428359" cy="67130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Wave </a:t>
            </a:r>
            <a:r>
              <a:rPr lang="de-DE" altLang="zh-CN" sz="1200" dirty="0" err="1"/>
              <a:t>processing</a:t>
            </a:r>
            <a:endParaRPr lang="de-DE" altLang="zh-CN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740703-D49C-490F-A4EB-21B47096E7DF}"/>
              </a:ext>
            </a:extLst>
          </p:cNvPr>
          <p:cNvSpPr/>
          <p:nvPr/>
        </p:nvSpPr>
        <p:spPr>
          <a:xfrm>
            <a:off x="5690237" y="1796435"/>
            <a:ext cx="1428359" cy="67130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Machine</a:t>
            </a:r>
            <a:r>
              <a:rPr lang="de-DE" altLang="zh-CN" sz="1200" dirty="0"/>
              <a:t> Learning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3D04DF9-AD49-4083-AD93-7A7F2DA98BDF}"/>
              </a:ext>
            </a:extLst>
          </p:cNvPr>
          <p:cNvSpPr/>
          <p:nvPr/>
        </p:nvSpPr>
        <p:spPr>
          <a:xfrm>
            <a:off x="5690237" y="2730328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ANN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A67ACE0-28A9-4800-AB58-3BEE61847CDC}"/>
              </a:ext>
            </a:extLst>
          </p:cNvPr>
          <p:cNvSpPr/>
          <p:nvPr/>
        </p:nvSpPr>
        <p:spPr>
          <a:xfrm>
            <a:off x="5690237" y="3664221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HMM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3044A48-1C3D-4EC1-9D7C-96F835D01C46}"/>
              </a:ext>
            </a:extLst>
          </p:cNvPr>
          <p:cNvSpPr/>
          <p:nvPr/>
        </p:nvSpPr>
        <p:spPr>
          <a:xfrm>
            <a:off x="5691970" y="4614062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Regression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8E368A5-3E39-45D4-99F6-AAB069EC7FB0}"/>
              </a:ext>
            </a:extLst>
          </p:cNvPr>
          <p:cNvSpPr/>
          <p:nvPr/>
        </p:nvSpPr>
        <p:spPr>
          <a:xfrm>
            <a:off x="7293045" y="2730328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Fourier Transform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641FC78-33D7-46B6-8D95-CF396ABADA9E}"/>
              </a:ext>
            </a:extLst>
          </p:cNvPr>
          <p:cNvSpPr/>
          <p:nvPr/>
        </p:nvSpPr>
        <p:spPr>
          <a:xfrm>
            <a:off x="7293045" y="3664221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Hilbert Transform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E3ECA3-9034-4A8E-9D21-67F1845D2627}"/>
              </a:ext>
            </a:extLst>
          </p:cNvPr>
          <p:cNvSpPr/>
          <p:nvPr/>
        </p:nvSpPr>
        <p:spPr>
          <a:xfrm>
            <a:off x="7293045" y="4642741"/>
            <a:ext cx="1428359" cy="1459573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Phase Amplitude</a:t>
            </a:r>
          </a:p>
          <a:p>
            <a:pPr algn="ctr"/>
            <a:r>
              <a:rPr lang="de-DE" altLang="zh-CN" sz="1200" dirty="0" err="1"/>
              <a:t>Frequency</a:t>
            </a:r>
            <a:r>
              <a:rPr lang="de-DE" altLang="zh-CN" sz="1200" dirty="0"/>
              <a:t> Dominant Cycle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0F19CD-6447-4CD9-9730-907154D3A0EE}"/>
              </a:ext>
            </a:extLst>
          </p:cNvPr>
          <p:cNvSpPr/>
          <p:nvPr/>
        </p:nvSpPr>
        <p:spPr>
          <a:xfrm>
            <a:off x="2522001" y="1812383"/>
            <a:ext cx="1428359" cy="67130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Backtest Simulation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19955C4-DBCD-4F7A-A541-647242B8361D}"/>
              </a:ext>
            </a:extLst>
          </p:cNvPr>
          <p:cNvSpPr/>
          <p:nvPr/>
        </p:nvSpPr>
        <p:spPr>
          <a:xfrm>
            <a:off x="2521575" y="2762224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Real Simulation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091DB6-145D-4910-BA7D-6DDD357D64FC}"/>
              </a:ext>
            </a:extLst>
          </p:cNvPr>
          <p:cNvSpPr/>
          <p:nvPr/>
        </p:nvSpPr>
        <p:spPr>
          <a:xfrm>
            <a:off x="2521575" y="3680169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Monte Carlo Random Sim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6FF993C-CBA8-4A6D-8595-EEC940D51E6A}"/>
              </a:ext>
            </a:extLst>
          </p:cNvPr>
          <p:cNvSpPr/>
          <p:nvPr/>
        </p:nvSpPr>
        <p:spPr>
          <a:xfrm>
            <a:off x="2153868" y="1406768"/>
            <a:ext cx="8959609" cy="4908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E10C2F-0B49-4AE5-ABBB-65FB401D590D}"/>
              </a:ext>
            </a:extLst>
          </p:cNvPr>
          <p:cNvSpPr txBox="1"/>
          <p:nvPr/>
        </p:nvSpPr>
        <p:spPr>
          <a:xfrm>
            <a:off x="4231193" y="1455376"/>
            <a:ext cx="42046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/>
              <a:t>Technical Analysis</a:t>
            </a:r>
            <a:endParaRPr lang="zh-CN" altLang="en-US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07F3369-9B96-49BA-AED4-921BC8F4EA9D}"/>
              </a:ext>
            </a:extLst>
          </p:cNvPr>
          <p:cNvSpPr/>
          <p:nvPr/>
        </p:nvSpPr>
        <p:spPr>
          <a:xfrm>
            <a:off x="4118492" y="2730328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Asset </a:t>
            </a:r>
            <a:r>
              <a:rPr lang="de-DE" altLang="zh-CN" sz="1200" dirty="0" err="1"/>
              <a:t>Indicator</a:t>
            </a:r>
            <a:endParaRPr lang="de-DE" altLang="zh-CN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80A695C-183E-4A39-A46D-FB068B32BB48}"/>
              </a:ext>
            </a:extLst>
          </p:cNvPr>
          <p:cNvSpPr/>
          <p:nvPr/>
        </p:nvSpPr>
        <p:spPr>
          <a:xfrm>
            <a:off x="4118492" y="3664221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Date </a:t>
            </a:r>
            <a:r>
              <a:rPr lang="de-DE" altLang="zh-CN" sz="1200" dirty="0" err="1"/>
              <a:t>Indiator</a:t>
            </a:r>
            <a:endParaRPr lang="de-DE" altLang="zh-CN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0403A95-82F3-4043-A444-04920E69BE1E}"/>
              </a:ext>
            </a:extLst>
          </p:cNvPr>
          <p:cNvSpPr/>
          <p:nvPr/>
        </p:nvSpPr>
        <p:spPr>
          <a:xfrm>
            <a:off x="326171" y="1676808"/>
            <a:ext cx="1428359" cy="67130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Fundamental Analysis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BEA75C8-C305-4509-8E71-18030ACE6024}"/>
              </a:ext>
            </a:extLst>
          </p:cNvPr>
          <p:cNvSpPr txBox="1"/>
          <p:nvPr/>
        </p:nvSpPr>
        <p:spPr>
          <a:xfrm>
            <a:off x="187897" y="1238060"/>
            <a:ext cx="16557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/>
              <a:t>Fundamental</a:t>
            </a:r>
            <a:endParaRPr lang="zh-CN" altLang="en-US" sz="12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28304E6-C208-49E9-87BE-4D36438C3AC0}"/>
              </a:ext>
            </a:extLst>
          </p:cNvPr>
          <p:cNvSpPr/>
          <p:nvPr/>
        </p:nvSpPr>
        <p:spPr>
          <a:xfrm>
            <a:off x="101283" y="1483987"/>
            <a:ext cx="1878136" cy="10796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B5DC8A-EE87-4E3A-8E16-F3E17503EC81}"/>
              </a:ext>
            </a:extLst>
          </p:cNvPr>
          <p:cNvSpPr txBox="1"/>
          <p:nvPr/>
        </p:nvSpPr>
        <p:spPr>
          <a:xfrm>
            <a:off x="-770188" y="4743833"/>
            <a:ext cx="42046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/>
              <a:t>Time Domain</a:t>
            </a:r>
            <a:endParaRPr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1CB4E1D-9614-4B53-8F20-43A9D08E5792}"/>
              </a:ext>
            </a:extLst>
          </p:cNvPr>
          <p:cNvSpPr txBox="1"/>
          <p:nvPr/>
        </p:nvSpPr>
        <p:spPr>
          <a:xfrm>
            <a:off x="-787187" y="5336744"/>
            <a:ext cx="42046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 err="1"/>
              <a:t>Frequency</a:t>
            </a:r>
            <a:r>
              <a:rPr lang="de-DE" altLang="zh-CN" sz="1200" dirty="0"/>
              <a:t> Domain</a:t>
            </a:r>
            <a:endParaRPr lang="zh-CN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1B8008D-CE2A-46A6-A2F1-45C9B740F1DB}"/>
              </a:ext>
            </a:extLst>
          </p:cNvPr>
          <p:cNvSpPr/>
          <p:nvPr/>
        </p:nvSpPr>
        <p:spPr>
          <a:xfrm>
            <a:off x="4118491" y="5475243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Probabilistic</a:t>
            </a:r>
            <a:r>
              <a:rPr lang="de-DE" altLang="zh-CN" sz="1200" dirty="0"/>
              <a:t> Forecast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975C01-0AB1-45C3-9F79-62ADEC293C37}"/>
              </a:ext>
            </a:extLst>
          </p:cNvPr>
          <p:cNvSpPr/>
          <p:nvPr/>
        </p:nvSpPr>
        <p:spPr>
          <a:xfrm>
            <a:off x="4118491" y="4614062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Past</a:t>
            </a:r>
            <a:r>
              <a:rPr lang="de-DE" altLang="zh-CN" sz="1200" dirty="0"/>
              <a:t> </a:t>
            </a:r>
            <a:r>
              <a:rPr lang="de-DE" altLang="zh-CN" sz="1200" dirty="0" err="1"/>
              <a:t>Similarities</a:t>
            </a:r>
            <a:endParaRPr lang="de-DE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69546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Non-</a:t>
            </a:r>
            <a:r>
              <a:rPr lang="de-DE" altLang="zh-CN" dirty="0" err="1"/>
              <a:t>Quantifiable</a:t>
            </a:r>
            <a:r>
              <a:rPr lang="de-DE" altLang="zh-CN" dirty="0"/>
              <a:t> Methods: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A7394B-E5F3-48D7-9F17-03B0F6498BA7}"/>
              </a:ext>
            </a:extLst>
          </p:cNvPr>
          <p:cNvSpPr/>
          <p:nvPr/>
        </p:nvSpPr>
        <p:spPr>
          <a:xfrm>
            <a:off x="4632105" y="1876011"/>
            <a:ext cx="1753036" cy="709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Economy Theory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3652E4-2BFA-4BAC-8D82-2602554C7428}"/>
              </a:ext>
            </a:extLst>
          </p:cNvPr>
          <p:cNvSpPr/>
          <p:nvPr/>
        </p:nvSpPr>
        <p:spPr>
          <a:xfrm>
            <a:off x="6545966" y="1876011"/>
            <a:ext cx="1753036" cy="709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Physical</a:t>
            </a:r>
            <a:r>
              <a:rPr lang="de-DE" altLang="zh-CN" dirty="0"/>
              <a:t> Theory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097811-D667-46DC-A8E6-363C9F01845E}"/>
              </a:ext>
            </a:extLst>
          </p:cNvPr>
          <p:cNvSpPr/>
          <p:nvPr/>
        </p:nvSpPr>
        <p:spPr>
          <a:xfrm>
            <a:off x="8512989" y="1876011"/>
            <a:ext cx="1753036" cy="709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Meta</a:t>
            </a:r>
            <a:r>
              <a:rPr lang="de-DE" altLang="zh-CN" dirty="0"/>
              <a:t> </a:t>
            </a:r>
            <a:r>
              <a:rPr lang="de-DE" altLang="zh-CN" dirty="0" err="1"/>
              <a:t>Physical</a:t>
            </a:r>
            <a:endParaRPr lang="de-DE" altLang="zh-CN" dirty="0"/>
          </a:p>
          <a:p>
            <a:pPr algn="ctr"/>
            <a:r>
              <a:rPr lang="de-DE" altLang="zh-CN" dirty="0"/>
              <a:t>Theory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19D0F9-D3A9-4446-97A6-5E97A0E951CA}"/>
              </a:ext>
            </a:extLst>
          </p:cNvPr>
          <p:cNvSpPr/>
          <p:nvPr/>
        </p:nvSpPr>
        <p:spPr>
          <a:xfrm>
            <a:off x="2704954" y="1876011"/>
            <a:ext cx="1753036" cy="709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Visualization</a:t>
            </a:r>
            <a:endParaRPr lang="de-DE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1367CD-B57F-4996-A18C-3CCFCA3F2B64}"/>
              </a:ext>
            </a:extLst>
          </p:cNvPr>
          <p:cNvSpPr/>
          <p:nvPr/>
        </p:nvSpPr>
        <p:spPr>
          <a:xfrm>
            <a:off x="764512" y="1876011"/>
            <a:ext cx="1753036" cy="709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Plausibility</a:t>
            </a:r>
            <a:r>
              <a:rPr lang="de-DE" altLang="zh-CN" dirty="0"/>
              <a:t> Check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30D55D9-3CF2-4D80-9DD8-D698F64A16DE}"/>
              </a:ext>
            </a:extLst>
          </p:cNvPr>
          <p:cNvSpPr/>
          <p:nvPr/>
        </p:nvSpPr>
        <p:spPr>
          <a:xfrm>
            <a:off x="2704954" y="3873160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r>
              <a:rPr lang="de-DE" altLang="zh-CN" dirty="0"/>
              <a:t> Series </a:t>
            </a:r>
            <a:r>
              <a:rPr lang="de-DE" altLang="zh-CN" dirty="0" err="1"/>
              <a:t>Correlation</a:t>
            </a:r>
            <a:endParaRPr lang="de-DE" altLang="zh-CN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3953E9-CB04-4E61-9091-349DDE73008F}"/>
              </a:ext>
            </a:extLst>
          </p:cNvPr>
          <p:cNvSpPr/>
          <p:nvPr/>
        </p:nvSpPr>
        <p:spPr>
          <a:xfrm>
            <a:off x="2704954" y="4801737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Fgain</a:t>
            </a:r>
            <a:r>
              <a:rPr lang="de-DE" altLang="zh-CN" dirty="0"/>
              <a:t> Pearson </a:t>
            </a:r>
            <a:r>
              <a:rPr lang="de-DE" altLang="zh-CN" dirty="0" err="1"/>
              <a:t>Correlation</a:t>
            </a:r>
            <a:endParaRPr lang="de-DE" alt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6AAFB2-ACFC-41C8-B4C8-4F5B11FE5343}"/>
              </a:ext>
            </a:extLst>
          </p:cNvPr>
          <p:cNvSpPr/>
          <p:nvPr/>
        </p:nvSpPr>
        <p:spPr>
          <a:xfrm>
            <a:off x="2704954" y="5687784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Frequency</a:t>
            </a:r>
            <a:r>
              <a:rPr lang="de-DE" altLang="zh-CN" dirty="0"/>
              <a:t> </a:t>
            </a:r>
            <a:r>
              <a:rPr lang="de-DE" altLang="zh-CN" dirty="0" err="1"/>
              <a:t>Correlation</a:t>
            </a:r>
            <a:endParaRPr lang="de-DE" altLang="zh-CN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A50D239-CD4A-47FD-ACD7-657D060D2FD7}"/>
              </a:ext>
            </a:extLst>
          </p:cNvPr>
          <p:cNvSpPr/>
          <p:nvPr/>
        </p:nvSpPr>
        <p:spPr>
          <a:xfrm>
            <a:off x="764512" y="2900281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Does</a:t>
            </a:r>
            <a:r>
              <a:rPr lang="de-DE" altLang="zh-CN" dirty="0"/>
              <a:t> </a:t>
            </a:r>
            <a:r>
              <a:rPr lang="de-DE" altLang="zh-CN" dirty="0" err="1"/>
              <a:t>it</a:t>
            </a:r>
            <a:r>
              <a:rPr lang="de-DE" altLang="zh-CN" dirty="0"/>
              <a:t> </a:t>
            </a:r>
            <a:r>
              <a:rPr lang="de-DE" altLang="zh-CN" dirty="0" err="1"/>
              <a:t>make</a:t>
            </a:r>
            <a:r>
              <a:rPr lang="de-DE" altLang="zh-CN" dirty="0"/>
              <a:t> </a:t>
            </a:r>
            <a:r>
              <a:rPr lang="de-DE" altLang="zh-CN" dirty="0" err="1"/>
              <a:t>common</a:t>
            </a:r>
            <a:r>
              <a:rPr lang="de-DE" altLang="zh-CN" dirty="0"/>
              <a:t> sense?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3672A4A-638A-4C44-B7A0-C238E9328268}"/>
              </a:ext>
            </a:extLst>
          </p:cNvPr>
          <p:cNvSpPr/>
          <p:nvPr/>
        </p:nvSpPr>
        <p:spPr>
          <a:xfrm>
            <a:off x="4632105" y="2902959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宋鸿兵</a:t>
            </a:r>
            <a:endParaRPr lang="de-DE" altLang="zh-CN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4C83B0A-9658-4133-B2C2-A6A7188ED28F}"/>
              </a:ext>
            </a:extLst>
          </p:cNvPr>
          <p:cNvSpPr/>
          <p:nvPr/>
        </p:nvSpPr>
        <p:spPr>
          <a:xfrm>
            <a:off x="4632105" y="3835589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Liberal Market </a:t>
            </a:r>
            <a:r>
              <a:rPr lang="de-DE" altLang="zh-CN" dirty="0" err="1"/>
              <a:t>theory</a:t>
            </a:r>
            <a:endParaRPr lang="de-DE" altLang="zh-CN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BCE2F51-AB7F-4B78-BCDE-D0194E4826E5}"/>
              </a:ext>
            </a:extLst>
          </p:cNvPr>
          <p:cNvSpPr/>
          <p:nvPr/>
        </p:nvSpPr>
        <p:spPr>
          <a:xfrm>
            <a:off x="6545966" y="2902959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Newton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2442A2D-CF7B-47DB-BB6B-FB0F15A58204}"/>
              </a:ext>
            </a:extLst>
          </p:cNvPr>
          <p:cNvSpPr txBox="1"/>
          <p:nvPr/>
        </p:nvSpPr>
        <p:spPr>
          <a:xfrm>
            <a:off x="4823430" y="5771790"/>
            <a:ext cx="79146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D6D7E9D-B0B4-4659-8DA8-57AB5CE19833}"/>
              </a:ext>
            </a:extLst>
          </p:cNvPr>
          <p:cNvSpPr txBox="1"/>
          <p:nvPr/>
        </p:nvSpPr>
        <p:spPr>
          <a:xfrm>
            <a:off x="6752546" y="5771790"/>
            <a:ext cx="79146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2811898-6D71-4AF1-B90E-0BD2158B5EA5}"/>
              </a:ext>
            </a:extLst>
          </p:cNvPr>
          <p:cNvSpPr txBox="1"/>
          <p:nvPr/>
        </p:nvSpPr>
        <p:spPr>
          <a:xfrm>
            <a:off x="8624917" y="5801620"/>
            <a:ext cx="79146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E1B789-52D6-41EE-AF00-BC1CAE31B095}"/>
              </a:ext>
            </a:extLst>
          </p:cNvPr>
          <p:cNvSpPr/>
          <p:nvPr/>
        </p:nvSpPr>
        <p:spPr>
          <a:xfrm>
            <a:off x="8539861" y="2896319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Yin Yang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AD52093-9C74-407A-8FC3-A3C1C2F54146}"/>
              </a:ext>
            </a:extLst>
          </p:cNvPr>
          <p:cNvSpPr/>
          <p:nvPr/>
        </p:nvSpPr>
        <p:spPr>
          <a:xfrm>
            <a:off x="8539861" y="3819640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German Philosophy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46E8B6-BA50-4D32-B47B-820F5FC195E6}"/>
              </a:ext>
            </a:extLst>
          </p:cNvPr>
          <p:cNvSpPr/>
          <p:nvPr/>
        </p:nvSpPr>
        <p:spPr>
          <a:xfrm>
            <a:off x="8539861" y="4810630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Buddhism</a:t>
            </a:r>
            <a:endParaRPr lang="de-DE" altLang="zh-CN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ADA57E5-7747-485D-AD13-CBCDCA740B0C}"/>
              </a:ext>
            </a:extLst>
          </p:cNvPr>
          <p:cNvSpPr/>
          <p:nvPr/>
        </p:nvSpPr>
        <p:spPr>
          <a:xfrm>
            <a:off x="6545966" y="3831536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Relativity</a:t>
            </a:r>
            <a:r>
              <a:rPr lang="de-DE" altLang="zh-CN" dirty="0"/>
              <a:t> Theory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788165F-5DB8-401D-8A6C-20A5994E5593}"/>
              </a:ext>
            </a:extLst>
          </p:cNvPr>
          <p:cNvSpPr/>
          <p:nvPr/>
        </p:nvSpPr>
        <p:spPr>
          <a:xfrm>
            <a:off x="6545966" y="4810630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String Theory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1EBD6B7-D7C1-44FC-A470-D00DC83930AF}"/>
              </a:ext>
            </a:extLst>
          </p:cNvPr>
          <p:cNvSpPr/>
          <p:nvPr/>
        </p:nvSpPr>
        <p:spPr>
          <a:xfrm>
            <a:off x="4632105" y="4768219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Liberal Market </a:t>
            </a:r>
            <a:r>
              <a:rPr lang="de-DE" altLang="zh-CN" dirty="0" err="1"/>
              <a:t>theory</a:t>
            </a:r>
            <a:endParaRPr lang="de-DE" altLang="zh-CN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C98D8CC-DC17-4CF5-8A40-5D0F3CE9F508}"/>
              </a:ext>
            </a:extLst>
          </p:cNvPr>
          <p:cNvSpPr/>
          <p:nvPr/>
        </p:nvSpPr>
        <p:spPr>
          <a:xfrm>
            <a:off x="2704954" y="2900281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76573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-410318"/>
            <a:ext cx="9692640" cy="1325562"/>
          </a:xfrm>
        </p:spPr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Purpose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365AF0-7DE5-4CD2-9B72-6A1E529672D1}"/>
              </a:ext>
            </a:extLst>
          </p:cNvPr>
          <p:cNvSpPr/>
          <p:nvPr/>
        </p:nvSpPr>
        <p:spPr>
          <a:xfrm>
            <a:off x="4362180" y="1537733"/>
            <a:ext cx="848102" cy="759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Indicator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87E02C-7CC2-4F3E-8DAF-E9D6DB5650B0}"/>
              </a:ext>
            </a:extLst>
          </p:cNvPr>
          <p:cNvSpPr/>
          <p:nvPr/>
        </p:nvSpPr>
        <p:spPr>
          <a:xfrm>
            <a:off x="6103024" y="1537733"/>
            <a:ext cx="848102" cy="759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Signal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46B633-6CFC-495D-A14D-0B7AFB04CDBD}"/>
              </a:ext>
            </a:extLst>
          </p:cNvPr>
          <p:cNvSpPr/>
          <p:nvPr/>
        </p:nvSpPr>
        <p:spPr>
          <a:xfrm>
            <a:off x="7843868" y="1537733"/>
            <a:ext cx="848102" cy="759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Decision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C6E8E7E-FF92-4532-B311-8349B75E5CD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210282" y="1917669"/>
            <a:ext cx="892742" cy="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AF857E-3E03-40FF-B184-B4824B96E03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951126" y="1917669"/>
            <a:ext cx="892742" cy="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F6F41F9-743B-45E9-B7F0-C149C11911E2}"/>
              </a:ext>
            </a:extLst>
          </p:cNvPr>
          <p:cNvSpPr/>
          <p:nvPr/>
        </p:nvSpPr>
        <p:spPr>
          <a:xfrm>
            <a:off x="5157157" y="4101015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What to buy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695663-5931-4C8D-8D69-2703BF690447}"/>
              </a:ext>
            </a:extLst>
          </p:cNvPr>
          <p:cNvSpPr/>
          <p:nvPr/>
        </p:nvSpPr>
        <p:spPr>
          <a:xfrm>
            <a:off x="5157158" y="3305516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When to buy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5F655B-0CF1-4ED2-9BD4-A56E7F355D87}"/>
              </a:ext>
            </a:extLst>
          </p:cNvPr>
          <p:cNvSpPr/>
          <p:nvPr/>
        </p:nvSpPr>
        <p:spPr>
          <a:xfrm>
            <a:off x="5141423" y="5704750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H</a:t>
            </a:r>
            <a:r>
              <a:rPr lang="en-US" altLang="zh-CN" sz="1200" dirty="0">
                <a:solidFill>
                  <a:schemeClr val="bg1"/>
                </a:solidFill>
              </a:rPr>
              <a:t>ow Much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C9CB69-1958-4E5F-BED5-066BBED8A274}"/>
              </a:ext>
            </a:extLst>
          </p:cNvPr>
          <p:cNvSpPr/>
          <p:nvPr/>
        </p:nvSpPr>
        <p:spPr>
          <a:xfrm>
            <a:off x="7609097" y="4101019"/>
            <a:ext cx="1223893" cy="719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Asset Decision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4A5A9A-17D3-4697-8F59-FB5EFE7CBF1F}"/>
              </a:ext>
            </a:extLst>
          </p:cNvPr>
          <p:cNvSpPr/>
          <p:nvPr/>
        </p:nvSpPr>
        <p:spPr>
          <a:xfrm>
            <a:off x="7591013" y="3305520"/>
            <a:ext cx="1223893" cy="719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Date Decision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6117C9A-1221-42D4-87BE-7DD87D2F2938}"/>
              </a:ext>
            </a:extLst>
          </p:cNvPr>
          <p:cNvSpPr/>
          <p:nvPr/>
        </p:nvSpPr>
        <p:spPr>
          <a:xfrm>
            <a:off x="7609097" y="5704750"/>
            <a:ext cx="1223893" cy="719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Portfolio Weight Decision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E7CB6D-001C-4935-8BA1-FA60C3556580}"/>
              </a:ext>
            </a:extLst>
          </p:cNvPr>
          <p:cNvSpPr/>
          <p:nvPr/>
        </p:nvSpPr>
        <p:spPr>
          <a:xfrm>
            <a:off x="2409308" y="4101015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Asset Indicator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B2324C-9C46-4B3D-A4F4-610ABC3F8C42}"/>
              </a:ext>
            </a:extLst>
          </p:cNvPr>
          <p:cNvSpPr/>
          <p:nvPr/>
        </p:nvSpPr>
        <p:spPr>
          <a:xfrm>
            <a:off x="2409307" y="3305516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Date Indicator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1E2506-04E8-4C32-BE11-AF682D1D5010}"/>
              </a:ext>
            </a:extLst>
          </p:cNvPr>
          <p:cNvSpPr/>
          <p:nvPr/>
        </p:nvSpPr>
        <p:spPr>
          <a:xfrm>
            <a:off x="2409307" y="5704746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Date and Asset Indicator signal </a:t>
            </a:r>
            <a:r>
              <a:rPr lang="en-US" altLang="zh-CN" sz="1200" dirty="0" err="1">
                <a:solidFill>
                  <a:schemeClr val="bg1"/>
                </a:solidFill>
              </a:rPr>
              <a:t>strengh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B5321E7-7CBE-4D4B-AB94-7C1A89D39F5B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954606" y="4460529"/>
            <a:ext cx="654491" cy="2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2E6446A-1070-43FD-9223-ADA3ED203549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>
            <a:off x="4206757" y="4460529"/>
            <a:ext cx="950400" cy="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01D2BC8-30EF-4CE0-AB62-93D8AAB3D1B3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4206756" y="6064260"/>
            <a:ext cx="934667" cy="4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FB0A7EC-5D9C-4774-8D44-0394099A2DF6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6938872" y="6064262"/>
            <a:ext cx="670225" cy="2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ACFC6AA-142A-4A0D-805A-FCB44ECF9B3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6954607" y="3665030"/>
            <a:ext cx="636406" cy="2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7C5D050-C21C-4935-942E-EA2811FDC61A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4206756" y="3665030"/>
            <a:ext cx="950402" cy="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00AF6BF-0B42-4073-9775-00BF0F234E53}"/>
              </a:ext>
            </a:extLst>
          </p:cNvPr>
          <p:cNvCxnSpPr>
            <a:cxnSpLocks/>
          </p:cNvCxnSpPr>
          <p:nvPr/>
        </p:nvCxnSpPr>
        <p:spPr>
          <a:xfrm flipV="1">
            <a:off x="1704783" y="3255265"/>
            <a:ext cx="0" cy="3103734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D2A878E-4E90-4DEF-8D8B-132120E4E953}"/>
              </a:ext>
            </a:extLst>
          </p:cNvPr>
          <p:cNvSpPr txBox="1"/>
          <p:nvPr/>
        </p:nvSpPr>
        <p:spPr>
          <a:xfrm rot="16200000">
            <a:off x="532068" y="433295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/>
              <a:t>Importance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90E5714-1A86-4251-811B-4D992854864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308032" y="4820043"/>
            <a:ext cx="1" cy="884703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662C6DC-99A0-4497-9707-848137B59CB0}"/>
              </a:ext>
            </a:extLst>
          </p:cNvPr>
          <p:cNvSpPr/>
          <p:nvPr/>
        </p:nvSpPr>
        <p:spPr>
          <a:xfrm>
            <a:off x="2643656" y="1522797"/>
            <a:ext cx="848102" cy="759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World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C9F9D61-114E-4C62-9F25-EA79B89A878A}"/>
              </a:ext>
            </a:extLst>
          </p:cNvPr>
          <p:cNvCxnSpPr>
            <a:cxnSpLocks/>
            <a:stCxn id="56" idx="3"/>
            <a:endCxn id="4" idx="1"/>
          </p:cNvCxnSpPr>
          <p:nvPr/>
        </p:nvCxnSpPr>
        <p:spPr>
          <a:xfrm>
            <a:off x="3491758" y="1902733"/>
            <a:ext cx="870422" cy="14936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14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goal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 err="1"/>
              <a:t>Predict</a:t>
            </a:r>
            <a:r>
              <a:rPr lang="de-DE" altLang="zh-CN" dirty="0"/>
              <a:t> </a:t>
            </a:r>
            <a:r>
              <a:rPr lang="de-DE" altLang="zh-CN" dirty="0" err="1"/>
              <a:t>future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 </a:t>
            </a:r>
            <a:r>
              <a:rPr lang="en-US" altLang="zh-CN" dirty="0"/>
              <a:t>= </a:t>
            </a:r>
            <a:r>
              <a:rPr lang="de-DE" altLang="zh-CN" dirty="0"/>
              <a:t>Regression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. (</a:t>
            </a:r>
            <a:r>
              <a:rPr lang="de-DE" altLang="zh-CN" dirty="0" err="1"/>
              <a:t>price</a:t>
            </a:r>
            <a:r>
              <a:rPr lang="de-DE" altLang="zh-CN" dirty="0"/>
              <a:t> autoregressive</a:t>
            </a:r>
            <a:r>
              <a:rPr lang="zh-CN" altLang="en-US" dirty="0"/>
              <a:t>。 </a:t>
            </a:r>
            <a:r>
              <a:rPr lang="de-DE" altLang="zh-CN" dirty="0"/>
              <a:t>The </a:t>
            </a:r>
            <a:r>
              <a:rPr lang="de-DE" altLang="zh-CN" dirty="0" err="1"/>
              <a:t>less</a:t>
            </a:r>
            <a:r>
              <a:rPr lang="de-DE" altLang="zh-CN" dirty="0"/>
              <a:t> </a:t>
            </a:r>
            <a:r>
              <a:rPr lang="de-DE" altLang="zh-CN" dirty="0" err="1"/>
              <a:t>past</a:t>
            </a:r>
            <a:r>
              <a:rPr lang="de-DE" altLang="zh-CN" dirty="0"/>
              <a:t> </a:t>
            </a:r>
            <a:r>
              <a:rPr lang="de-DE" altLang="zh-CN" dirty="0" err="1"/>
              <a:t>gain</a:t>
            </a:r>
            <a:r>
              <a:rPr lang="de-DE" altLang="zh-CN" dirty="0"/>
              <a:t>,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more</a:t>
            </a:r>
            <a:r>
              <a:rPr lang="de-DE" altLang="zh-CN" dirty="0"/>
              <a:t> </a:t>
            </a:r>
            <a:r>
              <a:rPr lang="de-DE" altLang="zh-CN" dirty="0" err="1"/>
              <a:t>future</a:t>
            </a:r>
            <a:r>
              <a:rPr lang="de-DE" altLang="zh-CN" dirty="0"/>
              <a:t> </a:t>
            </a:r>
            <a:r>
              <a:rPr lang="de-DE" altLang="zh-CN" dirty="0" err="1"/>
              <a:t>gain</a:t>
            </a:r>
            <a:r>
              <a:rPr lang="de-DE" altLang="zh-CN" dirty="0"/>
              <a:t> in </a:t>
            </a:r>
            <a:r>
              <a:rPr lang="de-DE" altLang="zh-CN" dirty="0" err="1"/>
              <a:t>general</a:t>
            </a:r>
            <a:r>
              <a:rPr lang="de-DE" altLang="zh-CN" dirty="0"/>
              <a:t>)</a:t>
            </a:r>
          </a:p>
          <a:p>
            <a:r>
              <a:rPr lang="en-US" altLang="zh-CN" dirty="0"/>
              <a:t>Auto </a:t>
            </a:r>
            <a:r>
              <a:rPr lang="de-DE" altLang="zh-CN" dirty="0" err="1"/>
              <a:t>regression</a:t>
            </a:r>
            <a:r>
              <a:rPr lang="de-DE" altLang="zh-CN" dirty="0"/>
              <a:t> </a:t>
            </a:r>
            <a:r>
              <a:rPr lang="en-US" altLang="zh-CN" dirty="0"/>
              <a:t>= </a:t>
            </a:r>
            <a:r>
              <a:rPr lang="de-DE" altLang="zh-CN" dirty="0" err="1"/>
              <a:t>past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 </a:t>
            </a:r>
            <a:r>
              <a:rPr lang="de-DE" altLang="zh-CN" dirty="0" err="1"/>
              <a:t>predict</a:t>
            </a:r>
            <a:r>
              <a:rPr lang="de-DE" altLang="zh-CN" dirty="0"/>
              <a:t> </a:t>
            </a:r>
            <a:r>
              <a:rPr lang="de-DE" altLang="zh-CN" dirty="0" err="1"/>
              <a:t>future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endParaRPr lang="de-DE" altLang="zh-CN" dirty="0"/>
          </a:p>
          <a:p>
            <a:r>
              <a:rPr lang="de-DE" altLang="zh-CN" dirty="0"/>
              <a:t>Cross </a:t>
            </a:r>
            <a:r>
              <a:rPr lang="de-DE" altLang="zh-CN" dirty="0" err="1"/>
              <a:t>regression</a:t>
            </a:r>
            <a:r>
              <a:rPr lang="de-DE" altLang="zh-CN" dirty="0"/>
              <a:t> </a:t>
            </a:r>
            <a:r>
              <a:rPr lang="en-US" altLang="zh-CN" dirty="0"/>
              <a:t>=</a:t>
            </a:r>
            <a:r>
              <a:rPr lang="de-DE" altLang="zh-CN" dirty="0"/>
              <a:t> </a:t>
            </a:r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predicts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952863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16" y="105440"/>
            <a:ext cx="9692640" cy="926300"/>
          </a:xfrm>
        </p:spPr>
        <p:txBody>
          <a:bodyPr>
            <a:normAutofit fontScale="90000"/>
          </a:bodyPr>
          <a:lstStyle/>
          <a:p>
            <a:r>
              <a:rPr lang="de-DE" altLang="zh-CN" dirty="0"/>
              <a:t>Asset </a:t>
            </a:r>
            <a:r>
              <a:rPr lang="de-DE" altLang="zh-CN" dirty="0" err="1"/>
              <a:t>Indicator</a:t>
            </a:r>
            <a:r>
              <a:rPr lang="de-DE" altLang="zh-CN" dirty="0"/>
              <a:t> Class, </a:t>
            </a:r>
            <a:r>
              <a:rPr lang="de-DE" altLang="zh-CN" dirty="0" err="1"/>
              <a:t>Context</a:t>
            </a:r>
            <a:r>
              <a:rPr lang="de-DE" altLang="zh-CN" dirty="0"/>
              <a:t>, </a:t>
            </a:r>
            <a:r>
              <a:rPr lang="de-DE" altLang="zh-CN" dirty="0" err="1"/>
              <a:t>Result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D1BE80-F615-4518-A633-2A55B37E1805}"/>
              </a:ext>
            </a:extLst>
          </p:cNvPr>
          <p:cNvSpPr/>
          <p:nvPr/>
        </p:nvSpPr>
        <p:spPr>
          <a:xfrm>
            <a:off x="94149" y="2533930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Technical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ADB77E-0D8B-495F-ADEC-CA2D37EC40AA}"/>
              </a:ext>
            </a:extLst>
          </p:cNvPr>
          <p:cNvSpPr/>
          <p:nvPr/>
        </p:nvSpPr>
        <p:spPr>
          <a:xfrm>
            <a:off x="94149" y="3294158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Fundamental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7976C9-F7DC-4B9F-8C09-C44752110EEC}"/>
              </a:ext>
            </a:extLst>
          </p:cNvPr>
          <p:cNvSpPr/>
          <p:nvPr/>
        </p:nvSpPr>
        <p:spPr>
          <a:xfrm>
            <a:off x="94149" y="4054386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Others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0AEF21-21B8-4CA5-BC25-EB72D824D2A1}"/>
              </a:ext>
            </a:extLst>
          </p:cNvPr>
          <p:cNvSpPr/>
          <p:nvPr/>
        </p:nvSpPr>
        <p:spPr>
          <a:xfrm>
            <a:off x="94149" y="1156715"/>
            <a:ext cx="3425228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B1623D-6E94-487C-ACD6-738A5214A498}"/>
              </a:ext>
            </a:extLst>
          </p:cNvPr>
          <p:cNvSpPr/>
          <p:nvPr/>
        </p:nvSpPr>
        <p:spPr>
          <a:xfrm>
            <a:off x="4112403" y="1805039"/>
            <a:ext cx="848103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Region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F06E63-F8D9-4EC8-891C-58404B5DB172}"/>
              </a:ext>
            </a:extLst>
          </p:cNvPr>
          <p:cNvSpPr/>
          <p:nvPr/>
        </p:nvSpPr>
        <p:spPr>
          <a:xfrm>
            <a:off x="5117086" y="2571323"/>
            <a:ext cx="987939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Asset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6D671F-AB97-42C7-9948-5993D65A8352}"/>
              </a:ext>
            </a:extLst>
          </p:cNvPr>
          <p:cNvSpPr/>
          <p:nvPr/>
        </p:nvSpPr>
        <p:spPr>
          <a:xfrm>
            <a:off x="5117086" y="3337289"/>
            <a:ext cx="987939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Group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FB1FB2-ED9E-41A0-84E6-E84E8D42C5D2}"/>
              </a:ext>
            </a:extLst>
          </p:cNvPr>
          <p:cNvSpPr/>
          <p:nvPr/>
        </p:nvSpPr>
        <p:spPr>
          <a:xfrm>
            <a:off x="5117086" y="4103255"/>
            <a:ext cx="987939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All Stocks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8DFA02-0E89-4EC4-B83A-96DE4ED25BB0}"/>
              </a:ext>
            </a:extLst>
          </p:cNvPr>
          <p:cNvSpPr/>
          <p:nvPr/>
        </p:nvSpPr>
        <p:spPr>
          <a:xfrm>
            <a:off x="5117086" y="1805039"/>
            <a:ext cx="987939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38D63C-6483-4709-BEAE-7EDBD23195B6}"/>
              </a:ext>
            </a:extLst>
          </p:cNvPr>
          <p:cNvSpPr/>
          <p:nvPr/>
        </p:nvSpPr>
        <p:spPr>
          <a:xfrm>
            <a:off x="3888242" y="1156715"/>
            <a:ext cx="4306183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Context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D174AB-614D-4583-9EEB-67C530CB1D82}"/>
              </a:ext>
            </a:extLst>
          </p:cNvPr>
          <p:cNvSpPr/>
          <p:nvPr/>
        </p:nvSpPr>
        <p:spPr>
          <a:xfrm>
            <a:off x="6281525" y="1805039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Time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4EE4F7-FE12-48D4-B251-D688CDCB4610}"/>
              </a:ext>
            </a:extLst>
          </p:cNvPr>
          <p:cNvSpPr/>
          <p:nvPr/>
        </p:nvSpPr>
        <p:spPr>
          <a:xfrm>
            <a:off x="7384009" y="1805039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Pair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6E1257-0416-40B7-8DBA-CACE46625315}"/>
              </a:ext>
            </a:extLst>
          </p:cNvPr>
          <p:cNvSpPr/>
          <p:nvPr/>
        </p:nvSpPr>
        <p:spPr>
          <a:xfrm>
            <a:off x="6281525" y="2557616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Bull </a:t>
            </a:r>
            <a:r>
              <a:rPr lang="de-DE" altLang="zh-CN" sz="1200" dirty="0" err="1"/>
              <a:t>vs</a:t>
            </a:r>
            <a:r>
              <a:rPr lang="de-DE" altLang="zh-CN" sz="1200" dirty="0"/>
              <a:t> </a:t>
            </a:r>
            <a:r>
              <a:rPr lang="de-DE" altLang="zh-CN" sz="1200" dirty="0" err="1"/>
              <a:t>bear</a:t>
            </a:r>
            <a:endParaRPr lang="de-DE" altLang="zh-CN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DB4D4D-2EB1-4806-9F10-4441218EA604}"/>
              </a:ext>
            </a:extLst>
          </p:cNvPr>
          <p:cNvSpPr/>
          <p:nvPr/>
        </p:nvSpPr>
        <p:spPr>
          <a:xfrm>
            <a:off x="6281525" y="3337289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Crazy </a:t>
            </a:r>
            <a:r>
              <a:rPr lang="de-DE" altLang="zh-CN" sz="1200" dirty="0" err="1"/>
              <a:t>vs</a:t>
            </a:r>
            <a:r>
              <a:rPr lang="de-DE" altLang="zh-CN" sz="1200" dirty="0"/>
              <a:t> normal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1F6B338-6037-4EC5-80ED-E48CF6C918C5}"/>
              </a:ext>
            </a:extLst>
          </p:cNvPr>
          <p:cNvSpPr/>
          <p:nvPr/>
        </p:nvSpPr>
        <p:spPr>
          <a:xfrm>
            <a:off x="7370936" y="2631475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EC119D-D466-4651-B694-46F70ECD6480}"/>
              </a:ext>
            </a:extLst>
          </p:cNvPr>
          <p:cNvSpPr/>
          <p:nvPr/>
        </p:nvSpPr>
        <p:spPr>
          <a:xfrm>
            <a:off x="7384009" y="3419789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84A9DA-25DD-4CCF-AA7E-775EB8D2EB6A}"/>
              </a:ext>
            </a:extLst>
          </p:cNvPr>
          <p:cNvSpPr/>
          <p:nvPr/>
        </p:nvSpPr>
        <p:spPr>
          <a:xfrm>
            <a:off x="7384009" y="4159493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3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130B97-2F2A-4DED-A2AD-8595DEA7C987}"/>
              </a:ext>
            </a:extLst>
          </p:cNvPr>
          <p:cNvSpPr/>
          <p:nvPr/>
        </p:nvSpPr>
        <p:spPr>
          <a:xfrm>
            <a:off x="7384009" y="4976921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4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E546D5-9B96-42F3-9635-1CF25F95525B}"/>
              </a:ext>
            </a:extLst>
          </p:cNvPr>
          <p:cNvSpPr/>
          <p:nvPr/>
        </p:nvSpPr>
        <p:spPr>
          <a:xfrm>
            <a:off x="7370936" y="5765235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5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DEAE1E-0FE7-48B5-9772-4AF7988CFF76}"/>
              </a:ext>
            </a:extLst>
          </p:cNvPr>
          <p:cNvSpPr/>
          <p:nvPr/>
        </p:nvSpPr>
        <p:spPr>
          <a:xfrm>
            <a:off x="10090861" y="1796601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impact</a:t>
            </a:r>
            <a:endParaRPr lang="de-DE" altLang="zh-CN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16DB83-974E-44AB-892A-90B5D5B97723}"/>
              </a:ext>
            </a:extLst>
          </p:cNvPr>
          <p:cNvSpPr/>
          <p:nvPr/>
        </p:nvSpPr>
        <p:spPr>
          <a:xfrm>
            <a:off x="9025163" y="1796601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Occurence</a:t>
            </a:r>
            <a:endParaRPr lang="de-DE" altLang="zh-CN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4EE1C6-C82B-4D46-AE50-E82E3A7275DB}"/>
              </a:ext>
            </a:extLst>
          </p:cNvPr>
          <p:cNvSpPr/>
          <p:nvPr/>
        </p:nvSpPr>
        <p:spPr>
          <a:xfrm>
            <a:off x="11155950" y="1832866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Accuracy</a:t>
            </a:r>
            <a:endParaRPr lang="de-DE" altLang="zh-CN" sz="12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FD095F-5D93-480B-BEC6-61D8D3B27039}"/>
              </a:ext>
            </a:extLst>
          </p:cNvPr>
          <p:cNvCxnSpPr>
            <a:cxnSpLocks/>
          </p:cNvCxnSpPr>
          <p:nvPr/>
        </p:nvCxnSpPr>
        <p:spPr>
          <a:xfrm flipH="1" flipV="1">
            <a:off x="9394028" y="1394069"/>
            <a:ext cx="1630159" cy="506947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192AA5D-3697-4D49-BAE5-85D5658F87C1}"/>
              </a:ext>
            </a:extLst>
          </p:cNvPr>
          <p:cNvCxnSpPr>
            <a:cxnSpLocks/>
          </p:cNvCxnSpPr>
          <p:nvPr/>
        </p:nvCxnSpPr>
        <p:spPr>
          <a:xfrm flipH="1">
            <a:off x="11050042" y="1488326"/>
            <a:ext cx="300936" cy="114045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B5D5920-BCCB-4F0D-B0F1-2E7AFA5E4162}"/>
              </a:ext>
            </a:extLst>
          </p:cNvPr>
          <p:cNvSpPr/>
          <p:nvPr/>
        </p:nvSpPr>
        <p:spPr>
          <a:xfrm>
            <a:off x="4083005" y="2557616"/>
            <a:ext cx="879915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CN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B27A72-586C-4B8B-80D4-4DFD37D81336}"/>
              </a:ext>
            </a:extLst>
          </p:cNvPr>
          <p:cNvSpPr/>
          <p:nvPr/>
        </p:nvSpPr>
        <p:spPr>
          <a:xfrm>
            <a:off x="4048395" y="3360474"/>
            <a:ext cx="879915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701E61-8FD7-431C-A425-57EC0628217A}"/>
              </a:ext>
            </a:extLst>
          </p:cNvPr>
          <p:cNvSpPr/>
          <p:nvPr/>
        </p:nvSpPr>
        <p:spPr>
          <a:xfrm>
            <a:off x="4048395" y="4089712"/>
            <a:ext cx="879915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DE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FA63C96-8714-4C19-903A-5A4B4FCF12AA}"/>
              </a:ext>
            </a:extLst>
          </p:cNvPr>
          <p:cNvSpPr/>
          <p:nvPr/>
        </p:nvSpPr>
        <p:spPr>
          <a:xfrm>
            <a:off x="6316038" y="4075085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Long </a:t>
            </a:r>
            <a:r>
              <a:rPr lang="de-DE" altLang="zh-CN" sz="1200" dirty="0" err="1"/>
              <a:t>vs</a:t>
            </a:r>
            <a:r>
              <a:rPr lang="de-DE" altLang="zh-CN" sz="1200" dirty="0"/>
              <a:t> </a:t>
            </a:r>
            <a:r>
              <a:rPr lang="de-DE" altLang="zh-CN" sz="1200" dirty="0" err="1"/>
              <a:t>short</a:t>
            </a:r>
            <a:endParaRPr lang="de-DE" altLang="zh-CN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57F102-441F-4ED5-9CD6-7DFE049B1A40}"/>
              </a:ext>
            </a:extLst>
          </p:cNvPr>
          <p:cNvSpPr/>
          <p:nvPr/>
        </p:nvSpPr>
        <p:spPr>
          <a:xfrm>
            <a:off x="8965225" y="1163476"/>
            <a:ext cx="4979375" cy="4592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Result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3C1B7BB-4112-4411-8179-A794BB8993D5}"/>
              </a:ext>
            </a:extLst>
          </p:cNvPr>
          <p:cNvSpPr/>
          <p:nvPr/>
        </p:nvSpPr>
        <p:spPr>
          <a:xfrm>
            <a:off x="12115740" y="1832866"/>
            <a:ext cx="933326" cy="397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Group Beta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7A45990-4A82-4152-886B-9826BEEC1AE1}"/>
              </a:ext>
            </a:extLst>
          </p:cNvPr>
          <p:cNvSpPr/>
          <p:nvPr/>
        </p:nvSpPr>
        <p:spPr>
          <a:xfrm>
            <a:off x="79164" y="1737013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A4D7CD4-9D7E-4ACB-8029-FD5BD1A74F61}"/>
              </a:ext>
            </a:extLst>
          </p:cNvPr>
          <p:cNvSpPr/>
          <p:nvPr/>
        </p:nvSpPr>
        <p:spPr>
          <a:xfrm>
            <a:off x="955354" y="1740116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Freq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98EE93-8641-41E7-AE03-3BF6DF2917BA}"/>
              </a:ext>
            </a:extLst>
          </p:cNvPr>
          <p:cNvSpPr/>
          <p:nvPr/>
        </p:nvSpPr>
        <p:spPr>
          <a:xfrm>
            <a:off x="969673" y="2489590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7F995D9-E3B8-47FD-8188-27C0494E511D}"/>
              </a:ext>
            </a:extLst>
          </p:cNvPr>
          <p:cNvSpPr/>
          <p:nvPr/>
        </p:nvSpPr>
        <p:spPr>
          <a:xfrm>
            <a:off x="1002048" y="3239064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8AFF04-8D4C-40A2-9C1A-DA10733835EA}"/>
              </a:ext>
            </a:extLst>
          </p:cNvPr>
          <p:cNvSpPr/>
          <p:nvPr/>
        </p:nvSpPr>
        <p:spPr>
          <a:xfrm>
            <a:off x="1016482" y="4019171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43D558C-C403-4536-AE73-18D59F9FDA05}"/>
              </a:ext>
            </a:extLst>
          </p:cNvPr>
          <p:cNvSpPr/>
          <p:nvPr/>
        </p:nvSpPr>
        <p:spPr>
          <a:xfrm>
            <a:off x="1016482" y="4725385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80E6E49-E627-477A-B904-4BF7C73C0537}"/>
              </a:ext>
            </a:extLst>
          </p:cNvPr>
          <p:cNvSpPr/>
          <p:nvPr/>
        </p:nvSpPr>
        <p:spPr>
          <a:xfrm>
            <a:off x="1020368" y="5334609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A76FF64-8127-4D3E-BE6A-ABE752E9B2E5}"/>
              </a:ext>
            </a:extLst>
          </p:cNvPr>
          <p:cNvSpPr/>
          <p:nvPr/>
        </p:nvSpPr>
        <p:spPr>
          <a:xfrm>
            <a:off x="1857804" y="1704330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Mean </a:t>
            </a:r>
            <a:r>
              <a:rPr lang="de-DE" altLang="zh-CN" sz="1200" dirty="0" err="1">
                <a:solidFill>
                  <a:schemeClr val="bg1"/>
                </a:solidFill>
              </a:rPr>
              <a:t>stationary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C2CE21F-01BB-415A-AFF0-43F9479834AC}"/>
              </a:ext>
            </a:extLst>
          </p:cNvPr>
          <p:cNvSpPr/>
          <p:nvPr/>
        </p:nvSpPr>
        <p:spPr>
          <a:xfrm>
            <a:off x="2760328" y="1686873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Variance</a:t>
            </a:r>
            <a:r>
              <a:rPr lang="de-DE" altLang="zh-CN" sz="1200" dirty="0">
                <a:solidFill>
                  <a:schemeClr val="bg1"/>
                </a:solidFill>
              </a:rPr>
              <a:t> </a:t>
            </a:r>
            <a:r>
              <a:rPr lang="de-DE" altLang="zh-CN" sz="1200" dirty="0" err="1">
                <a:solidFill>
                  <a:schemeClr val="bg1"/>
                </a:solidFill>
              </a:rPr>
              <a:t>Stationary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4AA8003-8B3B-41B3-BC19-970A9C2D43D9}"/>
              </a:ext>
            </a:extLst>
          </p:cNvPr>
          <p:cNvSpPr/>
          <p:nvPr/>
        </p:nvSpPr>
        <p:spPr>
          <a:xfrm>
            <a:off x="12084338" y="2399851"/>
            <a:ext cx="933326" cy="397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High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3C8413F-F2E7-4C61-966D-A1CBFB2F3D5E}"/>
              </a:ext>
            </a:extLst>
          </p:cNvPr>
          <p:cNvSpPr/>
          <p:nvPr/>
        </p:nvSpPr>
        <p:spPr>
          <a:xfrm>
            <a:off x="12097851" y="2971329"/>
            <a:ext cx="933326" cy="397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low</a:t>
            </a:r>
            <a:endParaRPr lang="de-DE" altLang="zh-CN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29B5ACF-2BC9-488A-A47F-D2A9D5F56DAA}"/>
              </a:ext>
            </a:extLst>
          </p:cNvPr>
          <p:cNvSpPr/>
          <p:nvPr/>
        </p:nvSpPr>
        <p:spPr>
          <a:xfrm>
            <a:off x="13090797" y="1859725"/>
            <a:ext cx="933326" cy="397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Replaceable</a:t>
            </a:r>
            <a:r>
              <a:rPr lang="de-DE" altLang="zh-CN" sz="1200" dirty="0"/>
              <a:t> </a:t>
            </a:r>
            <a:r>
              <a:rPr lang="en-US" altLang="zh-CN" sz="1200" dirty="0"/>
              <a:t>=</a:t>
            </a:r>
            <a:r>
              <a:rPr lang="de-DE" altLang="zh-CN" sz="1200" dirty="0"/>
              <a:t>high </a:t>
            </a:r>
            <a:r>
              <a:rPr lang="de-DE" altLang="zh-CN" sz="1200" dirty="0" err="1"/>
              <a:t>pearson</a:t>
            </a:r>
            <a:endParaRPr lang="de-DE" altLang="zh-CN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F0FC52F-5E48-4A7A-9216-013A1A719E6F}"/>
              </a:ext>
            </a:extLst>
          </p:cNvPr>
          <p:cNvSpPr/>
          <p:nvPr/>
        </p:nvSpPr>
        <p:spPr>
          <a:xfrm>
            <a:off x="3464191" y="1648440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Derived</a:t>
            </a:r>
            <a:r>
              <a:rPr lang="de-DE" altLang="zh-CN" sz="1200" dirty="0">
                <a:solidFill>
                  <a:schemeClr val="bg1"/>
                </a:solidFill>
              </a:rPr>
              <a:t> </a:t>
            </a:r>
            <a:r>
              <a:rPr lang="de-DE" altLang="zh-CN" sz="1200" dirty="0" err="1">
                <a:solidFill>
                  <a:schemeClr val="bg1"/>
                </a:solidFill>
              </a:rPr>
              <a:t>from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161B811-87ED-4DE3-A3DA-020C4AD7D114}"/>
              </a:ext>
            </a:extLst>
          </p:cNvPr>
          <p:cNvSpPr/>
          <p:nvPr/>
        </p:nvSpPr>
        <p:spPr>
          <a:xfrm>
            <a:off x="9742444" y="3370269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Auto </a:t>
            </a:r>
            <a:r>
              <a:rPr lang="de-DE" altLang="zh-CN" sz="1200" dirty="0" err="1"/>
              <a:t>relation</a:t>
            </a:r>
            <a:endParaRPr lang="de-DE" altLang="zh-CN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A7DCCA9-2C4B-4A15-9CC2-139EFAA6C2C0}"/>
              </a:ext>
            </a:extLst>
          </p:cNvPr>
          <p:cNvSpPr/>
          <p:nvPr/>
        </p:nvSpPr>
        <p:spPr>
          <a:xfrm>
            <a:off x="8801068" y="3364162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Cross </a:t>
            </a:r>
            <a:r>
              <a:rPr lang="de-DE" altLang="zh-CN" sz="1200" dirty="0" err="1"/>
              <a:t>relation</a:t>
            </a:r>
            <a:endParaRPr lang="de-DE" altLang="zh-CN" sz="12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CBF92BD-EFCC-45EE-9610-99A19842657E}"/>
              </a:ext>
            </a:extLst>
          </p:cNvPr>
          <p:cNvSpPr/>
          <p:nvPr/>
        </p:nvSpPr>
        <p:spPr>
          <a:xfrm>
            <a:off x="2931247" y="2707795"/>
            <a:ext cx="848102" cy="759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variation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6302F48-4CDF-47E1-B058-96502B0513A9}"/>
              </a:ext>
            </a:extLst>
          </p:cNvPr>
          <p:cNvSpPr/>
          <p:nvPr/>
        </p:nvSpPr>
        <p:spPr>
          <a:xfrm>
            <a:off x="5108061" y="4793251"/>
            <a:ext cx="987939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0902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16" y="105440"/>
            <a:ext cx="9692640" cy="926300"/>
          </a:xfrm>
        </p:spPr>
        <p:txBody>
          <a:bodyPr>
            <a:normAutofit/>
          </a:bodyPr>
          <a:lstStyle/>
          <a:p>
            <a:r>
              <a:rPr lang="de-DE" altLang="zh-CN" dirty="0"/>
              <a:t>Date </a:t>
            </a:r>
            <a:r>
              <a:rPr lang="de-DE" altLang="zh-CN" dirty="0" err="1"/>
              <a:t>Indicator</a:t>
            </a:r>
            <a:r>
              <a:rPr lang="de-DE" altLang="zh-CN" dirty="0"/>
              <a:t> Class, </a:t>
            </a:r>
            <a:r>
              <a:rPr lang="de-DE" altLang="zh-CN" dirty="0" err="1"/>
              <a:t>Context</a:t>
            </a:r>
            <a:r>
              <a:rPr lang="de-DE" altLang="zh-CN" dirty="0"/>
              <a:t>, </a:t>
            </a:r>
            <a:r>
              <a:rPr lang="de-DE" altLang="zh-CN" dirty="0" err="1"/>
              <a:t>Result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57F102-441F-4ED5-9CD6-7DFE049B1A40}"/>
              </a:ext>
            </a:extLst>
          </p:cNvPr>
          <p:cNvSpPr/>
          <p:nvPr/>
        </p:nvSpPr>
        <p:spPr>
          <a:xfrm>
            <a:off x="3046264" y="1630075"/>
            <a:ext cx="4979375" cy="4592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Result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4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Derivation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 err="1"/>
              <a:t>Oscilating</a:t>
            </a:r>
            <a:r>
              <a:rPr lang="de-DE" altLang="zh-CN" dirty="0"/>
              <a:t> </a:t>
            </a:r>
            <a:r>
              <a:rPr lang="de-DE" altLang="zh-CN" dirty="0" err="1"/>
              <a:t>indicator</a:t>
            </a:r>
            <a:endParaRPr lang="de-DE" altLang="zh-CN" dirty="0"/>
          </a:p>
          <a:p>
            <a:r>
              <a:rPr lang="de-DE" altLang="zh-CN" dirty="0"/>
              <a:t>Momentum </a:t>
            </a:r>
            <a:r>
              <a:rPr lang="de-DE" altLang="zh-CN" dirty="0" err="1"/>
              <a:t>indicator</a:t>
            </a:r>
            <a:endParaRPr lang="de-DE" altLang="zh-CN" dirty="0"/>
          </a:p>
          <a:p>
            <a:r>
              <a:rPr lang="de-DE" altLang="zh-CN" dirty="0" err="1"/>
              <a:t>blablabla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283254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0BCA7-FFF3-45F7-B7A6-354FADAF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Undeniable</a:t>
            </a:r>
            <a:r>
              <a:rPr lang="de-DE" dirty="0"/>
              <a:t> Basis </a:t>
            </a:r>
            <a:r>
              <a:rPr lang="de-DE" dirty="0" err="1"/>
              <a:t>for</a:t>
            </a:r>
            <a:r>
              <a:rPr lang="de-DE" dirty="0"/>
              <a:t> Stock Trading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92C79-BAC3-43BB-9138-A41D985AF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1. I am </a:t>
            </a:r>
            <a:r>
              <a:rPr lang="de-DE" dirty="0" err="1"/>
              <a:t>better</a:t>
            </a:r>
            <a:r>
              <a:rPr lang="de-DE" dirty="0"/>
              <a:t> and </a:t>
            </a:r>
            <a:r>
              <a:rPr lang="de-DE" dirty="0" err="1"/>
              <a:t>more</a:t>
            </a:r>
            <a:r>
              <a:rPr lang="de-DE" dirty="0"/>
              <a:t> intelligent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endParaRPr lang="de-DE" dirty="0"/>
          </a:p>
          <a:p>
            <a:r>
              <a:rPr lang="de-DE" dirty="0"/>
              <a:t>2.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endParaRPr lang="de-DE" dirty="0"/>
          </a:p>
          <a:p>
            <a:r>
              <a:rPr lang="de-DE" dirty="0"/>
              <a:t>3.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smart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and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me.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but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unlikely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 am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smartest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comprehensive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</a:t>
            </a:r>
            <a:r>
              <a:rPr lang="de-DE" dirty="0" err="1"/>
              <a:t>market</a:t>
            </a:r>
            <a:r>
              <a:rPr lang="de-DE" dirty="0"/>
              <a:t>.</a:t>
            </a:r>
          </a:p>
          <a:p>
            <a:r>
              <a:rPr lang="de-DE" dirty="0"/>
              <a:t>4. </a:t>
            </a:r>
            <a:r>
              <a:rPr lang="de-DE" dirty="0" err="1"/>
              <a:t>Past</a:t>
            </a:r>
            <a:r>
              <a:rPr lang="de-DE" dirty="0"/>
              <a:t> Values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degree</a:t>
            </a:r>
            <a:r>
              <a:rPr lang="de-DE" dirty="0"/>
              <a:t>)</a:t>
            </a:r>
          </a:p>
          <a:p>
            <a:r>
              <a:rPr lang="de-DE" dirty="0"/>
              <a:t>5. The Stock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,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beatable</a:t>
            </a:r>
            <a:r>
              <a:rPr lang="de-DE" dirty="0"/>
              <a:t>. </a:t>
            </a:r>
          </a:p>
          <a:p>
            <a:r>
              <a:rPr lang="de-DE" dirty="0"/>
              <a:t>6.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easy, </a:t>
            </a:r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find </a:t>
            </a:r>
            <a:r>
              <a:rPr lang="de-DE" dirty="0" err="1"/>
              <a:t>it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it. </a:t>
            </a:r>
          </a:p>
          <a:p>
            <a:r>
              <a:rPr lang="de-DE" dirty="0"/>
              <a:t>7. The Stock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simple </a:t>
            </a:r>
            <a:r>
              <a:rPr lang="de-DE" dirty="0" err="1"/>
              <a:t>model</a:t>
            </a:r>
            <a:r>
              <a:rPr lang="de-DE" dirty="0"/>
              <a:t>, and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.</a:t>
            </a:r>
          </a:p>
          <a:p>
            <a:r>
              <a:rPr lang="de-DE" dirty="0"/>
              <a:t>8. Modern Trading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algorithmic</a:t>
            </a:r>
            <a:r>
              <a:rPr lang="de-DE" dirty="0"/>
              <a:t>.</a:t>
            </a:r>
          </a:p>
          <a:p>
            <a:r>
              <a:rPr lang="de-DE" dirty="0"/>
              <a:t>9.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smart,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,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luck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discover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</a:t>
            </a:r>
            <a:r>
              <a:rPr lang="de-DE" dirty="0" err="1"/>
              <a:t>market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066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Tools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Backtest</a:t>
            </a:r>
          </a:p>
          <a:p>
            <a:r>
              <a:rPr lang="de-DE" altLang="zh-CN" dirty="0" err="1"/>
              <a:t>Bruteforce</a:t>
            </a:r>
            <a:endParaRPr lang="de-DE" altLang="zh-CN" dirty="0"/>
          </a:p>
          <a:p>
            <a:r>
              <a:rPr lang="de-DE" altLang="zh-CN" dirty="0" err="1"/>
              <a:t>PastSimilarities</a:t>
            </a:r>
            <a:endParaRPr lang="de-DE" altLang="zh-CN" dirty="0"/>
          </a:p>
          <a:p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3822598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93420A-76AC-4057-8080-58D07662DA5B}"/>
              </a:ext>
            </a:extLst>
          </p:cNvPr>
          <p:cNvSpPr/>
          <p:nvPr/>
        </p:nvSpPr>
        <p:spPr>
          <a:xfrm>
            <a:off x="1631952" y="1249174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Economy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B8B55C-4061-40BB-84AB-9CF62ACEBF10}"/>
              </a:ext>
            </a:extLst>
          </p:cNvPr>
          <p:cNvSpPr/>
          <p:nvPr/>
        </p:nvSpPr>
        <p:spPr>
          <a:xfrm>
            <a:off x="1631951" y="1788592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Interest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78F4D3-112C-4C11-9D58-5550365E9297}"/>
              </a:ext>
            </a:extLst>
          </p:cNvPr>
          <p:cNvSpPr/>
          <p:nvPr/>
        </p:nvSpPr>
        <p:spPr>
          <a:xfrm>
            <a:off x="1631945" y="555255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Group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0E6555-6B5B-4070-89EB-96AF3CE1F6F2}"/>
              </a:ext>
            </a:extLst>
          </p:cNvPr>
          <p:cNvSpPr/>
          <p:nvPr/>
        </p:nvSpPr>
        <p:spPr>
          <a:xfrm>
            <a:off x="4156138" y="762366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CN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7EFDC9-9F32-4280-81FE-2307249965D0}"/>
              </a:ext>
            </a:extLst>
          </p:cNvPr>
          <p:cNvSpPr/>
          <p:nvPr/>
        </p:nvSpPr>
        <p:spPr>
          <a:xfrm>
            <a:off x="2879457" y="762366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USA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A4ECAF-2A3F-4713-B893-0C55B9FA4750}"/>
              </a:ext>
            </a:extLst>
          </p:cNvPr>
          <p:cNvSpPr/>
          <p:nvPr/>
        </p:nvSpPr>
        <p:spPr>
          <a:xfrm>
            <a:off x="6676407" y="762365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JP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5634E9-0114-4EC2-9BE8-1C550B9DFFBA}"/>
              </a:ext>
            </a:extLst>
          </p:cNvPr>
          <p:cNvSpPr/>
          <p:nvPr/>
        </p:nvSpPr>
        <p:spPr>
          <a:xfrm>
            <a:off x="7919995" y="762365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DE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92572C-0B42-4E1F-B61C-5FD44DEFC71D}"/>
              </a:ext>
            </a:extLst>
          </p:cNvPr>
          <p:cNvSpPr/>
          <p:nvPr/>
        </p:nvSpPr>
        <p:spPr>
          <a:xfrm>
            <a:off x="1631950" y="2326683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Housing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BD2318-4353-4B89-B761-2B6702A6913D}"/>
              </a:ext>
            </a:extLst>
          </p:cNvPr>
          <p:cNvSpPr/>
          <p:nvPr/>
        </p:nvSpPr>
        <p:spPr>
          <a:xfrm>
            <a:off x="1631946" y="4243195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Bond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56C050-E89F-4E94-B64D-09D2C4E2291B}"/>
              </a:ext>
            </a:extLst>
          </p:cNvPr>
          <p:cNvSpPr/>
          <p:nvPr/>
        </p:nvSpPr>
        <p:spPr>
          <a:xfrm>
            <a:off x="5432819" y="762366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HK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F32D23-BA24-4FDC-A6D7-8B3ED3587F67}"/>
              </a:ext>
            </a:extLst>
          </p:cNvPr>
          <p:cNvSpPr/>
          <p:nvPr/>
        </p:nvSpPr>
        <p:spPr>
          <a:xfrm>
            <a:off x="1631945" y="601141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Asset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131685-8DB6-4F63-B62E-E3716A1DEC25}"/>
              </a:ext>
            </a:extLst>
          </p:cNvPr>
          <p:cNvSpPr/>
          <p:nvPr/>
        </p:nvSpPr>
        <p:spPr>
          <a:xfrm>
            <a:off x="1631950" y="2818023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Forex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C96D645-785F-4AF5-B2F6-274AEC333ABA}"/>
              </a:ext>
            </a:extLst>
          </p:cNvPr>
          <p:cNvSpPr/>
          <p:nvPr/>
        </p:nvSpPr>
        <p:spPr>
          <a:xfrm>
            <a:off x="1631947" y="3784335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Future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8D35DE-7F33-4AB4-82EB-3596842F56F7}"/>
              </a:ext>
            </a:extLst>
          </p:cNvPr>
          <p:cNvSpPr/>
          <p:nvPr/>
        </p:nvSpPr>
        <p:spPr>
          <a:xfrm>
            <a:off x="1631946" y="3301179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Commod</a:t>
            </a:r>
            <a:endParaRPr lang="de-DE" altLang="zh-CN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999DF3-674E-42DE-9F3C-BCE09854F406}"/>
              </a:ext>
            </a:extLst>
          </p:cNvPr>
          <p:cNvSpPr/>
          <p:nvPr/>
        </p:nvSpPr>
        <p:spPr>
          <a:xfrm>
            <a:off x="2879457" y="1249174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B3530A-0E9C-4104-8995-3A78FF83E654}"/>
              </a:ext>
            </a:extLst>
          </p:cNvPr>
          <p:cNvSpPr/>
          <p:nvPr/>
        </p:nvSpPr>
        <p:spPr>
          <a:xfrm>
            <a:off x="2879456" y="1788592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A68D75-40B1-46D2-B1C0-2CDBD6CC0F88}"/>
              </a:ext>
            </a:extLst>
          </p:cNvPr>
          <p:cNvSpPr/>
          <p:nvPr/>
        </p:nvSpPr>
        <p:spPr>
          <a:xfrm>
            <a:off x="2879450" y="555255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651CF46-73C9-411F-A224-50B10427C6B5}"/>
              </a:ext>
            </a:extLst>
          </p:cNvPr>
          <p:cNvSpPr/>
          <p:nvPr/>
        </p:nvSpPr>
        <p:spPr>
          <a:xfrm>
            <a:off x="2879455" y="2326683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9478601-B464-453A-BCD9-5D3F9EE015D6}"/>
              </a:ext>
            </a:extLst>
          </p:cNvPr>
          <p:cNvSpPr/>
          <p:nvPr/>
        </p:nvSpPr>
        <p:spPr>
          <a:xfrm>
            <a:off x="2879451" y="4243195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3D6248C-1FAC-4C30-9A8C-CC19A88BB93A}"/>
              </a:ext>
            </a:extLst>
          </p:cNvPr>
          <p:cNvSpPr/>
          <p:nvPr/>
        </p:nvSpPr>
        <p:spPr>
          <a:xfrm>
            <a:off x="2879450" y="601141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5487F2A-ED2E-413D-B683-BD127C0D2215}"/>
              </a:ext>
            </a:extLst>
          </p:cNvPr>
          <p:cNvSpPr/>
          <p:nvPr/>
        </p:nvSpPr>
        <p:spPr>
          <a:xfrm>
            <a:off x="2879455" y="2818023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648ADF-1A86-4AA4-B89B-05B8D34943B0}"/>
              </a:ext>
            </a:extLst>
          </p:cNvPr>
          <p:cNvSpPr/>
          <p:nvPr/>
        </p:nvSpPr>
        <p:spPr>
          <a:xfrm>
            <a:off x="2879452" y="3784335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2E861F-E4AA-4655-8209-18C1D806720A}"/>
              </a:ext>
            </a:extLst>
          </p:cNvPr>
          <p:cNvSpPr/>
          <p:nvPr/>
        </p:nvSpPr>
        <p:spPr>
          <a:xfrm>
            <a:off x="2879451" y="3301179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FB87EA9-A24C-4481-B442-2DD8028D23B9}"/>
              </a:ext>
            </a:extLst>
          </p:cNvPr>
          <p:cNvSpPr/>
          <p:nvPr/>
        </p:nvSpPr>
        <p:spPr>
          <a:xfrm>
            <a:off x="4156138" y="1249174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111D54-E240-4338-BC74-0B10881A7A46}"/>
              </a:ext>
            </a:extLst>
          </p:cNvPr>
          <p:cNvSpPr/>
          <p:nvPr/>
        </p:nvSpPr>
        <p:spPr>
          <a:xfrm>
            <a:off x="4156137" y="1788592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F179A98-C356-4166-B9A1-EC710B5930CB}"/>
              </a:ext>
            </a:extLst>
          </p:cNvPr>
          <p:cNvSpPr/>
          <p:nvPr/>
        </p:nvSpPr>
        <p:spPr>
          <a:xfrm>
            <a:off x="4156131" y="555255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644187-916B-4721-8074-D1E25372162E}"/>
              </a:ext>
            </a:extLst>
          </p:cNvPr>
          <p:cNvSpPr/>
          <p:nvPr/>
        </p:nvSpPr>
        <p:spPr>
          <a:xfrm>
            <a:off x="4156136" y="2326683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155A64-81D7-45D4-AD21-9D3212DA97D9}"/>
              </a:ext>
            </a:extLst>
          </p:cNvPr>
          <p:cNvSpPr/>
          <p:nvPr/>
        </p:nvSpPr>
        <p:spPr>
          <a:xfrm>
            <a:off x="4156132" y="4243195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E9A8BC-36A3-4A75-A606-C2F88F15FC75}"/>
              </a:ext>
            </a:extLst>
          </p:cNvPr>
          <p:cNvSpPr/>
          <p:nvPr/>
        </p:nvSpPr>
        <p:spPr>
          <a:xfrm>
            <a:off x="4156131" y="601141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8617BF4-80C0-49A6-BDEB-9E573D1D1410}"/>
              </a:ext>
            </a:extLst>
          </p:cNvPr>
          <p:cNvSpPr/>
          <p:nvPr/>
        </p:nvSpPr>
        <p:spPr>
          <a:xfrm>
            <a:off x="4156136" y="2818023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594C0C-3DDB-4912-AB7F-9AD3BF2371FC}"/>
              </a:ext>
            </a:extLst>
          </p:cNvPr>
          <p:cNvSpPr/>
          <p:nvPr/>
        </p:nvSpPr>
        <p:spPr>
          <a:xfrm>
            <a:off x="4156133" y="3784335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E5F3598-D09C-4B7A-8B49-771958C9E1E6}"/>
              </a:ext>
            </a:extLst>
          </p:cNvPr>
          <p:cNvSpPr/>
          <p:nvPr/>
        </p:nvSpPr>
        <p:spPr>
          <a:xfrm>
            <a:off x="4156132" y="3301179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D95D1EB-D23A-4FE1-B350-5F692E859D2D}"/>
              </a:ext>
            </a:extLst>
          </p:cNvPr>
          <p:cNvSpPr/>
          <p:nvPr/>
        </p:nvSpPr>
        <p:spPr>
          <a:xfrm>
            <a:off x="5432819" y="1259811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BF8AAF3-21AE-412B-80DE-6E3B819D30C3}"/>
              </a:ext>
            </a:extLst>
          </p:cNvPr>
          <p:cNvSpPr/>
          <p:nvPr/>
        </p:nvSpPr>
        <p:spPr>
          <a:xfrm>
            <a:off x="5432818" y="1799229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665356B-273F-4036-8401-315C5632BB17}"/>
              </a:ext>
            </a:extLst>
          </p:cNvPr>
          <p:cNvSpPr/>
          <p:nvPr/>
        </p:nvSpPr>
        <p:spPr>
          <a:xfrm>
            <a:off x="5432812" y="556319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4867564-F552-41F2-999D-5AF109FA932E}"/>
              </a:ext>
            </a:extLst>
          </p:cNvPr>
          <p:cNvSpPr/>
          <p:nvPr/>
        </p:nvSpPr>
        <p:spPr>
          <a:xfrm>
            <a:off x="5432817" y="2337320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AF137C5-F1D6-42AC-BEED-40AAD97209BA}"/>
              </a:ext>
            </a:extLst>
          </p:cNvPr>
          <p:cNvSpPr/>
          <p:nvPr/>
        </p:nvSpPr>
        <p:spPr>
          <a:xfrm>
            <a:off x="5432813" y="4253832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90553AF-088E-4FC9-AD89-AA4D28E3BC6C}"/>
              </a:ext>
            </a:extLst>
          </p:cNvPr>
          <p:cNvSpPr/>
          <p:nvPr/>
        </p:nvSpPr>
        <p:spPr>
          <a:xfrm>
            <a:off x="5432812" y="602205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C4A726A-3560-4085-97B6-B79F0E1AE8A2}"/>
              </a:ext>
            </a:extLst>
          </p:cNvPr>
          <p:cNvSpPr/>
          <p:nvPr/>
        </p:nvSpPr>
        <p:spPr>
          <a:xfrm>
            <a:off x="5432817" y="2828660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158A372-0885-4056-AEC3-B9A8B2BFA36C}"/>
              </a:ext>
            </a:extLst>
          </p:cNvPr>
          <p:cNvSpPr/>
          <p:nvPr/>
        </p:nvSpPr>
        <p:spPr>
          <a:xfrm>
            <a:off x="5432814" y="3794972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062AA8-A222-41FB-964E-091AE4E520CB}"/>
              </a:ext>
            </a:extLst>
          </p:cNvPr>
          <p:cNvSpPr/>
          <p:nvPr/>
        </p:nvSpPr>
        <p:spPr>
          <a:xfrm>
            <a:off x="5432813" y="3311816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228F714-009F-4D67-9873-B737DCBA40E6}"/>
              </a:ext>
            </a:extLst>
          </p:cNvPr>
          <p:cNvSpPr/>
          <p:nvPr/>
        </p:nvSpPr>
        <p:spPr>
          <a:xfrm>
            <a:off x="6676413" y="1254959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8311284-638B-4900-AC15-2988708F8472}"/>
              </a:ext>
            </a:extLst>
          </p:cNvPr>
          <p:cNvSpPr/>
          <p:nvPr/>
        </p:nvSpPr>
        <p:spPr>
          <a:xfrm>
            <a:off x="6676412" y="1794377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55A7FF4-97B3-4926-9981-4B3A81626ED8}"/>
              </a:ext>
            </a:extLst>
          </p:cNvPr>
          <p:cNvSpPr/>
          <p:nvPr/>
        </p:nvSpPr>
        <p:spPr>
          <a:xfrm>
            <a:off x="6676406" y="5558339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21DF9FD-3672-48E4-8E57-2DAD197C0974}"/>
              </a:ext>
            </a:extLst>
          </p:cNvPr>
          <p:cNvSpPr/>
          <p:nvPr/>
        </p:nvSpPr>
        <p:spPr>
          <a:xfrm>
            <a:off x="6676411" y="2332468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34A9839-2AF7-4BC0-8C83-D48F3436E9E9}"/>
              </a:ext>
            </a:extLst>
          </p:cNvPr>
          <p:cNvSpPr/>
          <p:nvPr/>
        </p:nvSpPr>
        <p:spPr>
          <a:xfrm>
            <a:off x="6676407" y="4248980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CC00847-3E1A-4730-91BD-FFCC4F196836}"/>
              </a:ext>
            </a:extLst>
          </p:cNvPr>
          <p:cNvSpPr/>
          <p:nvPr/>
        </p:nvSpPr>
        <p:spPr>
          <a:xfrm>
            <a:off x="6676406" y="6017199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692D7AA-5E38-4F6E-A858-AE4940669408}"/>
              </a:ext>
            </a:extLst>
          </p:cNvPr>
          <p:cNvSpPr/>
          <p:nvPr/>
        </p:nvSpPr>
        <p:spPr>
          <a:xfrm>
            <a:off x="6676411" y="2823808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4A3E7ED-C1BA-45DA-A8CF-40ED6FAB5DD7}"/>
              </a:ext>
            </a:extLst>
          </p:cNvPr>
          <p:cNvSpPr/>
          <p:nvPr/>
        </p:nvSpPr>
        <p:spPr>
          <a:xfrm>
            <a:off x="6676408" y="3790120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E5D17D8-9090-4A98-9DC8-9A463C92B5B1}"/>
              </a:ext>
            </a:extLst>
          </p:cNvPr>
          <p:cNvSpPr/>
          <p:nvPr/>
        </p:nvSpPr>
        <p:spPr>
          <a:xfrm>
            <a:off x="6676407" y="3306964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2AD351A-407A-4A3A-9462-EB8EE641A062}"/>
              </a:ext>
            </a:extLst>
          </p:cNvPr>
          <p:cNvSpPr/>
          <p:nvPr/>
        </p:nvSpPr>
        <p:spPr>
          <a:xfrm>
            <a:off x="7919995" y="1259811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6B726A0-707B-40A4-AEC9-833CF2D8E9C8}"/>
              </a:ext>
            </a:extLst>
          </p:cNvPr>
          <p:cNvSpPr/>
          <p:nvPr/>
        </p:nvSpPr>
        <p:spPr>
          <a:xfrm>
            <a:off x="7919994" y="1799229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88740FD-201A-4BCC-A0D3-20B31DEEEEDA}"/>
              </a:ext>
            </a:extLst>
          </p:cNvPr>
          <p:cNvSpPr/>
          <p:nvPr/>
        </p:nvSpPr>
        <p:spPr>
          <a:xfrm>
            <a:off x="7919988" y="556319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7E265AD-5802-42A0-BA67-39F6B34D8D45}"/>
              </a:ext>
            </a:extLst>
          </p:cNvPr>
          <p:cNvSpPr/>
          <p:nvPr/>
        </p:nvSpPr>
        <p:spPr>
          <a:xfrm>
            <a:off x="7919993" y="2337320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1996181-49D1-4D30-AD22-81259163A8F4}"/>
              </a:ext>
            </a:extLst>
          </p:cNvPr>
          <p:cNvSpPr/>
          <p:nvPr/>
        </p:nvSpPr>
        <p:spPr>
          <a:xfrm>
            <a:off x="7919989" y="4253832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C24F950-66F3-49EB-B3C4-8C5BC057BC02}"/>
              </a:ext>
            </a:extLst>
          </p:cNvPr>
          <p:cNvSpPr/>
          <p:nvPr/>
        </p:nvSpPr>
        <p:spPr>
          <a:xfrm>
            <a:off x="7919988" y="602205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26B2201-A709-4EC0-B784-B9360BE9F901}"/>
              </a:ext>
            </a:extLst>
          </p:cNvPr>
          <p:cNvSpPr/>
          <p:nvPr/>
        </p:nvSpPr>
        <p:spPr>
          <a:xfrm>
            <a:off x="7919993" y="2828660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5A7B092-3E1C-4B77-852D-249E8410755E}"/>
              </a:ext>
            </a:extLst>
          </p:cNvPr>
          <p:cNvSpPr/>
          <p:nvPr/>
        </p:nvSpPr>
        <p:spPr>
          <a:xfrm>
            <a:off x="7919990" y="3794972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653585C-3C46-48C9-9EA3-9CA54E3F155B}"/>
              </a:ext>
            </a:extLst>
          </p:cNvPr>
          <p:cNvSpPr/>
          <p:nvPr/>
        </p:nvSpPr>
        <p:spPr>
          <a:xfrm>
            <a:off x="7919989" y="3311816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C93E59E-19A8-4FD8-AED1-0E7949691711}"/>
              </a:ext>
            </a:extLst>
          </p:cNvPr>
          <p:cNvSpPr/>
          <p:nvPr/>
        </p:nvSpPr>
        <p:spPr>
          <a:xfrm>
            <a:off x="10022468" y="1249174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D83F565-A423-461C-8E07-50A91B49D446}"/>
              </a:ext>
            </a:extLst>
          </p:cNvPr>
          <p:cNvSpPr/>
          <p:nvPr/>
        </p:nvSpPr>
        <p:spPr>
          <a:xfrm>
            <a:off x="10022467" y="1788592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1290D3A-A56B-401F-A4A4-08DFFC654839}"/>
              </a:ext>
            </a:extLst>
          </p:cNvPr>
          <p:cNvSpPr/>
          <p:nvPr/>
        </p:nvSpPr>
        <p:spPr>
          <a:xfrm>
            <a:off x="10022461" y="555255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896C306-9381-4868-BA25-EACAB91B035B}"/>
              </a:ext>
            </a:extLst>
          </p:cNvPr>
          <p:cNvSpPr/>
          <p:nvPr/>
        </p:nvSpPr>
        <p:spPr>
          <a:xfrm>
            <a:off x="10022466" y="2326683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420BA1-2786-4D25-A722-585940E8FC2C}"/>
              </a:ext>
            </a:extLst>
          </p:cNvPr>
          <p:cNvSpPr/>
          <p:nvPr/>
        </p:nvSpPr>
        <p:spPr>
          <a:xfrm>
            <a:off x="10022462" y="4243195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DCC7E63-29EF-40B7-8778-A5B609135181}"/>
              </a:ext>
            </a:extLst>
          </p:cNvPr>
          <p:cNvSpPr/>
          <p:nvPr/>
        </p:nvSpPr>
        <p:spPr>
          <a:xfrm>
            <a:off x="10022461" y="601141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C190297-BAB3-4542-B091-2E3405187163}"/>
              </a:ext>
            </a:extLst>
          </p:cNvPr>
          <p:cNvSpPr/>
          <p:nvPr/>
        </p:nvSpPr>
        <p:spPr>
          <a:xfrm>
            <a:off x="10022466" y="2818023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7C5A9E7-CEAC-4069-B445-4242A0E10FB2}"/>
              </a:ext>
            </a:extLst>
          </p:cNvPr>
          <p:cNvSpPr/>
          <p:nvPr/>
        </p:nvSpPr>
        <p:spPr>
          <a:xfrm>
            <a:off x="10022463" y="3784335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2E65264-2328-49AE-8DFC-0D0576854DD7}"/>
              </a:ext>
            </a:extLst>
          </p:cNvPr>
          <p:cNvSpPr/>
          <p:nvPr/>
        </p:nvSpPr>
        <p:spPr>
          <a:xfrm>
            <a:off x="10022462" y="3301179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5074E8B-F75B-4E19-A0FE-81E77B04E21B}"/>
              </a:ext>
            </a:extLst>
          </p:cNvPr>
          <p:cNvSpPr txBox="1"/>
          <p:nvPr/>
        </p:nvSpPr>
        <p:spPr>
          <a:xfrm>
            <a:off x="8998340" y="2501517"/>
            <a:ext cx="6138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</a:t>
            </a:r>
          </a:p>
          <a:p>
            <a:r>
              <a:rPr lang="de-DE" altLang="zh-CN" sz="1200" dirty="0"/>
              <a:t>…</a:t>
            </a:r>
            <a:endParaRPr lang="zh-CN" altLang="en-US" sz="12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88866B2-5C7D-4DF2-A981-4B5D93AB2834}"/>
              </a:ext>
            </a:extLst>
          </p:cNvPr>
          <p:cNvSpPr/>
          <p:nvPr/>
        </p:nvSpPr>
        <p:spPr>
          <a:xfrm>
            <a:off x="10022461" y="768450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Country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7FD7AB8-9B70-485F-81A4-E33F6BC9AF8A}"/>
              </a:ext>
            </a:extLst>
          </p:cNvPr>
          <p:cNvSpPr/>
          <p:nvPr/>
        </p:nvSpPr>
        <p:spPr>
          <a:xfrm>
            <a:off x="1631945" y="487623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Stock</a:t>
            </a:r>
            <a:endParaRPr lang="de-DE" altLang="zh-CN" sz="12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D40F0A3-6C81-4E8B-9CCE-3E46F165E636}"/>
              </a:ext>
            </a:extLst>
          </p:cNvPr>
          <p:cNvSpPr/>
          <p:nvPr/>
        </p:nvSpPr>
        <p:spPr>
          <a:xfrm>
            <a:off x="2879450" y="487623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F5AFC67-E50E-4073-BBEB-D5C57385AA7B}"/>
              </a:ext>
            </a:extLst>
          </p:cNvPr>
          <p:cNvSpPr/>
          <p:nvPr/>
        </p:nvSpPr>
        <p:spPr>
          <a:xfrm>
            <a:off x="4156131" y="487623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696EE32-AA33-4B37-ADB0-DD3CD9E055E0}"/>
              </a:ext>
            </a:extLst>
          </p:cNvPr>
          <p:cNvSpPr/>
          <p:nvPr/>
        </p:nvSpPr>
        <p:spPr>
          <a:xfrm>
            <a:off x="5432812" y="488687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DD64EA3-A1B9-4E13-8DF8-8F732FBB4210}"/>
              </a:ext>
            </a:extLst>
          </p:cNvPr>
          <p:cNvSpPr/>
          <p:nvPr/>
        </p:nvSpPr>
        <p:spPr>
          <a:xfrm>
            <a:off x="6676406" y="4882019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DA8644F-20C4-423E-B9E5-E3F59A92C7C3}"/>
              </a:ext>
            </a:extLst>
          </p:cNvPr>
          <p:cNvSpPr/>
          <p:nvPr/>
        </p:nvSpPr>
        <p:spPr>
          <a:xfrm>
            <a:off x="7919988" y="488687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5D65D20-4098-4182-A4DF-171887B34C27}"/>
              </a:ext>
            </a:extLst>
          </p:cNvPr>
          <p:cNvSpPr/>
          <p:nvPr/>
        </p:nvSpPr>
        <p:spPr>
          <a:xfrm>
            <a:off x="10022461" y="487623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F140B8B-F4DB-4416-8F81-5B10CB80E8AF}"/>
              </a:ext>
            </a:extLst>
          </p:cNvPr>
          <p:cNvSpPr txBox="1"/>
          <p:nvPr/>
        </p:nvSpPr>
        <p:spPr>
          <a:xfrm>
            <a:off x="5193328" y="4344339"/>
            <a:ext cx="10224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 </a:t>
            </a:r>
            <a:r>
              <a:rPr lang="de-DE" altLang="zh-CN" sz="1200" dirty="0"/>
              <a:t>…</a:t>
            </a:r>
            <a:endParaRPr lang="zh-CN" altLang="en-US" sz="12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A036B7EC-B972-4858-B3A5-AE8D0486CA1B}"/>
              </a:ext>
            </a:extLst>
          </p:cNvPr>
          <p:cNvSpPr/>
          <p:nvPr/>
        </p:nvSpPr>
        <p:spPr>
          <a:xfrm>
            <a:off x="1498601" y="108625"/>
            <a:ext cx="9747786" cy="54497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9B88876-88ED-4476-8AC8-617806AFB2A8}"/>
              </a:ext>
            </a:extLst>
          </p:cNvPr>
          <p:cNvSpPr txBox="1"/>
          <p:nvPr/>
        </p:nvSpPr>
        <p:spPr>
          <a:xfrm>
            <a:off x="3044429" y="208367"/>
            <a:ext cx="72639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 err="1"/>
              <a:t>Influence</a:t>
            </a:r>
            <a:r>
              <a:rPr lang="de-DE" altLang="zh-CN" sz="1200" dirty="0"/>
              <a:t> on Date </a:t>
            </a:r>
            <a:r>
              <a:rPr lang="en-US" altLang="zh-CN" sz="1200" dirty="0"/>
              <a:t>=</a:t>
            </a:r>
            <a:r>
              <a:rPr lang="de-DE" altLang="zh-CN" sz="1200" dirty="0"/>
              <a:t> </a:t>
            </a:r>
            <a:r>
              <a:rPr lang="de-DE" altLang="zh-CN" sz="1200" dirty="0" err="1"/>
              <a:t>weight</a:t>
            </a:r>
            <a:r>
              <a:rPr lang="de-DE" altLang="zh-CN" sz="1200" dirty="0"/>
              <a:t> on date. Long time, </a:t>
            </a:r>
            <a:r>
              <a:rPr lang="de-DE" altLang="zh-CN" sz="1200" dirty="0" err="1"/>
              <a:t>effect</a:t>
            </a:r>
            <a:r>
              <a:rPr lang="de-DE" altLang="zh-CN" sz="1200" dirty="0"/>
              <a:t> </a:t>
            </a:r>
            <a:r>
              <a:rPr lang="de-DE" altLang="zh-CN" sz="1200" dirty="0" err="1"/>
              <a:t>subtle</a:t>
            </a:r>
            <a:endParaRPr lang="zh-CN" altLang="en-US" sz="1200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21F8CA86-09D1-43AA-9135-83D21F7341CD}"/>
              </a:ext>
            </a:extLst>
          </p:cNvPr>
          <p:cNvSpPr/>
          <p:nvPr/>
        </p:nvSpPr>
        <p:spPr>
          <a:xfrm>
            <a:off x="1498601" y="4669625"/>
            <a:ext cx="9747786" cy="1941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0712365-E793-445F-94BA-BCE664A0456A}"/>
              </a:ext>
            </a:extLst>
          </p:cNvPr>
          <p:cNvSpPr txBox="1"/>
          <p:nvPr/>
        </p:nvSpPr>
        <p:spPr>
          <a:xfrm>
            <a:off x="2955233" y="6322628"/>
            <a:ext cx="72639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 err="1"/>
              <a:t>Influence</a:t>
            </a:r>
            <a:r>
              <a:rPr lang="de-DE" altLang="zh-CN" sz="1200" dirty="0"/>
              <a:t> on Asset </a:t>
            </a:r>
            <a:r>
              <a:rPr lang="en-US" altLang="zh-CN" sz="1200" dirty="0"/>
              <a:t>=</a:t>
            </a:r>
            <a:r>
              <a:rPr lang="de-DE" altLang="zh-CN" sz="1200" dirty="0"/>
              <a:t> </a:t>
            </a:r>
            <a:r>
              <a:rPr lang="de-DE" altLang="zh-CN" sz="1200" dirty="0" err="1"/>
              <a:t>weight</a:t>
            </a:r>
            <a:r>
              <a:rPr lang="de-DE" altLang="zh-CN" sz="1200" dirty="0"/>
              <a:t> on </a:t>
            </a:r>
            <a:r>
              <a:rPr lang="de-DE" altLang="zh-CN" sz="1200" dirty="0" err="1"/>
              <a:t>asset</a:t>
            </a:r>
            <a:r>
              <a:rPr lang="de-DE" altLang="zh-CN" sz="1200" dirty="0"/>
              <a:t>. Short time, </a:t>
            </a:r>
            <a:r>
              <a:rPr lang="de-DE" altLang="zh-CN" sz="1200" dirty="0" err="1"/>
              <a:t>effect</a:t>
            </a:r>
            <a:r>
              <a:rPr lang="de-DE" altLang="zh-CN" sz="1200" dirty="0"/>
              <a:t> strong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0704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10601-647F-4025-901A-DF3D2119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transform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18BEA6-9090-486F-A159-B9AFE1F0386D}"/>
              </a:ext>
            </a:extLst>
          </p:cNvPr>
          <p:cNvSpPr/>
          <p:nvPr/>
        </p:nvSpPr>
        <p:spPr>
          <a:xfrm>
            <a:off x="1001483" y="3250148"/>
            <a:ext cx="1342862" cy="6165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Time Domain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3695A7-F641-43F9-A832-0298811BD66E}"/>
              </a:ext>
            </a:extLst>
          </p:cNvPr>
          <p:cNvSpPr/>
          <p:nvPr/>
        </p:nvSpPr>
        <p:spPr>
          <a:xfrm>
            <a:off x="3509553" y="3255373"/>
            <a:ext cx="1342862" cy="6165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RSI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F4081C-198B-4171-B027-AAE8F26C13FF}"/>
              </a:ext>
            </a:extLst>
          </p:cNvPr>
          <p:cNvSpPr/>
          <p:nvPr/>
        </p:nvSpPr>
        <p:spPr>
          <a:xfrm>
            <a:off x="6017623" y="3250148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Trend</a:t>
            </a:r>
          </a:p>
          <a:p>
            <a:pPr algn="ctr"/>
            <a:r>
              <a:rPr lang="de-DE" altLang="zh-CN" dirty="0"/>
              <a:t>Cycle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31B3322-3286-4DFB-99CD-8C3A5AED62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44345" y="3558432"/>
            <a:ext cx="1165208" cy="5225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B8053E7-6E4B-471E-BE3B-17323866212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852415" y="3558432"/>
            <a:ext cx="1165208" cy="5225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DE05548-B341-446D-BE4F-E7A1537B8DF5}"/>
              </a:ext>
            </a:extLst>
          </p:cNvPr>
          <p:cNvSpPr/>
          <p:nvPr/>
        </p:nvSpPr>
        <p:spPr>
          <a:xfrm>
            <a:off x="8525693" y="3250148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endParaRPr lang="de-DE" altLang="zh-CN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DF0F01-D645-4160-80FD-1B3869807AD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360485" y="3558432"/>
            <a:ext cx="1165208" cy="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B7B604E-D635-4523-847A-7F344F4CFAF8}"/>
              </a:ext>
            </a:extLst>
          </p:cNvPr>
          <p:cNvSpPr/>
          <p:nvPr/>
        </p:nvSpPr>
        <p:spPr>
          <a:xfrm>
            <a:off x="1001483" y="4500589"/>
            <a:ext cx="1342862" cy="6165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Time Domain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0D0192-A0DC-4CD3-941D-A979EA610973}"/>
              </a:ext>
            </a:extLst>
          </p:cNvPr>
          <p:cNvSpPr/>
          <p:nvPr/>
        </p:nvSpPr>
        <p:spPr>
          <a:xfrm>
            <a:off x="3509553" y="4505814"/>
            <a:ext cx="1342862" cy="6165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Frequency</a:t>
            </a:r>
            <a:r>
              <a:rPr lang="de-DE" altLang="zh-CN" dirty="0"/>
              <a:t> Domain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7DEFA4-C537-411F-8512-B442950D9E7A}"/>
              </a:ext>
            </a:extLst>
          </p:cNvPr>
          <p:cNvSpPr/>
          <p:nvPr/>
        </p:nvSpPr>
        <p:spPr>
          <a:xfrm>
            <a:off x="6017623" y="4500589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Trend</a:t>
            </a:r>
          </a:p>
          <a:p>
            <a:pPr algn="ctr"/>
            <a:r>
              <a:rPr lang="de-DE" altLang="zh-CN" dirty="0"/>
              <a:t>Cycle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C3F83B-2740-4EE3-8AF0-632EF6899996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344345" y="4808873"/>
            <a:ext cx="1165208" cy="5225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C04063E-8D89-419B-9CB9-D768CD90593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852415" y="4808873"/>
            <a:ext cx="1165208" cy="5225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4A87807-2D48-40D3-A3C2-DF9B00458D98}"/>
              </a:ext>
            </a:extLst>
          </p:cNvPr>
          <p:cNvSpPr/>
          <p:nvPr/>
        </p:nvSpPr>
        <p:spPr>
          <a:xfrm>
            <a:off x="8525693" y="4500589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endParaRPr lang="de-DE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3EE1A1-5142-4336-8C2C-9EF7EAC9898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7360485" y="4808873"/>
            <a:ext cx="1165208" cy="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DEE05F0-5305-4C0F-9412-CABEDC246772}"/>
              </a:ext>
            </a:extLst>
          </p:cNvPr>
          <p:cNvSpPr/>
          <p:nvPr/>
        </p:nvSpPr>
        <p:spPr>
          <a:xfrm>
            <a:off x="6017623" y="5875672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divergence</a:t>
            </a:r>
            <a:endParaRPr lang="de-DE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FC5708-0C88-423A-BC5C-289D929B51C5}"/>
              </a:ext>
            </a:extLst>
          </p:cNvPr>
          <p:cNvSpPr/>
          <p:nvPr/>
        </p:nvSpPr>
        <p:spPr>
          <a:xfrm>
            <a:off x="8525693" y="5875672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endParaRPr lang="de-DE" altLang="zh-CN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57CB4DE-BD6C-447C-AE6A-718FADC6F45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7360485" y="6183956"/>
            <a:ext cx="1165208" cy="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FD2528E-9FA2-42E0-AF4F-F9B647E57F49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6689054" y="5117157"/>
            <a:ext cx="0" cy="758515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6D12FF0-8D51-4F53-8F0F-8B95C0FF50B1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6689054" y="3866716"/>
            <a:ext cx="0" cy="633873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EF456551-C97E-41CF-ACFB-A4ED035BA693}"/>
              </a:ext>
            </a:extLst>
          </p:cNvPr>
          <p:cNvSpPr/>
          <p:nvPr/>
        </p:nvSpPr>
        <p:spPr>
          <a:xfrm>
            <a:off x="1001483" y="1993620"/>
            <a:ext cx="1342862" cy="6165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Time Domain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1BD8A93-32B9-43FA-9086-93C0D8BBD2B6}"/>
              </a:ext>
            </a:extLst>
          </p:cNvPr>
          <p:cNvSpPr/>
          <p:nvPr/>
        </p:nvSpPr>
        <p:spPr>
          <a:xfrm>
            <a:off x="6017623" y="1993620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Trend</a:t>
            </a:r>
          </a:p>
          <a:p>
            <a:pPr algn="ctr"/>
            <a:r>
              <a:rPr lang="de-DE" altLang="zh-CN" dirty="0"/>
              <a:t>Cycle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6A32ACB-2AFF-4557-AF09-B4436248F5CD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2344345" y="2301904"/>
            <a:ext cx="3673278" cy="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65DF1E0-C798-4BDD-AF14-0B78AFDB0C32}"/>
              </a:ext>
            </a:extLst>
          </p:cNvPr>
          <p:cNvSpPr/>
          <p:nvPr/>
        </p:nvSpPr>
        <p:spPr>
          <a:xfrm>
            <a:off x="8525693" y="1993620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endParaRPr lang="de-DE" altLang="zh-CN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1D36E9-FC7C-4EF5-A094-BEE8CC427B4C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7360485" y="2301904"/>
            <a:ext cx="1165208" cy="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D5249F3-D27B-4333-951F-F0837223C2E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689054" y="2610188"/>
            <a:ext cx="0" cy="633873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7EE8727-865E-44B5-B683-5BDAEB71027D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2344345" y="2301904"/>
            <a:ext cx="3673278" cy="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52A6759-A488-420C-98A4-355FCD2411E8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7360485" y="2301904"/>
            <a:ext cx="1165208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2934B85-ED4E-444E-8EA2-3A273834433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360485" y="3558432"/>
            <a:ext cx="1165208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E6C3EED-D757-45B8-B057-98ED6F46F836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7360485" y="4808873"/>
            <a:ext cx="1165208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5D31F60-C337-421A-9D85-CB69C63BC37E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7360485" y="6183956"/>
            <a:ext cx="1165208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FEBEF7B-D704-4B72-941B-6C9A249746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44345" y="3558432"/>
            <a:ext cx="1165208" cy="522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77C8882-56B4-49A2-AD91-7FB048F1D3A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344345" y="4808873"/>
            <a:ext cx="1165208" cy="522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3377540-97F1-4A8A-ADB9-9ACDF79101B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852415" y="3558432"/>
            <a:ext cx="1165208" cy="5225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20E9D0-8127-4BFA-9DCF-BC89D823FBB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852415" y="4808873"/>
            <a:ext cx="1165208" cy="5225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A4F584C-DC7F-420C-BD02-C56DCCD7D23F}"/>
              </a:ext>
            </a:extLst>
          </p:cNvPr>
          <p:cNvSpPr txBox="1"/>
          <p:nvPr/>
        </p:nvSpPr>
        <p:spPr>
          <a:xfrm>
            <a:off x="6470650" y="2589773"/>
            <a:ext cx="565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+</a:t>
            </a:r>
            <a:endParaRPr lang="zh-CN" altLang="en-US" sz="40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4B3D920-DDB1-4903-A974-B8BA5450C236}"/>
              </a:ext>
            </a:extLst>
          </p:cNvPr>
          <p:cNvSpPr txBox="1"/>
          <p:nvPr/>
        </p:nvSpPr>
        <p:spPr>
          <a:xfrm>
            <a:off x="6470650" y="3792703"/>
            <a:ext cx="62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+</a:t>
            </a:r>
            <a:endParaRPr lang="zh-CN" altLang="en-US" sz="4000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179811-3522-4CA0-A11B-B85FC1642792}"/>
              </a:ext>
            </a:extLst>
          </p:cNvPr>
          <p:cNvSpPr txBox="1"/>
          <p:nvPr/>
        </p:nvSpPr>
        <p:spPr>
          <a:xfrm>
            <a:off x="6483350" y="5167786"/>
            <a:ext cx="62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+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81965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173" y="419636"/>
            <a:ext cx="9692640" cy="1325562"/>
          </a:xfrm>
        </p:spPr>
        <p:txBody>
          <a:bodyPr/>
          <a:lstStyle/>
          <a:p>
            <a:r>
              <a:rPr lang="de-DE" altLang="zh-CN" dirty="0" err="1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Indicator</a:t>
            </a:r>
            <a:r>
              <a:rPr lang="de-DE" altLang="zh-CN" dirty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</a:t>
            </a:r>
            <a:r>
              <a:rPr lang="de-DE" altLang="zh-CN" dirty="0" err="1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process</a:t>
            </a:r>
            <a:endParaRPr lang="zh-CN" altLang="en-US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42D33C-5EDD-4042-9193-B0EB71D5A968}"/>
              </a:ext>
            </a:extLst>
          </p:cNvPr>
          <p:cNvSpPr/>
          <p:nvPr/>
        </p:nvSpPr>
        <p:spPr>
          <a:xfrm>
            <a:off x="868284" y="5540252"/>
            <a:ext cx="1954659" cy="59119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Market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E990ED-C338-475A-9CA5-3FF1E8C978F6}"/>
              </a:ext>
            </a:extLst>
          </p:cNvPr>
          <p:cNvSpPr/>
          <p:nvPr/>
        </p:nvSpPr>
        <p:spPr>
          <a:xfrm>
            <a:off x="3376354" y="5545477"/>
            <a:ext cx="1954659" cy="5911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Market Cycle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FE7EC1-78D8-4987-8D5F-BB1C52981853}"/>
              </a:ext>
            </a:extLst>
          </p:cNvPr>
          <p:cNvSpPr/>
          <p:nvPr/>
        </p:nvSpPr>
        <p:spPr>
          <a:xfrm>
            <a:off x="5884424" y="5540252"/>
            <a:ext cx="1954659" cy="591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Market </a:t>
            </a:r>
            <a:r>
              <a:rPr lang="de-DE" altLang="zh-CN" dirty="0" err="1"/>
              <a:t>Predict</a:t>
            </a:r>
            <a:endParaRPr lang="de-DE" altLang="zh-CN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957F48-6038-4E7F-B721-379EBDD02D1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22943" y="5835851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562ED97-9D0D-4367-B276-0D8581FC84F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331013" y="5835851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9FDA30F-E69F-4608-8AC0-3186CC6D5F05}"/>
              </a:ext>
            </a:extLst>
          </p:cNvPr>
          <p:cNvSpPr/>
          <p:nvPr/>
        </p:nvSpPr>
        <p:spPr>
          <a:xfrm>
            <a:off x="868284" y="2045676"/>
            <a:ext cx="1954659" cy="59119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CIndicator</a:t>
            </a:r>
            <a:r>
              <a:rPr lang="de-DE" altLang="zh-CN" dirty="0"/>
              <a:t> 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9D938A-4EF0-4083-8FA7-85B736A47DA5}"/>
              </a:ext>
            </a:extLst>
          </p:cNvPr>
          <p:cNvSpPr/>
          <p:nvPr/>
        </p:nvSpPr>
        <p:spPr>
          <a:xfrm>
            <a:off x="3376354" y="2050901"/>
            <a:ext cx="1954659" cy="5911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Cycle </a:t>
            </a:r>
            <a:r>
              <a:rPr lang="de-DE" altLang="zh-CN" dirty="0" err="1"/>
              <a:t>pattern</a:t>
            </a:r>
            <a:r>
              <a:rPr lang="de-DE" altLang="zh-CN" dirty="0"/>
              <a:t> 1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04088C-DEDF-4280-92EB-2BAA296D5088}"/>
              </a:ext>
            </a:extLst>
          </p:cNvPr>
          <p:cNvSpPr/>
          <p:nvPr/>
        </p:nvSpPr>
        <p:spPr>
          <a:xfrm>
            <a:off x="5884424" y="2045676"/>
            <a:ext cx="1954659" cy="591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r>
              <a:rPr lang="de-DE" altLang="zh-CN" dirty="0"/>
              <a:t> 1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CA90AF-6173-445B-BE03-11EDDBB79C0A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822943" y="2341275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957F8AA-ECEB-43E3-9A37-83E552BA596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5331013" y="2341275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1BD890E-9BFF-4ABF-A097-E6F20CB02881}"/>
              </a:ext>
            </a:extLst>
          </p:cNvPr>
          <p:cNvSpPr/>
          <p:nvPr/>
        </p:nvSpPr>
        <p:spPr>
          <a:xfrm>
            <a:off x="868284" y="3017558"/>
            <a:ext cx="1954659" cy="59119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CIndicator</a:t>
            </a:r>
            <a:r>
              <a:rPr lang="de-DE" altLang="zh-CN" dirty="0"/>
              <a:t> 2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6EBCEE-338E-42CF-97D8-80C5659708C0}"/>
              </a:ext>
            </a:extLst>
          </p:cNvPr>
          <p:cNvSpPr/>
          <p:nvPr/>
        </p:nvSpPr>
        <p:spPr>
          <a:xfrm>
            <a:off x="3376354" y="3022783"/>
            <a:ext cx="1954659" cy="5911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Cycle </a:t>
            </a:r>
            <a:r>
              <a:rPr lang="de-DE" altLang="zh-CN" dirty="0" err="1"/>
              <a:t>pattern</a:t>
            </a:r>
            <a:r>
              <a:rPr lang="de-DE" altLang="zh-CN" dirty="0"/>
              <a:t> 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028BE1-96EF-4C8F-B281-8621C7806403}"/>
              </a:ext>
            </a:extLst>
          </p:cNvPr>
          <p:cNvSpPr/>
          <p:nvPr/>
        </p:nvSpPr>
        <p:spPr>
          <a:xfrm>
            <a:off x="5884424" y="3017558"/>
            <a:ext cx="1954659" cy="591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r>
              <a:rPr lang="de-DE" altLang="zh-CN" dirty="0"/>
              <a:t> 2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EAF9CB-E766-43D7-961D-71763E697931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2822943" y="3313157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2DD31D6-D5E1-4D22-BF71-7ADB44B2878B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5331013" y="3313157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7D2EE62-0619-40A3-984A-5493491CE674}"/>
              </a:ext>
            </a:extLst>
          </p:cNvPr>
          <p:cNvSpPr/>
          <p:nvPr/>
        </p:nvSpPr>
        <p:spPr>
          <a:xfrm>
            <a:off x="868284" y="4449255"/>
            <a:ext cx="1954659" cy="59119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CIndicator</a:t>
            </a:r>
            <a:r>
              <a:rPr lang="de-DE" altLang="zh-CN" dirty="0"/>
              <a:t> 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A191A75-E8F5-4BD5-B915-A8B6B59BE40A}"/>
              </a:ext>
            </a:extLst>
          </p:cNvPr>
          <p:cNvSpPr/>
          <p:nvPr/>
        </p:nvSpPr>
        <p:spPr>
          <a:xfrm>
            <a:off x="3376354" y="4454480"/>
            <a:ext cx="1954659" cy="5911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Cycle </a:t>
            </a:r>
            <a:r>
              <a:rPr lang="de-DE" altLang="zh-CN" dirty="0" err="1"/>
              <a:t>pattern</a:t>
            </a:r>
            <a:r>
              <a:rPr lang="de-DE" altLang="zh-CN" dirty="0"/>
              <a:t> n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8CD659-ECC3-4ADE-A5D7-0AC82AFFBE19}"/>
              </a:ext>
            </a:extLst>
          </p:cNvPr>
          <p:cNvSpPr/>
          <p:nvPr/>
        </p:nvSpPr>
        <p:spPr>
          <a:xfrm>
            <a:off x="5884424" y="4449255"/>
            <a:ext cx="1954659" cy="591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r>
              <a:rPr lang="de-DE" altLang="zh-CN" dirty="0"/>
              <a:t> n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12A4702-0DB6-47FB-A6E8-22100E5F415D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2822943" y="4744854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C3ABB3F-20CC-4659-A2D0-8866206FFFBB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5331013" y="4744854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5488843-AB4B-4E3A-9189-6B83F57D01B5}"/>
              </a:ext>
            </a:extLst>
          </p:cNvPr>
          <p:cNvSpPr txBox="1"/>
          <p:nvPr/>
        </p:nvSpPr>
        <p:spPr>
          <a:xfrm>
            <a:off x="6354518" y="2547299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1731D94-15A1-4B30-9FCE-FB94D1D0EC38}"/>
              </a:ext>
            </a:extLst>
          </p:cNvPr>
          <p:cNvSpPr txBox="1"/>
          <p:nvPr/>
        </p:nvSpPr>
        <p:spPr>
          <a:xfrm>
            <a:off x="6354519" y="3539725"/>
            <a:ext cx="791462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</a:p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6940E5C-B2E8-4BA9-B49A-5011AF88736C}"/>
              </a:ext>
            </a:extLst>
          </p:cNvPr>
          <p:cNvSpPr txBox="1"/>
          <p:nvPr/>
        </p:nvSpPr>
        <p:spPr>
          <a:xfrm>
            <a:off x="6354518" y="5012863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B6E9D11-F9A7-476C-9376-986D7438D472}"/>
              </a:ext>
            </a:extLst>
          </p:cNvPr>
          <p:cNvSpPr txBox="1"/>
          <p:nvPr/>
        </p:nvSpPr>
        <p:spPr>
          <a:xfrm>
            <a:off x="3864743" y="2556693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84E71DC-3FB5-476C-86C2-7AEF13982340}"/>
              </a:ext>
            </a:extLst>
          </p:cNvPr>
          <p:cNvSpPr txBox="1"/>
          <p:nvPr/>
        </p:nvSpPr>
        <p:spPr>
          <a:xfrm>
            <a:off x="3864744" y="3549119"/>
            <a:ext cx="791462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</a:p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AA968C-222B-44D2-B96D-97343948C406}"/>
              </a:ext>
            </a:extLst>
          </p:cNvPr>
          <p:cNvSpPr txBox="1"/>
          <p:nvPr/>
        </p:nvSpPr>
        <p:spPr>
          <a:xfrm>
            <a:off x="3864743" y="5022257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1E512E1-C195-4CAC-BE35-CCD8222E1920}"/>
              </a:ext>
            </a:extLst>
          </p:cNvPr>
          <p:cNvSpPr txBox="1"/>
          <p:nvPr/>
        </p:nvSpPr>
        <p:spPr>
          <a:xfrm>
            <a:off x="1338378" y="2556693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004649C-4C9A-4E9E-80B9-8E57B5FAF599}"/>
              </a:ext>
            </a:extLst>
          </p:cNvPr>
          <p:cNvSpPr txBox="1"/>
          <p:nvPr/>
        </p:nvSpPr>
        <p:spPr>
          <a:xfrm>
            <a:off x="1338379" y="3549119"/>
            <a:ext cx="791462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</a:p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EFDDA4A-8D4D-445C-9FCF-E04172990388}"/>
              </a:ext>
            </a:extLst>
          </p:cNvPr>
          <p:cNvSpPr txBox="1"/>
          <p:nvPr/>
        </p:nvSpPr>
        <p:spPr>
          <a:xfrm>
            <a:off x="1338378" y="5022257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A4D3107-30B1-4E6F-B77E-F1B09BA68A50}"/>
              </a:ext>
            </a:extLst>
          </p:cNvPr>
          <p:cNvSpPr/>
          <p:nvPr/>
        </p:nvSpPr>
        <p:spPr>
          <a:xfrm>
            <a:off x="8405557" y="5550884"/>
            <a:ext cx="1954659" cy="5911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Market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8EA74A8-B32F-405A-897D-F07AF09C41EB}"/>
              </a:ext>
            </a:extLst>
          </p:cNvPr>
          <p:cNvSpPr/>
          <p:nvPr/>
        </p:nvSpPr>
        <p:spPr>
          <a:xfrm>
            <a:off x="8405557" y="2056308"/>
            <a:ext cx="1954659" cy="5911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NCIndicator</a:t>
            </a:r>
            <a:r>
              <a:rPr lang="de-DE" altLang="zh-CN" dirty="0"/>
              <a:t> 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980E48F-765A-43B2-B78B-026798C58CA4}"/>
              </a:ext>
            </a:extLst>
          </p:cNvPr>
          <p:cNvSpPr/>
          <p:nvPr/>
        </p:nvSpPr>
        <p:spPr>
          <a:xfrm>
            <a:off x="8405557" y="3028190"/>
            <a:ext cx="1954659" cy="5911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NCIndicator</a:t>
            </a:r>
            <a:r>
              <a:rPr lang="de-DE" altLang="zh-CN" dirty="0"/>
              <a:t> 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C6E1397-6E19-4E6F-A0FD-8F97EA400682}"/>
              </a:ext>
            </a:extLst>
          </p:cNvPr>
          <p:cNvSpPr/>
          <p:nvPr/>
        </p:nvSpPr>
        <p:spPr>
          <a:xfrm>
            <a:off x="8405557" y="4459887"/>
            <a:ext cx="1954659" cy="5911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NCIndicator</a:t>
            </a:r>
            <a:r>
              <a:rPr lang="de-DE" altLang="zh-CN" dirty="0"/>
              <a:t> n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1F592E-BC10-4FE1-B4C5-F2EC372C9E4C}"/>
              </a:ext>
            </a:extLst>
          </p:cNvPr>
          <p:cNvSpPr txBox="1"/>
          <p:nvPr/>
        </p:nvSpPr>
        <p:spPr>
          <a:xfrm>
            <a:off x="8875651" y="2567325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E7504B8-FE86-42A8-9CD2-E98341B85C55}"/>
              </a:ext>
            </a:extLst>
          </p:cNvPr>
          <p:cNvSpPr txBox="1"/>
          <p:nvPr/>
        </p:nvSpPr>
        <p:spPr>
          <a:xfrm>
            <a:off x="8875652" y="3559751"/>
            <a:ext cx="791462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</a:p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42CECB2-9476-4893-83DB-85536597464E}"/>
              </a:ext>
            </a:extLst>
          </p:cNvPr>
          <p:cNvSpPr txBox="1"/>
          <p:nvPr/>
        </p:nvSpPr>
        <p:spPr>
          <a:xfrm>
            <a:off x="8875651" y="5032889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41644DE-FDB8-4418-9290-08CE3BE202E1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7839083" y="5835851"/>
            <a:ext cx="566474" cy="106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BC811D6-5F38-44C2-AF0C-F4699F10D957}"/>
              </a:ext>
            </a:extLst>
          </p:cNvPr>
          <p:cNvCxnSpPr>
            <a:cxnSpLocks/>
            <a:stCxn id="19" idx="3"/>
            <a:endCxn id="45" idx="1"/>
          </p:cNvCxnSpPr>
          <p:nvPr/>
        </p:nvCxnSpPr>
        <p:spPr>
          <a:xfrm>
            <a:off x="7839083" y="2341275"/>
            <a:ext cx="566474" cy="106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91242DD-7B2B-4E43-83F4-BFFB7DB68A59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7839083" y="3313157"/>
            <a:ext cx="566474" cy="106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BE1F9D7-6C0E-46A0-9942-6659273BD1B4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>
            <a:off x="7839083" y="4744854"/>
            <a:ext cx="566474" cy="106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82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07" y="157801"/>
            <a:ext cx="9692640" cy="1325562"/>
          </a:xfrm>
        </p:spPr>
        <p:txBody>
          <a:bodyPr/>
          <a:lstStyle/>
          <a:p>
            <a:r>
              <a:rPr lang="de-DE" altLang="zh-CN" dirty="0"/>
              <a:t>Core </a:t>
            </a:r>
            <a:r>
              <a:rPr lang="de-DE" altLang="zh-CN" dirty="0" err="1"/>
              <a:t>assumption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5E6838-DA07-4D5A-8001-598B46E22524}"/>
              </a:ext>
            </a:extLst>
          </p:cNvPr>
          <p:cNvSpPr/>
          <p:nvPr/>
        </p:nvSpPr>
        <p:spPr>
          <a:xfrm>
            <a:off x="321207" y="2459889"/>
            <a:ext cx="2914362" cy="72878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Stock Market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random</a:t>
            </a:r>
            <a:endParaRPr lang="de-DE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B7E72B-FD7F-43A0-851A-60E1360161F5}"/>
              </a:ext>
            </a:extLst>
          </p:cNvPr>
          <p:cNvSpPr/>
          <p:nvPr/>
        </p:nvSpPr>
        <p:spPr>
          <a:xfrm>
            <a:off x="8831387" y="2459889"/>
            <a:ext cx="2914362" cy="611557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Stock Market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deterministic</a:t>
            </a:r>
            <a:endParaRPr lang="de-DE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7F5DE7-E3C6-4E2D-B847-FFE061F56C05}"/>
              </a:ext>
            </a:extLst>
          </p:cNvPr>
          <p:cNvSpPr/>
          <p:nvPr/>
        </p:nvSpPr>
        <p:spPr>
          <a:xfrm>
            <a:off x="321207" y="3768964"/>
            <a:ext cx="2914362" cy="72878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Stockhastic</a:t>
            </a:r>
            <a:r>
              <a:rPr lang="de-DE" altLang="zh-CN" dirty="0"/>
              <a:t> </a:t>
            </a:r>
            <a:r>
              <a:rPr lang="de-DE" altLang="zh-CN" dirty="0" err="1"/>
              <a:t>process</a:t>
            </a:r>
            <a:endParaRPr lang="de-DE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3EFD27-343D-410B-9AD9-CB8B8AA788D3}"/>
              </a:ext>
            </a:extLst>
          </p:cNvPr>
          <p:cNvSpPr/>
          <p:nvPr/>
        </p:nvSpPr>
        <p:spPr>
          <a:xfrm>
            <a:off x="321207" y="4817263"/>
            <a:ext cx="2914362" cy="160698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Random </a:t>
            </a:r>
            <a:r>
              <a:rPr lang="de-DE" altLang="zh-CN" dirty="0" err="1"/>
              <a:t>walk</a:t>
            </a:r>
            <a:r>
              <a:rPr lang="de-DE" altLang="zh-CN" dirty="0"/>
              <a:t>, </a:t>
            </a:r>
            <a:r>
              <a:rPr lang="de-DE" altLang="zh-CN" dirty="0" err="1"/>
              <a:t>bernouli</a:t>
            </a:r>
            <a:r>
              <a:rPr lang="de-DE" altLang="zh-CN" dirty="0"/>
              <a:t> </a:t>
            </a:r>
            <a:r>
              <a:rPr lang="de-DE" altLang="zh-CN" dirty="0" err="1"/>
              <a:t>process</a:t>
            </a:r>
            <a:r>
              <a:rPr lang="de-DE" altLang="zh-CN" dirty="0"/>
              <a:t>, </a:t>
            </a:r>
            <a:r>
              <a:rPr lang="de-DE" altLang="zh-CN" dirty="0" err="1"/>
              <a:t>gauß</a:t>
            </a:r>
            <a:r>
              <a:rPr lang="de-DE" altLang="zh-CN" dirty="0"/>
              <a:t> </a:t>
            </a:r>
            <a:r>
              <a:rPr lang="de-DE" altLang="zh-CN" dirty="0" err="1"/>
              <a:t>process</a:t>
            </a:r>
            <a:r>
              <a:rPr lang="de-DE" altLang="zh-CN" dirty="0"/>
              <a:t>, </a:t>
            </a:r>
            <a:r>
              <a:rPr lang="de-DE" altLang="zh-CN" dirty="0" err="1"/>
              <a:t>poisson</a:t>
            </a:r>
            <a:r>
              <a:rPr lang="de-DE" altLang="zh-CN" dirty="0"/>
              <a:t> </a:t>
            </a:r>
            <a:r>
              <a:rPr lang="de-DE" altLang="zh-CN" dirty="0" err="1"/>
              <a:t>process</a:t>
            </a:r>
            <a:r>
              <a:rPr lang="de-DE" altLang="zh-CN" dirty="0"/>
              <a:t>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AC09B5-0B41-4DAE-B0D6-5F1259EE3519}"/>
              </a:ext>
            </a:extLst>
          </p:cNvPr>
          <p:cNvSpPr/>
          <p:nvPr/>
        </p:nvSpPr>
        <p:spPr>
          <a:xfrm>
            <a:off x="4810372" y="2459889"/>
            <a:ext cx="2914362" cy="6115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Stock Market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semi</a:t>
            </a:r>
            <a:r>
              <a:rPr lang="de-DE" altLang="zh-CN" dirty="0"/>
              <a:t> </a:t>
            </a:r>
            <a:r>
              <a:rPr lang="de-DE" altLang="zh-CN" dirty="0" err="1"/>
              <a:t>random</a:t>
            </a:r>
            <a:endParaRPr lang="de-DE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5B0EA3-D3BB-425A-ADB3-052484E59223}"/>
              </a:ext>
            </a:extLst>
          </p:cNvPr>
          <p:cNvSpPr/>
          <p:nvPr/>
        </p:nvSpPr>
        <p:spPr>
          <a:xfrm>
            <a:off x="4810372" y="3637411"/>
            <a:ext cx="2914362" cy="94949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Random </a:t>
            </a:r>
            <a:r>
              <a:rPr lang="de-DE" altLang="zh-CN" dirty="0" err="1"/>
              <a:t>effect</a:t>
            </a:r>
            <a:r>
              <a:rPr lang="de-DE" altLang="zh-CN" dirty="0"/>
              <a:t> in </a:t>
            </a:r>
            <a:r>
              <a:rPr lang="de-DE" altLang="zh-CN" dirty="0" err="1"/>
              <a:t>short</a:t>
            </a:r>
            <a:r>
              <a:rPr lang="de-DE" altLang="zh-CN" dirty="0"/>
              <a:t> </a:t>
            </a:r>
            <a:r>
              <a:rPr lang="de-DE" altLang="zh-CN" dirty="0" err="1"/>
              <a:t>term</a:t>
            </a:r>
            <a:r>
              <a:rPr lang="de-DE" altLang="zh-CN" dirty="0"/>
              <a:t> </a:t>
            </a:r>
            <a:r>
              <a:rPr lang="en-US" altLang="zh-CN" dirty="0"/>
              <a:t>+</a:t>
            </a:r>
            <a:r>
              <a:rPr lang="de-DE" altLang="zh-CN" dirty="0"/>
              <a:t> </a:t>
            </a:r>
            <a:r>
              <a:rPr lang="de-DE" altLang="zh-CN" dirty="0" err="1"/>
              <a:t>deterministic</a:t>
            </a:r>
            <a:r>
              <a:rPr lang="de-DE" altLang="zh-CN" dirty="0"/>
              <a:t> </a:t>
            </a:r>
            <a:r>
              <a:rPr lang="de-DE" altLang="zh-CN" dirty="0" err="1"/>
              <a:t>effect</a:t>
            </a:r>
            <a:r>
              <a:rPr lang="de-DE" altLang="zh-CN" dirty="0"/>
              <a:t> in </a:t>
            </a:r>
            <a:r>
              <a:rPr lang="de-DE" altLang="zh-CN" dirty="0" err="1"/>
              <a:t>long</a:t>
            </a:r>
            <a:r>
              <a:rPr lang="de-DE" altLang="zh-CN" dirty="0"/>
              <a:t> </a:t>
            </a:r>
            <a:r>
              <a:rPr lang="de-DE" altLang="zh-CN" dirty="0" err="1"/>
              <a:t>term</a:t>
            </a:r>
            <a:endParaRPr lang="de-DE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0FFD73-BF18-4349-A620-759FDAE889B8}"/>
              </a:ext>
            </a:extLst>
          </p:cNvPr>
          <p:cNvSpPr/>
          <p:nvPr/>
        </p:nvSpPr>
        <p:spPr>
          <a:xfrm>
            <a:off x="4743942" y="5256360"/>
            <a:ext cx="2914362" cy="72878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Some</a:t>
            </a:r>
            <a:r>
              <a:rPr lang="de-DE" altLang="zh-CN" dirty="0"/>
              <a:t> </a:t>
            </a:r>
            <a:r>
              <a:rPr lang="de-DE" altLang="zh-CN" dirty="0" err="1"/>
              <a:t>context</a:t>
            </a:r>
            <a:r>
              <a:rPr lang="de-DE" altLang="zh-CN" dirty="0"/>
              <a:t> </a:t>
            </a:r>
            <a:r>
              <a:rPr lang="de-DE" altLang="zh-CN" dirty="0" err="1"/>
              <a:t>random</a:t>
            </a:r>
            <a:endParaRPr lang="de-DE" altLang="zh-CN" dirty="0"/>
          </a:p>
          <a:p>
            <a:pPr algn="ctr"/>
            <a:r>
              <a:rPr lang="de-DE" altLang="zh-CN" dirty="0" err="1"/>
              <a:t>Some</a:t>
            </a:r>
            <a:r>
              <a:rPr lang="de-DE" altLang="zh-CN" dirty="0"/>
              <a:t> </a:t>
            </a:r>
            <a:r>
              <a:rPr lang="de-DE" altLang="zh-CN" dirty="0" err="1"/>
              <a:t>context</a:t>
            </a:r>
            <a:r>
              <a:rPr lang="de-DE" altLang="zh-CN" dirty="0"/>
              <a:t> </a:t>
            </a:r>
            <a:r>
              <a:rPr lang="de-DE" altLang="zh-CN" dirty="0" err="1"/>
              <a:t>determined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871399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Source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research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Google</a:t>
            </a:r>
          </a:p>
          <a:p>
            <a:r>
              <a:rPr lang="de-DE" altLang="zh-CN" dirty="0"/>
              <a:t>Google Scholar</a:t>
            </a:r>
          </a:p>
          <a:p>
            <a:r>
              <a:rPr lang="de-DE" altLang="zh-CN" dirty="0" err="1"/>
              <a:t>Youtube</a:t>
            </a:r>
            <a:endParaRPr lang="de-DE" altLang="zh-CN" dirty="0"/>
          </a:p>
          <a:p>
            <a:r>
              <a:rPr lang="de-DE" altLang="zh-CN" dirty="0" err="1"/>
              <a:t>Tradingview</a:t>
            </a:r>
            <a:endParaRPr lang="de-DE" altLang="zh-CN" dirty="0"/>
          </a:p>
          <a:p>
            <a:r>
              <a:rPr lang="de-DE" altLang="zh-CN" dirty="0"/>
              <a:t>Quant </a:t>
            </a:r>
            <a:r>
              <a:rPr lang="de-DE" altLang="zh-CN" dirty="0" err="1"/>
              <a:t>platform</a:t>
            </a:r>
            <a:endParaRPr lang="de-DE" altLang="zh-CN" dirty="0"/>
          </a:p>
          <a:p>
            <a:r>
              <a:rPr lang="de-DE" altLang="zh-CN" dirty="0" err="1"/>
              <a:t>Github</a:t>
            </a:r>
            <a:endParaRPr lang="de-DE" altLang="zh-CN" dirty="0"/>
          </a:p>
          <a:p>
            <a:r>
              <a:rPr lang="de-DE" altLang="zh-CN" dirty="0"/>
              <a:t>Libraries Like TA-</a:t>
            </a:r>
            <a:r>
              <a:rPr lang="de-DE" altLang="zh-CN" dirty="0" err="1"/>
              <a:t>Lib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568122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Cycle </a:t>
            </a:r>
            <a:r>
              <a:rPr lang="de-DE" altLang="zh-CN" dirty="0" err="1"/>
              <a:t>indicator</a:t>
            </a:r>
            <a:r>
              <a:rPr lang="de-DE" altLang="zh-CN" dirty="0"/>
              <a:t>: </a:t>
            </a:r>
            <a:r>
              <a:rPr lang="de-DE" altLang="zh-CN" dirty="0" err="1"/>
              <a:t>Everything</a:t>
            </a:r>
            <a:r>
              <a:rPr lang="de-DE" altLang="zh-CN" dirty="0"/>
              <a:t> </a:t>
            </a:r>
            <a:r>
              <a:rPr lang="de-DE" altLang="zh-CN" dirty="0" err="1"/>
              <a:t>else</a:t>
            </a:r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r>
              <a:rPr lang="de-DE" altLang="zh-CN" dirty="0"/>
              <a:t>Non Cycle </a:t>
            </a:r>
            <a:r>
              <a:rPr lang="de-DE" altLang="zh-CN" dirty="0" err="1"/>
              <a:t>indicator</a:t>
            </a:r>
            <a:r>
              <a:rPr lang="de-DE" altLang="zh-CN" dirty="0"/>
              <a:t>:</a:t>
            </a:r>
            <a:r>
              <a:rPr lang="zh-CN" altLang="en-US" dirty="0"/>
              <a:t> </a:t>
            </a:r>
            <a:r>
              <a:rPr lang="de-DE" altLang="zh-CN" dirty="0"/>
              <a:t>Support</a:t>
            </a:r>
            <a:r>
              <a:rPr lang="zh-CN" altLang="en-US" dirty="0"/>
              <a:t> </a:t>
            </a:r>
            <a:r>
              <a:rPr lang="de-DE" altLang="zh-CN" dirty="0"/>
              <a:t>Resistance. Trend Pattern</a:t>
            </a:r>
          </a:p>
        </p:txBody>
      </p:sp>
    </p:spTree>
    <p:extLst>
      <p:ext uri="{BB962C8B-B14F-4D97-AF65-F5344CB8AC3E}">
        <p14:creationId xmlns:p14="http://schemas.microsoft.com/office/powerpoint/2010/main" val="3891780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Brute </a:t>
            </a:r>
            <a:r>
              <a:rPr lang="de-DE" altLang="zh-CN" dirty="0" err="1"/>
              <a:t>force</a:t>
            </a:r>
            <a:r>
              <a:rPr lang="de-DE" altLang="zh-CN" dirty="0"/>
              <a:t> check all</a:t>
            </a:r>
            <a:r>
              <a:rPr lang="zh-CN" altLang="en-US" dirty="0"/>
              <a:t> </a:t>
            </a:r>
            <a:r>
              <a:rPr lang="de-DE" altLang="zh-CN" dirty="0" err="1"/>
              <a:t>indicator</a:t>
            </a:r>
            <a:r>
              <a:rPr lang="zh-CN" altLang="en-US" dirty="0"/>
              <a:t> </a:t>
            </a:r>
            <a:r>
              <a:rPr lang="de-DE" altLang="zh-CN" dirty="0" err="1"/>
              <a:t>under</a:t>
            </a:r>
            <a:r>
              <a:rPr lang="zh-CN" altLang="en-US" dirty="0"/>
              <a:t> </a:t>
            </a:r>
            <a:r>
              <a:rPr lang="de-DE" altLang="zh-CN" dirty="0"/>
              <a:t>all</a:t>
            </a:r>
            <a:r>
              <a:rPr lang="zh-CN" altLang="en-US" dirty="0"/>
              <a:t> </a:t>
            </a:r>
            <a:r>
              <a:rPr lang="de-DE" altLang="zh-CN" dirty="0" err="1"/>
              <a:t>condition</a:t>
            </a:r>
            <a:endParaRPr lang="de-DE" altLang="zh-CN" dirty="0"/>
          </a:p>
          <a:p>
            <a:r>
              <a:rPr lang="de-DE" altLang="zh-CN" dirty="0"/>
              <a:t>A </a:t>
            </a:r>
            <a:r>
              <a:rPr lang="de-DE" altLang="zh-CN" dirty="0" err="1"/>
              <a:t>good</a:t>
            </a:r>
            <a:r>
              <a:rPr lang="de-DE" altLang="zh-CN" dirty="0"/>
              <a:t> </a:t>
            </a:r>
            <a:r>
              <a:rPr lang="de-DE" altLang="zh-CN" dirty="0" err="1"/>
              <a:t>single</a:t>
            </a:r>
            <a:r>
              <a:rPr lang="de-DE" altLang="zh-CN" dirty="0"/>
              <a:t> </a:t>
            </a:r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might</a:t>
            </a:r>
            <a:r>
              <a:rPr lang="de-DE" altLang="zh-CN" dirty="0"/>
              <a:t> not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useful</a:t>
            </a:r>
            <a:r>
              <a:rPr lang="de-DE" altLang="zh-CN" dirty="0"/>
              <a:t> </a:t>
            </a:r>
            <a:r>
              <a:rPr lang="de-DE" altLang="zh-CN" dirty="0" err="1"/>
              <a:t>paired</a:t>
            </a:r>
            <a:r>
              <a:rPr lang="de-DE" altLang="zh-CN" dirty="0"/>
              <a:t>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other</a:t>
            </a:r>
            <a:endParaRPr lang="de-DE" altLang="zh-CN" dirty="0"/>
          </a:p>
          <a:p>
            <a:r>
              <a:rPr lang="de-DE" altLang="zh-CN" dirty="0"/>
              <a:t>A </a:t>
            </a:r>
            <a:r>
              <a:rPr lang="de-DE" altLang="zh-CN" dirty="0" err="1"/>
              <a:t>useless</a:t>
            </a:r>
            <a:r>
              <a:rPr lang="de-DE" altLang="zh-CN" dirty="0"/>
              <a:t> </a:t>
            </a:r>
            <a:r>
              <a:rPr lang="de-DE" altLang="zh-CN" dirty="0" err="1"/>
              <a:t>single</a:t>
            </a:r>
            <a:r>
              <a:rPr lang="de-DE" altLang="zh-CN" dirty="0"/>
              <a:t> </a:t>
            </a:r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might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useful</a:t>
            </a:r>
            <a:r>
              <a:rPr lang="de-DE" altLang="zh-CN" dirty="0"/>
              <a:t> </a:t>
            </a:r>
            <a:r>
              <a:rPr lang="de-DE" altLang="zh-CN" dirty="0" err="1"/>
              <a:t>when</a:t>
            </a:r>
            <a:r>
              <a:rPr lang="de-DE" altLang="zh-CN" dirty="0"/>
              <a:t> </a:t>
            </a:r>
            <a:r>
              <a:rPr lang="de-DE" altLang="zh-CN" dirty="0" err="1"/>
              <a:t>combined</a:t>
            </a:r>
            <a:r>
              <a:rPr lang="de-DE" altLang="zh-CN" dirty="0"/>
              <a:t>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other</a:t>
            </a:r>
            <a:endParaRPr lang="de-DE" altLang="zh-CN" dirty="0"/>
          </a:p>
          <a:p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75497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Technical </a:t>
            </a:r>
            <a:r>
              <a:rPr lang="de-DE" altLang="zh-CN" dirty="0" err="1"/>
              <a:t>indicator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Most </a:t>
            </a:r>
            <a:r>
              <a:rPr lang="de-DE" altLang="zh-CN" dirty="0" err="1"/>
              <a:t>technical</a:t>
            </a:r>
            <a:r>
              <a:rPr lang="de-DE" altLang="zh-CN" dirty="0"/>
              <a:t> </a:t>
            </a:r>
            <a:r>
              <a:rPr lang="de-DE" altLang="zh-CN" dirty="0" err="1"/>
              <a:t>indicators</a:t>
            </a:r>
            <a:r>
              <a:rPr lang="de-DE" altLang="zh-CN" dirty="0"/>
              <a:t> </a:t>
            </a:r>
            <a:r>
              <a:rPr lang="de-DE" altLang="zh-CN" dirty="0" err="1"/>
              <a:t>are</a:t>
            </a:r>
            <a:r>
              <a:rPr lang="de-DE" altLang="zh-CN" dirty="0"/>
              <a:t> </a:t>
            </a:r>
            <a:r>
              <a:rPr lang="de-DE" altLang="zh-CN" dirty="0" err="1"/>
              <a:t>lagging</a:t>
            </a:r>
            <a:r>
              <a:rPr lang="de-DE" altLang="zh-CN" dirty="0"/>
              <a:t>.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late</a:t>
            </a:r>
            <a:r>
              <a:rPr lang="de-DE" altLang="zh-CN" dirty="0"/>
              <a:t>. </a:t>
            </a:r>
            <a:r>
              <a:rPr lang="de-DE" altLang="zh-CN" dirty="0" err="1"/>
              <a:t>How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solve</a:t>
            </a:r>
            <a:r>
              <a:rPr lang="de-DE" altLang="zh-CN" dirty="0"/>
              <a:t> </a:t>
            </a:r>
            <a:r>
              <a:rPr lang="de-DE" altLang="zh-CN" dirty="0" err="1"/>
              <a:t>it</a:t>
            </a:r>
            <a:r>
              <a:rPr lang="de-DE" altLang="zh-CN" dirty="0"/>
              <a:t>? Use </a:t>
            </a:r>
            <a:r>
              <a:rPr lang="de-DE" altLang="zh-CN" dirty="0" err="1"/>
              <a:t>it</a:t>
            </a:r>
            <a:r>
              <a:rPr lang="de-DE" altLang="zh-CN" dirty="0"/>
              <a:t> on </a:t>
            </a:r>
            <a:r>
              <a:rPr lang="de-DE" altLang="zh-CN" dirty="0" err="1"/>
              <a:t>short</a:t>
            </a:r>
            <a:r>
              <a:rPr lang="de-DE" altLang="zh-CN" dirty="0"/>
              <a:t> </a:t>
            </a:r>
            <a:r>
              <a:rPr lang="de-DE" altLang="zh-CN" dirty="0" err="1"/>
              <a:t>frequency</a:t>
            </a:r>
            <a:r>
              <a:rPr lang="de-DE" altLang="zh-CN" dirty="0"/>
              <a:t>. </a:t>
            </a:r>
            <a:r>
              <a:rPr lang="de-DE" altLang="zh-CN" dirty="0" err="1"/>
              <a:t>Then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lag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smaller</a:t>
            </a:r>
            <a:endParaRPr lang="de-DE" altLang="zh-CN" dirty="0"/>
          </a:p>
          <a:p>
            <a:r>
              <a:rPr lang="de-DE" altLang="zh-CN" dirty="0"/>
              <a:t>BUT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shorter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frequency</a:t>
            </a:r>
            <a:r>
              <a:rPr lang="de-DE" altLang="zh-CN" dirty="0"/>
              <a:t>, </a:t>
            </a:r>
            <a:r>
              <a:rPr lang="de-DE" altLang="zh-CN" dirty="0" err="1"/>
              <a:t>the</a:t>
            </a:r>
            <a:r>
              <a:rPr lang="de-DE" altLang="zh-CN" dirty="0"/>
              <a:t> quicker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turnover</a:t>
            </a:r>
            <a:r>
              <a:rPr lang="de-DE" altLang="zh-CN" dirty="0"/>
              <a:t>. So </a:t>
            </a:r>
            <a:r>
              <a:rPr lang="de-DE" altLang="zh-CN" dirty="0" err="1"/>
              <a:t>short</a:t>
            </a:r>
            <a:r>
              <a:rPr lang="de-DE" altLang="zh-CN" dirty="0"/>
              <a:t> </a:t>
            </a:r>
            <a:r>
              <a:rPr lang="de-DE" altLang="zh-CN" dirty="0" err="1"/>
              <a:t>rolling_freq</a:t>
            </a:r>
            <a:r>
              <a:rPr lang="de-DE" altLang="zh-CN" dirty="0"/>
              <a:t> MUST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accurate</a:t>
            </a:r>
            <a:r>
              <a:rPr lang="de-DE" altLang="zh-CN" dirty="0"/>
              <a:t>.</a:t>
            </a:r>
          </a:p>
          <a:p>
            <a:r>
              <a:rPr lang="de-DE" altLang="zh-CN" dirty="0"/>
              <a:t>The </a:t>
            </a:r>
            <a:r>
              <a:rPr lang="de-DE" altLang="zh-CN" dirty="0" err="1"/>
              <a:t>highest</a:t>
            </a:r>
            <a:r>
              <a:rPr lang="de-DE" altLang="zh-CN" dirty="0"/>
              <a:t> </a:t>
            </a:r>
            <a:r>
              <a:rPr lang="de-DE" altLang="zh-CN" dirty="0" err="1"/>
              <a:t>frequency</a:t>
            </a:r>
            <a:r>
              <a:rPr lang="de-DE" altLang="zh-CN" dirty="0"/>
              <a:t> on a </a:t>
            </a:r>
            <a:r>
              <a:rPr lang="de-DE" altLang="zh-CN" dirty="0" err="1"/>
              <a:t>daily</a:t>
            </a:r>
            <a:r>
              <a:rPr lang="de-DE" altLang="zh-CN" dirty="0"/>
              <a:t> </a:t>
            </a:r>
            <a:r>
              <a:rPr lang="de-DE" altLang="zh-CN" dirty="0" err="1"/>
              <a:t>trend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2 </a:t>
            </a:r>
            <a:r>
              <a:rPr lang="de-DE" altLang="zh-CN" dirty="0" err="1"/>
              <a:t>day</a:t>
            </a:r>
            <a:r>
              <a:rPr lang="de-DE" altLang="zh-CN" dirty="0"/>
              <a:t>. 1 High, 1 Low.</a:t>
            </a:r>
          </a:p>
        </p:txBody>
      </p:sp>
    </p:spTree>
    <p:extLst>
      <p:ext uri="{BB962C8B-B14F-4D97-AF65-F5344CB8AC3E}">
        <p14:creationId xmlns:p14="http://schemas.microsoft.com/office/powerpoint/2010/main" val="3384024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Cycle </a:t>
            </a:r>
            <a:r>
              <a:rPr lang="de-DE" altLang="zh-CN" dirty="0" err="1"/>
              <a:t>pattern</a:t>
            </a:r>
            <a:r>
              <a:rPr lang="de-DE" altLang="zh-CN" dirty="0"/>
              <a:t> </a:t>
            </a:r>
            <a:r>
              <a:rPr lang="de-DE" altLang="zh-CN" dirty="0" err="1"/>
              <a:t>condition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The </a:t>
            </a:r>
            <a:r>
              <a:rPr lang="de-DE" altLang="zh-CN" dirty="0" err="1"/>
              <a:t>best</a:t>
            </a:r>
            <a:r>
              <a:rPr lang="de-DE" altLang="zh-CN" dirty="0"/>
              <a:t> </a:t>
            </a:r>
            <a:r>
              <a:rPr lang="de-DE" altLang="zh-CN" dirty="0" err="1"/>
              <a:t>cycle</a:t>
            </a:r>
            <a:r>
              <a:rPr lang="de-DE" altLang="zh-CN" dirty="0"/>
              <a:t> </a:t>
            </a:r>
            <a:r>
              <a:rPr lang="de-DE" altLang="zh-CN" dirty="0" err="1"/>
              <a:t>pattern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detrended</a:t>
            </a:r>
            <a:r>
              <a:rPr lang="de-DE" altLang="zh-CN" dirty="0"/>
              <a:t> and </a:t>
            </a:r>
            <a:r>
              <a:rPr lang="de-DE" altLang="zh-CN" dirty="0" err="1"/>
              <a:t>mean</a:t>
            </a:r>
            <a:r>
              <a:rPr lang="de-DE" altLang="zh-CN" dirty="0"/>
              <a:t> </a:t>
            </a:r>
            <a:r>
              <a:rPr lang="de-DE" altLang="zh-CN" dirty="0" err="1"/>
              <a:t>standardized</a:t>
            </a:r>
            <a:r>
              <a:rPr lang="de-DE" altLang="zh-CN" dirty="0"/>
              <a:t>. E.g. all </a:t>
            </a:r>
            <a:r>
              <a:rPr lang="de-DE" altLang="zh-CN" dirty="0" err="1"/>
              <a:t>values</a:t>
            </a:r>
            <a:r>
              <a:rPr lang="de-DE" altLang="zh-CN" dirty="0"/>
              <a:t> </a:t>
            </a:r>
            <a:r>
              <a:rPr lang="de-DE" altLang="zh-CN" dirty="0" err="1"/>
              <a:t>between</a:t>
            </a:r>
            <a:r>
              <a:rPr lang="de-DE" altLang="zh-CN" dirty="0"/>
              <a:t> 0 and 1. The </a:t>
            </a:r>
            <a:r>
              <a:rPr lang="de-DE" altLang="zh-CN" dirty="0" err="1"/>
              <a:t>output</a:t>
            </a:r>
            <a:r>
              <a:rPr lang="de-DE" altLang="zh-CN" dirty="0"/>
              <a:t> </a:t>
            </a:r>
            <a:r>
              <a:rPr lang="de-DE" altLang="zh-CN" dirty="0" err="1"/>
              <a:t>signal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time variant and simple.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14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A7866-AB3E-43BB-B229-4853A06B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Turning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267AD-398F-47AF-AA89-91E066E4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Anticipate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confirm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656FF9-F51A-4475-A27F-2C12E30BF794}"/>
              </a:ext>
            </a:extLst>
          </p:cNvPr>
          <p:cNvSpPr/>
          <p:nvPr/>
        </p:nvSpPr>
        <p:spPr>
          <a:xfrm>
            <a:off x="1470594" y="2339769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confirm</a:t>
            </a:r>
            <a:endParaRPr lang="de-DE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CEB741-2A89-4405-88AA-5ED101056297}"/>
              </a:ext>
            </a:extLst>
          </p:cNvPr>
          <p:cNvSpPr/>
          <p:nvPr/>
        </p:nvSpPr>
        <p:spPr>
          <a:xfrm>
            <a:off x="1470594" y="3341965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Slow but </a:t>
            </a:r>
            <a:r>
              <a:rPr lang="de-DE" altLang="zh-CN" dirty="0" err="1"/>
              <a:t>sure</a:t>
            </a:r>
            <a:endParaRPr lang="de-DE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E70F1C-0534-4113-9B0C-9CE893A52868}"/>
              </a:ext>
            </a:extLst>
          </p:cNvPr>
          <p:cNvSpPr/>
          <p:nvPr/>
        </p:nvSpPr>
        <p:spPr>
          <a:xfrm>
            <a:off x="1470594" y="4463430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Some</a:t>
            </a:r>
            <a:r>
              <a:rPr lang="de-DE" altLang="zh-CN" dirty="0"/>
              <a:t> </a:t>
            </a:r>
            <a:r>
              <a:rPr lang="de-DE" altLang="zh-CN" dirty="0" err="1"/>
              <a:t>times</a:t>
            </a:r>
            <a:r>
              <a:rPr lang="de-DE" altLang="zh-CN" dirty="0"/>
              <a:t> </a:t>
            </a:r>
            <a:r>
              <a:rPr lang="de-DE" altLang="zh-CN" dirty="0" err="1"/>
              <a:t>gives</a:t>
            </a:r>
            <a:r>
              <a:rPr lang="de-DE" altLang="zh-CN" dirty="0"/>
              <a:t> </a:t>
            </a:r>
            <a:r>
              <a:rPr lang="de-DE" altLang="zh-CN" dirty="0" err="1"/>
              <a:t>you</a:t>
            </a:r>
            <a:r>
              <a:rPr lang="de-DE" altLang="zh-CN" dirty="0"/>
              <a:t> </a:t>
            </a:r>
            <a:r>
              <a:rPr lang="de-DE" altLang="zh-CN" dirty="0" err="1"/>
              <a:t>direct</a:t>
            </a:r>
            <a:r>
              <a:rPr lang="de-DE" altLang="zh-CN" dirty="0"/>
              <a:t> </a:t>
            </a:r>
            <a:r>
              <a:rPr lang="de-DE" altLang="zh-CN" dirty="0" err="1"/>
              <a:t>whipsaw</a:t>
            </a:r>
            <a:endParaRPr lang="de-DE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7BB0A1-67BC-42F5-8492-0FB7BEE0AB04}"/>
              </a:ext>
            </a:extLst>
          </p:cNvPr>
          <p:cNvSpPr/>
          <p:nvPr/>
        </p:nvSpPr>
        <p:spPr>
          <a:xfrm>
            <a:off x="5941547" y="2357923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Anticipate</a:t>
            </a:r>
            <a:endParaRPr lang="de-DE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B9A361-2171-4C43-9622-034D5B026780}"/>
              </a:ext>
            </a:extLst>
          </p:cNvPr>
          <p:cNvSpPr/>
          <p:nvPr/>
        </p:nvSpPr>
        <p:spPr>
          <a:xfrm>
            <a:off x="5941547" y="3345378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Buys</a:t>
            </a:r>
            <a:r>
              <a:rPr lang="de-DE" altLang="zh-CN" dirty="0"/>
              <a:t> </a:t>
            </a:r>
            <a:r>
              <a:rPr lang="de-DE" altLang="zh-CN" dirty="0" err="1"/>
              <a:t>always</a:t>
            </a:r>
            <a:r>
              <a:rPr lang="de-DE" altLang="zh-CN" dirty="0"/>
              <a:t> at </a:t>
            </a:r>
            <a:r>
              <a:rPr lang="de-DE" altLang="zh-CN" dirty="0" err="1"/>
              <a:t>low</a:t>
            </a:r>
            <a:endParaRPr lang="de-DE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75EE42-5A39-4A37-BF06-EC6B093C042D}"/>
              </a:ext>
            </a:extLst>
          </p:cNvPr>
          <p:cNvSpPr/>
          <p:nvPr/>
        </p:nvSpPr>
        <p:spPr>
          <a:xfrm>
            <a:off x="5941547" y="4463430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It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go</a:t>
            </a:r>
            <a:r>
              <a:rPr lang="de-DE" altLang="zh-CN" dirty="0"/>
              <a:t> </a:t>
            </a:r>
            <a:r>
              <a:rPr lang="de-DE" altLang="zh-CN" dirty="0" err="1"/>
              <a:t>even</a:t>
            </a:r>
            <a:r>
              <a:rPr lang="de-DE" altLang="zh-CN" dirty="0"/>
              <a:t> </a:t>
            </a:r>
            <a:r>
              <a:rPr lang="de-DE" altLang="zh-CN" dirty="0" err="1"/>
              <a:t>lower</a:t>
            </a:r>
            <a:r>
              <a:rPr lang="de-DE" altLang="zh-CN" dirty="0"/>
              <a:t> </a:t>
            </a:r>
            <a:r>
              <a:rPr lang="de-DE" altLang="zh-CN" dirty="0" err="1"/>
              <a:t>or</a:t>
            </a:r>
            <a:r>
              <a:rPr lang="de-DE" altLang="zh-CN" dirty="0"/>
              <a:t> </a:t>
            </a:r>
            <a:r>
              <a:rPr lang="de-DE" altLang="zh-CN" dirty="0" err="1"/>
              <a:t>higher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43458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Why</a:t>
            </a:r>
            <a:r>
              <a:rPr lang="de-DE" altLang="zh-CN" dirty="0"/>
              <a:t> Cycle?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zh-CN" dirty="0" err="1"/>
              <a:t>Everything</a:t>
            </a:r>
            <a:r>
              <a:rPr lang="de-DE" altLang="zh-CN" dirty="0"/>
              <a:t> in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world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wave</a:t>
            </a:r>
            <a:r>
              <a:rPr lang="de-DE" altLang="zh-CN" dirty="0"/>
              <a:t>. Light, Sound, String, </a:t>
            </a:r>
            <a:r>
              <a:rPr lang="de-DE" altLang="zh-CN" dirty="0" err="1"/>
              <a:t>Pressure</a:t>
            </a:r>
            <a:r>
              <a:rPr lang="de-DE" altLang="zh-CN" dirty="0"/>
              <a:t>, Radio, Color. </a:t>
            </a:r>
          </a:p>
          <a:p>
            <a:r>
              <a:rPr lang="de-DE" altLang="zh-CN" dirty="0"/>
              <a:t>The </a:t>
            </a:r>
            <a:r>
              <a:rPr lang="de-DE" altLang="zh-CN" dirty="0" err="1"/>
              <a:t>nature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wave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characterized</a:t>
            </a:r>
            <a:r>
              <a:rPr lang="de-DE" altLang="zh-CN" dirty="0"/>
              <a:t> </a:t>
            </a:r>
            <a:r>
              <a:rPr lang="de-DE" altLang="zh-CN" dirty="0" err="1"/>
              <a:t>by</a:t>
            </a:r>
            <a:r>
              <a:rPr lang="de-DE" altLang="zh-CN" dirty="0"/>
              <a:t>: Wave </a:t>
            </a:r>
            <a:r>
              <a:rPr lang="de-DE" altLang="zh-CN" dirty="0" err="1"/>
              <a:t>length</a:t>
            </a:r>
            <a:r>
              <a:rPr lang="de-DE" altLang="zh-CN" dirty="0"/>
              <a:t>, </a:t>
            </a:r>
            <a:r>
              <a:rPr lang="de-DE" altLang="zh-CN" dirty="0" err="1"/>
              <a:t>amplitude</a:t>
            </a:r>
            <a:r>
              <a:rPr lang="de-DE" altLang="zh-CN" dirty="0"/>
              <a:t>, </a:t>
            </a:r>
            <a:r>
              <a:rPr lang="de-DE" altLang="zh-CN" dirty="0" err="1"/>
              <a:t>frequency</a:t>
            </a:r>
            <a:r>
              <a:rPr lang="de-DE" altLang="zh-CN" dirty="0"/>
              <a:t>, </a:t>
            </a:r>
            <a:r>
              <a:rPr lang="de-DE" altLang="zh-CN" dirty="0" err="1"/>
              <a:t>phase</a:t>
            </a:r>
            <a:r>
              <a:rPr lang="de-DE" altLang="zh-CN" dirty="0"/>
              <a:t>.</a:t>
            </a:r>
          </a:p>
          <a:p>
            <a:r>
              <a:rPr lang="de-DE" altLang="zh-CN" dirty="0" err="1"/>
              <a:t>Each</a:t>
            </a:r>
            <a:r>
              <a:rPr lang="de-DE" altLang="zh-CN" dirty="0"/>
              <a:t> </a:t>
            </a:r>
            <a:r>
              <a:rPr lang="de-DE" altLang="zh-CN" dirty="0" err="1"/>
              <a:t>wave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displayed</a:t>
            </a:r>
            <a:r>
              <a:rPr lang="de-DE" altLang="zh-CN" dirty="0"/>
              <a:t> </a:t>
            </a:r>
            <a:r>
              <a:rPr lang="de-DE" altLang="zh-CN" dirty="0" err="1"/>
              <a:t>as</a:t>
            </a:r>
            <a:r>
              <a:rPr lang="de-DE" altLang="zh-CN" dirty="0"/>
              <a:t> </a:t>
            </a:r>
            <a:r>
              <a:rPr lang="de-DE" altLang="zh-CN" dirty="0" err="1"/>
              <a:t>sum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other</a:t>
            </a:r>
            <a:r>
              <a:rPr lang="de-DE" altLang="zh-CN" dirty="0"/>
              <a:t> sine </a:t>
            </a:r>
            <a:r>
              <a:rPr lang="de-DE" altLang="zh-CN" dirty="0" err="1"/>
              <a:t>functions</a:t>
            </a:r>
            <a:endParaRPr lang="de-DE" altLang="zh-CN" dirty="0"/>
          </a:p>
          <a:p>
            <a:r>
              <a:rPr lang="de-DE" altLang="zh-CN" dirty="0" err="1"/>
              <a:t>Waves</a:t>
            </a:r>
            <a:r>
              <a:rPr lang="de-DE" altLang="zh-CN" dirty="0"/>
              <a:t> </a:t>
            </a:r>
            <a:r>
              <a:rPr lang="de-DE" altLang="zh-CN" dirty="0" err="1"/>
              <a:t>pattern</a:t>
            </a:r>
            <a:r>
              <a:rPr lang="de-DE" altLang="zh-CN" dirty="0"/>
              <a:t> </a:t>
            </a:r>
            <a:r>
              <a:rPr lang="de-DE" altLang="zh-CN" dirty="0" err="1"/>
              <a:t>repeat</a:t>
            </a:r>
            <a:r>
              <a:rPr lang="de-DE" altLang="zh-CN" dirty="0"/>
              <a:t> </a:t>
            </a:r>
            <a:r>
              <a:rPr lang="de-DE" altLang="zh-CN" dirty="0" err="1"/>
              <a:t>itself</a:t>
            </a:r>
            <a:r>
              <a:rPr lang="de-DE" altLang="zh-CN" dirty="0"/>
              <a:t> -</a:t>
            </a:r>
            <a:r>
              <a:rPr lang="en-US" altLang="zh-CN" dirty="0"/>
              <a:t>&gt; </a:t>
            </a:r>
            <a:r>
              <a:rPr lang="de-DE" altLang="zh-CN" dirty="0"/>
              <a:t> </a:t>
            </a:r>
            <a:r>
              <a:rPr lang="de-DE" altLang="zh-CN" dirty="0" err="1"/>
              <a:t>future</a:t>
            </a:r>
            <a:r>
              <a:rPr lang="de-DE" altLang="zh-CN" dirty="0"/>
              <a:t> </a:t>
            </a:r>
            <a:r>
              <a:rPr lang="de-DE" altLang="zh-CN" dirty="0" err="1"/>
              <a:t>prediction</a:t>
            </a:r>
            <a:endParaRPr lang="de-DE" altLang="zh-CN" dirty="0"/>
          </a:p>
          <a:p>
            <a:r>
              <a:rPr lang="de-DE" altLang="zh-CN" dirty="0" err="1"/>
              <a:t>For</a:t>
            </a:r>
            <a:r>
              <a:rPr lang="de-DE" altLang="zh-CN" dirty="0"/>
              <a:t> </a:t>
            </a:r>
            <a:r>
              <a:rPr lang="de-DE" altLang="zh-CN" dirty="0" err="1"/>
              <a:t>instancce</a:t>
            </a:r>
            <a:r>
              <a:rPr lang="de-DE" altLang="zh-CN" dirty="0"/>
              <a:t>. </a:t>
            </a:r>
            <a:r>
              <a:rPr lang="de-DE" altLang="zh-CN" dirty="0" err="1"/>
              <a:t>History</a:t>
            </a:r>
            <a:r>
              <a:rPr lang="de-DE" altLang="zh-CN" dirty="0"/>
              <a:t> </a:t>
            </a:r>
            <a:r>
              <a:rPr lang="de-DE" altLang="zh-CN" dirty="0" err="1"/>
              <a:t>repeats</a:t>
            </a:r>
            <a:r>
              <a:rPr lang="de-DE" altLang="zh-CN" dirty="0"/>
              <a:t> </a:t>
            </a:r>
            <a:r>
              <a:rPr lang="de-DE" altLang="zh-CN" dirty="0" err="1"/>
              <a:t>itself</a:t>
            </a:r>
            <a:r>
              <a:rPr lang="de-DE" altLang="zh-CN" dirty="0"/>
              <a:t>, </a:t>
            </a:r>
            <a:r>
              <a:rPr lang="de-DE" altLang="zh-CN" dirty="0" err="1"/>
              <a:t>year</a:t>
            </a:r>
            <a:r>
              <a:rPr lang="de-DE" altLang="zh-CN" dirty="0"/>
              <a:t>, </a:t>
            </a:r>
            <a:r>
              <a:rPr lang="de-DE" altLang="zh-CN" dirty="0" err="1"/>
              <a:t>day</a:t>
            </a:r>
            <a:r>
              <a:rPr lang="de-DE" altLang="zh-CN" dirty="0"/>
              <a:t>, </a:t>
            </a:r>
            <a:r>
              <a:rPr lang="de-DE" altLang="zh-CN" dirty="0" err="1"/>
              <a:t>searsons</a:t>
            </a:r>
            <a:r>
              <a:rPr lang="de-DE" altLang="zh-CN" dirty="0"/>
              <a:t>, </a:t>
            </a:r>
            <a:r>
              <a:rPr lang="de-DE" altLang="zh-CN" dirty="0" err="1"/>
              <a:t>economic</a:t>
            </a:r>
            <a:r>
              <a:rPr lang="de-DE" altLang="zh-CN" dirty="0"/>
              <a:t> </a:t>
            </a:r>
            <a:r>
              <a:rPr lang="de-DE" altLang="zh-CN" dirty="0" err="1"/>
              <a:t>cycles</a:t>
            </a:r>
            <a:endParaRPr lang="de-DE" altLang="zh-CN" dirty="0"/>
          </a:p>
          <a:p>
            <a:r>
              <a:rPr lang="de-DE" altLang="zh-CN" dirty="0" err="1"/>
              <a:t>Predictions</a:t>
            </a:r>
            <a:r>
              <a:rPr lang="de-DE" altLang="zh-CN" dirty="0"/>
              <a:t>: </a:t>
            </a:r>
            <a:r>
              <a:rPr lang="de-DE" altLang="zh-CN" dirty="0" err="1"/>
              <a:t>vulcan</a:t>
            </a:r>
            <a:r>
              <a:rPr lang="de-DE" altLang="zh-CN" dirty="0"/>
              <a:t> </a:t>
            </a:r>
            <a:r>
              <a:rPr lang="de-DE" altLang="zh-CN" dirty="0" err="1"/>
              <a:t>prediction</a:t>
            </a:r>
            <a:r>
              <a:rPr lang="de-DE" altLang="zh-CN" dirty="0"/>
              <a:t>, </a:t>
            </a:r>
            <a:r>
              <a:rPr lang="de-DE" altLang="zh-CN" dirty="0" err="1"/>
              <a:t>earth</a:t>
            </a:r>
            <a:r>
              <a:rPr lang="de-DE" altLang="zh-CN" dirty="0"/>
              <a:t> quake </a:t>
            </a:r>
            <a:r>
              <a:rPr lang="de-DE" altLang="zh-CN" dirty="0" err="1"/>
              <a:t>prediction</a:t>
            </a:r>
            <a:r>
              <a:rPr lang="de-DE" altLang="zh-CN" dirty="0"/>
              <a:t>, </a:t>
            </a:r>
            <a:r>
              <a:rPr lang="de-DE" altLang="zh-CN" dirty="0" err="1"/>
              <a:t>signal</a:t>
            </a:r>
            <a:r>
              <a:rPr lang="de-DE" altLang="zh-CN" dirty="0"/>
              <a:t> </a:t>
            </a:r>
            <a:r>
              <a:rPr lang="de-DE" altLang="zh-CN" dirty="0" err="1"/>
              <a:t>prediction</a:t>
            </a:r>
            <a:r>
              <a:rPr lang="de-DE" altLang="zh-CN" dirty="0"/>
              <a:t>.</a:t>
            </a:r>
          </a:p>
          <a:p>
            <a:r>
              <a:rPr lang="de-DE" altLang="zh-CN" dirty="0"/>
              <a:t>Elliot Wave Theory</a:t>
            </a:r>
          </a:p>
          <a:p>
            <a:r>
              <a:rPr lang="en-US" altLang="zh-CN" dirty="0"/>
              <a:t>=》</a:t>
            </a:r>
            <a:r>
              <a:rPr lang="de-DE" altLang="zh-CN" dirty="0" err="1"/>
              <a:t>understanding</a:t>
            </a:r>
            <a:r>
              <a:rPr lang="de-DE" altLang="zh-CN" dirty="0"/>
              <a:t> </a:t>
            </a:r>
            <a:r>
              <a:rPr lang="de-DE" altLang="zh-CN" dirty="0" err="1"/>
              <a:t>wave</a:t>
            </a:r>
            <a:r>
              <a:rPr lang="de-DE" altLang="zh-CN" dirty="0"/>
              <a:t> </a:t>
            </a:r>
            <a:r>
              <a:rPr lang="de-DE" altLang="zh-CN" dirty="0" err="1"/>
              <a:t>helps</a:t>
            </a:r>
            <a:r>
              <a:rPr lang="de-DE" altLang="zh-CN" dirty="0"/>
              <a:t> </a:t>
            </a:r>
            <a:r>
              <a:rPr lang="de-DE" altLang="zh-CN" dirty="0" err="1"/>
              <a:t>predict</a:t>
            </a:r>
            <a:r>
              <a:rPr lang="de-DE" altLang="zh-CN" dirty="0"/>
              <a:t> </a:t>
            </a:r>
            <a:r>
              <a:rPr lang="de-DE" altLang="zh-CN" dirty="0" err="1"/>
              <a:t>market</a:t>
            </a:r>
            <a:endParaRPr lang="de-DE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13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Elliott Wave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A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trend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decomposed</a:t>
            </a:r>
            <a:r>
              <a:rPr lang="de-DE" altLang="zh-CN" dirty="0"/>
              <a:t> </a:t>
            </a:r>
            <a:r>
              <a:rPr lang="de-DE" altLang="zh-CN" dirty="0" err="1"/>
              <a:t>into</a:t>
            </a:r>
            <a:r>
              <a:rPr lang="de-DE" altLang="zh-CN" dirty="0"/>
              <a:t> </a:t>
            </a:r>
            <a:r>
              <a:rPr lang="de-DE" altLang="zh-CN" dirty="0" err="1"/>
              <a:t>small</a:t>
            </a:r>
            <a:r>
              <a:rPr lang="de-DE" altLang="zh-CN" dirty="0"/>
              <a:t> </a:t>
            </a:r>
            <a:r>
              <a:rPr lang="de-DE" altLang="zh-CN" dirty="0" err="1"/>
              <a:t>trends</a:t>
            </a:r>
            <a:r>
              <a:rPr lang="de-DE" altLang="zh-CN" dirty="0"/>
              <a:t>. </a:t>
            </a:r>
            <a:r>
              <a:rPr lang="de-DE" altLang="zh-CN" dirty="0" err="1"/>
              <a:t>Basically</a:t>
            </a:r>
            <a:r>
              <a:rPr lang="de-DE" altLang="zh-CN" dirty="0"/>
              <a:t>, all </a:t>
            </a:r>
            <a:r>
              <a:rPr lang="de-DE" altLang="zh-CN" dirty="0" err="1"/>
              <a:t>trend</a:t>
            </a:r>
            <a:r>
              <a:rPr lang="de-DE" altLang="zh-CN" dirty="0"/>
              <a:t> </a:t>
            </a:r>
            <a:r>
              <a:rPr lang="de-DE" altLang="zh-CN" dirty="0" err="1"/>
              <a:t>are</a:t>
            </a:r>
            <a:r>
              <a:rPr lang="de-DE" altLang="zh-CN" dirty="0"/>
              <a:t> </a:t>
            </a:r>
            <a:r>
              <a:rPr lang="de-DE" altLang="zh-CN" dirty="0" err="1"/>
              <a:t>sum</a:t>
            </a:r>
            <a:r>
              <a:rPr lang="de-DE" altLang="zh-CN" dirty="0"/>
              <a:t> (</a:t>
            </a:r>
            <a:r>
              <a:rPr lang="de-DE" altLang="zh-CN" dirty="0" err="1"/>
              <a:t>trends</a:t>
            </a:r>
            <a:r>
              <a:rPr lang="de-DE" altLang="zh-CN" dirty="0"/>
              <a:t>).</a:t>
            </a:r>
          </a:p>
          <a:p>
            <a:r>
              <a:rPr lang="de-DE" altLang="zh-CN" dirty="0" err="1"/>
              <a:t>Cycles</a:t>
            </a:r>
            <a:r>
              <a:rPr lang="de-DE" altLang="zh-CN" dirty="0"/>
              <a:t> </a:t>
            </a:r>
            <a:r>
              <a:rPr lang="de-DE" altLang="zh-CN" dirty="0" err="1"/>
              <a:t>exist</a:t>
            </a:r>
            <a:r>
              <a:rPr lang="de-DE" altLang="zh-CN" dirty="0"/>
              <a:t> but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distord</a:t>
            </a:r>
            <a:r>
              <a:rPr lang="de-DE" altLang="zh-CN" dirty="0"/>
              <a:t> </a:t>
            </a:r>
            <a:r>
              <a:rPr lang="de-DE" altLang="zh-CN" dirty="0" err="1"/>
              <a:t>by</a:t>
            </a:r>
            <a:r>
              <a:rPr lang="de-DE" altLang="zh-CN" dirty="0"/>
              <a:t> external </a:t>
            </a:r>
            <a:r>
              <a:rPr lang="de-DE" altLang="zh-CN" dirty="0" err="1"/>
              <a:t>signals</a:t>
            </a:r>
            <a:r>
              <a:rPr lang="de-DE" altLang="zh-CN" dirty="0"/>
              <a:t> like 911.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676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The </a:t>
            </a:r>
            <a:r>
              <a:rPr lang="de-DE" altLang="zh-CN" dirty="0" err="1"/>
              <a:t>law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number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 err="1"/>
              <a:t>If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data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enough</a:t>
            </a:r>
            <a:r>
              <a:rPr lang="de-DE" altLang="zh-CN" dirty="0"/>
              <a:t>,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predictability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data</a:t>
            </a:r>
            <a:r>
              <a:rPr lang="de-DE" altLang="zh-CN" dirty="0"/>
              <a:t> will </a:t>
            </a:r>
            <a:r>
              <a:rPr lang="de-DE" altLang="zh-CN" dirty="0" err="1"/>
              <a:t>increase</a:t>
            </a:r>
            <a:endParaRPr lang="de-DE" altLang="zh-CN" dirty="0"/>
          </a:p>
          <a:p>
            <a:r>
              <a:rPr lang="de-DE" altLang="zh-CN" dirty="0" err="1"/>
              <a:t>It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similar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idea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swarm</a:t>
            </a:r>
            <a:r>
              <a:rPr lang="de-DE" altLang="zh-CN" dirty="0"/>
              <a:t> </a:t>
            </a:r>
            <a:r>
              <a:rPr lang="de-DE" altLang="zh-CN" dirty="0" err="1"/>
              <a:t>intelligence</a:t>
            </a:r>
            <a:endParaRPr lang="de-DE" altLang="zh-CN" dirty="0"/>
          </a:p>
          <a:p>
            <a:r>
              <a:rPr lang="de-DE" altLang="zh-CN" dirty="0"/>
              <a:t>The </a:t>
            </a:r>
            <a:r>
              <a:rPr lang="de-DE" altLang="zh-CN" dirty="0" err="1"/>
              <a:t>reason</a:t>
            </a:r>
            <a:r>
              <a:rPr lang="de-DE" altLang="zh-CN" dirty="0"/>
              <a:t> </a:t>
            </a:r>
            <a:r>
              <a:rPr lang="de-DE" altLang="zh-CN" dirty="0" err="1"/>
              <a:t>why</a:t>
            </a:r>
            <a:r>
              <a:rPr lang="de-DE" altLang="zh-CN" dirty="0"/>
              <a:t> liberal </a:t>
            </a:r>
            <a:r>
              <a:rPr lang="de-DE" altLang="zh-CN" dirty="0" err="1"/>
              <a:t>market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better</a:t>
            </a:r>
            <a:r>
              <a:rPr lang="de-DE" altLang="zh-CN" dirty="0"/>
              <a:t> </a:t>
            </a:r>
            <a:r>
              <a:rPr lang="de-DE" altLang="zh-CN" dirty="0" err="1"/>
              <a:t>than</a:t>
            </a:r>
            <a:r>
              <a:rPr lang="de-DE" altLang="zh-CN" dirty="0"/>
              <a:t> </a:t>
            </a:r>
            <a:r>
              <a:rPr lang="de-DE" altLang="zh-CN" dirty="0" err="1"/>
              <a:t>centralized</a:t>
            </a:r>
            <a:r>
              <a:rPr lang="de-DE" altLang="zh-CN" dirty="0"/>
              <a:t> </a:t>
            </a:r>
            <a:r>
              <a:rPr lang="de-DE" altLang="zh-CN" dirty="0" err="1"/>
              <a:t>market</a:t>
            </a:r>
            <a:r>
              <a:rPr lang="de-DE" altLang="zh-CN" dirty="0"/>
              <a:t> </a:t>
            </a:r>
            <a:r>
              <a:rPr lang="de-DE" altLang="zh-CN" dirty="0" err="1"/>
              <a:t>economy</a:t>
            </a:r>
            <a:r>
              <a:rPr lang="de-DE" altLang="zh-CN" dirty="0"/>
              <a:t> </a:t>
            </a:r>
            <a:r>
              <a:rPr lang="de-DE" altLang="zh-CN" dirty="0" err="1"/>
              <a:t>because</a:t>
            </a:r>
            <a:r>
              <a:rPr lang="de-DE" altLang="zh-CN" dirty="0"/>
              <a:t> </a:t>
            </a:r>
            <a:r>
              <a:rPr lang="de-DE" altLang="zh-CN" dirty="0" err="1"/>
              <a:t>market</a:t>
            </a:r>
            <a:r>
              <a:rPr lang="de-DE" altLang="zh-CN" dirty="0"/>
              <a:t> will </a:t>
            </a:r>
            <a:r>
              <a:rPr lang="de-DE" altLang="zh-CN" dirty="0" err="1"/>
              <a:t>decide</a:t>
            </a:r>
            <a:r>
              <a:rPr lang="de-DE" altLang="zh-CN" dirty="0"/>
              <a:t> on </a:t>
            </a:r>
            <a:r>
              <a:rPr lang="de-DE" altLang="zh-CN" dirty="0" err="1"/>
              <a:t>its</a:t>
            </a:r>
            <a:r>
              <a:rPr lang="de-DE" altLang="zh-CN" dirty="0"/>
              <a:t> on </a:t>
            </a:r>
            <a:r>
              <a:rPr lang="de-DE" altLang="zh-CN" dirty="0" err="1"/>
              <a:t>with</a:t>
            </a:r>
            <a:r>
              <a:rPr lang="de-DE" altLang="zh-CN" dirty="0"/>
              <a:t> ist </a:t>
            </a:r>
            <a:r>
              <a:rPr lang="de-DE" altLang="zh-CN" dirty="0" err="1"/>
              <a:t>current</a:t>
            </a:r>
            <a:r>
              <a:rPr lang="de-DE" altLang="zh-CN" dirty="0"/>
              <a:t> </a:t>
            </a:r>
            <a:r>
              <a:rPr lang="de-DE" altLang="zh-CN" dirty="0" err="1"/>
              <a:t>intelligence</a:t>
            </a:r>
            <a:r>
              <a:rPr lang="de-DE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124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Newtons Law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Law 1:</a:t>
            </a:r>
            <a:r>
              <a:rPr lang="zh-CN" altLang="en-US" dirty="0"/>
              <a:t> </a:t>
            </a:r>
            <a:r>
              <a:rPr lang="de-DE" altLang="zh-CN" dirty="0"/>
              <a:t>An </a:t>
            </a:r>
            <a:r>
              <a:rPr lang="de-DE" altLang="zh-CN" dirty="0" err="1"/>
              <a:t>object</a:t>
            </a:r>
            <a:r>
              <a:rPr lang="de-DE" altLang="zh-CN" dirty="0"/>
              <a:t> </a:t>
            </a:r>
            <a:r>
              <a:rPr lang="de-DE" altLang="zh-CN" dirty="0" err="1"/>
              <a:t>moves</a:t>
            </a:r>
            <a:r>
              <a:rPr lang="de-DE" altLang="zh-CN" dirty="0"/>
              <a:t> </a:t>
            </a:r>
            <a:r>
              <a:rPr lang="de-DE" altLang="zh-CN" dirty="0" err="1"/>
              <a:t>forever</a:t>
            </a:r>
            <a:r>
              <a:rPr lang="de-DE" altLang="zh-CN" dirty="0"/>
              <a:t> in </a:t>
            </a:r>
            <a:r>
              <a:rPr lang="de-DE" altLang="zh-CN" dirty="0" err="1"/>
              <a:t>one</a:t>
            </a:r>
            <a:r>
              <a:rPr lang="de-DE" altLang="zh-CN" dirty="0"/>
              <a:t> </a:t>
            </a:r>
            <a:r>
              <a:rPr lang="de-DE" altLang="zh-CN" dirty="0" err="1"/>
              <a:t>direction</a:t>
            </a:r>
            <a:r>
              <a:rPr lang="de-DE" altLang="zh-CN" dirty="0"/>
              <a:t> </a:t>
            </a:r>
            <a:r>
              <a:rPr lang="de-DE" altLang="zh-CN" dirty="0" err="1"/>
              <a:t>until</a:t>
            </a:r>
            <a:r>
              <a:rPr lang="de-DE" altLang="zh-CN" dirty="0"/>
              <a:t> </a:t>
            </a:r>
            <a:r>
              <a:rPr lang="de-DE" altLang="zh-CN" dirty="0" err="1"/>
              <a:t>anti</a:t>
            </a:r>
            <a:r>
              <a:rPr lang="de-DE" altLang="zh-CN" dirty="0"/>
              <a:t> </a:t>
            </a:r>
            <a:r>
              <a:rPr lang="de-DE" altLang="zh-CN" dirty="0" err="1"/>
              <a:t>force</a:t>
            </a:r>
            <a:r>
              <a:rPr lang="de-DE" altLang="zh-CN" dirty="0"/>
              <a:t> </a:t>
            </a:r>
            <a:r>
              <a:rPr lang="de-DE" altLang="zh-CN" dirty="0" err="1"/>
              <a:t>stops</a:t>
            </a:r>
            <a:r>
              <a:rPr lang="de-DE" altLang="zh-CN" dirty="0"/>
              <a:t> it. This </a:t>
            </a:r>
            <a:r>
              <a:rPr lang="de-DE" altLang="zh-CN" dirty="0" err="1"/>
              <a:t>matches</a:t>
            </a:r>
            <a:r>
              <a:rPr lang="de-DE" altLang="zh-CN" dirty="0"/>
              <a:t> </a:t>
            </a:r>
            <a:r>
              <a:rPr lang="de-DE" altLang="zh-CN" dirty="0" err="1"/>
              <a:t>very</a:t>
            </a:r>
            <a:r>
              <a:rPr lang="de-DE" altLang="zh-CN" dirty="0"/>
              <a:t> </a:t>
            </a:r>
            <a:r>
              <a:rPr lang="de-DE" altLang="zh-CN" dirty="0" err="1"/>
              <a:t>well</a:t>
            </a:r>
            <a:r>
              <a:rPr lang="de-DE" altLang="zh-CN" dirty="0"/>
              <a:t>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trend</a:t>
            </a:r>
            <a:r>
              <a:rPr lang="de-DE" altLang="zh-CN" dirty="0"/>
              <a:t>. A </a:t>
            </a:r>
            <a:r>
              <a:rPr lang="de-DE" altLang="zh-CN" dirty="0" err="1"/>
              <a:t>trend</a:t>
            </a:r>
            <a:r>
              <a:rPr lang="de-DE" altLang="zh-CN" dirty="0"/>
              <a:t> will </a:t>
            </a:r>
            <a:r>
              <a:rPr lang="de-DE" altLang="zh-CN" dirty="0" err="1"/>
              <a:t>always</a:t>
            </a:r>
            <a:r>
              <a:rPr lang="de-DE" altLang="zh-CN" dirty="0"/>
              <a:t> </a:t>
            </a:r>
            <a:r>
              <a:rPr lang="de-DE" altLang="zh-CN" dirty="0" err="1"/>
              <a:t>continue</a:t>
            </a:r>
            <a:r>
              <a:rPr lang="de-DE" altLang="zh-CN" dirty="0"/>
              <a:t> </a:t>
            </a:r>
            <a:r>
              <a:rPr lang="de-DE" altLang="zh-CN" dirty="0" err="1"/>
              <a:t>until</a:t>
            </a:r>
            <a:r>
              <a:rPr lang="de-DE" altLang="zh-CN" dirty="0"/>
              <a:t> </a:t>
            </a:r>
            <a:r>
              <a:rPr lang="de-DE" altLang="zh-CN" dirty="0" err="1"/>
              <a:t>some</a:t>
            </a:r>
            <a:r>
              <a:rPr lang="de-DE" altLang="zh-CN" dirty="0"/>
              <a:t> anti-</a:t>
            </a:r>
            <a:r>
              <a:rPr lang="de-DE" altLang="zh-CN" dirty="0" err="1"/>
              <a:t>force</a:t>
            </a:r>
            <a:r>
              <a:rPr lang="de-DE" altLang="zh-CN" dirty="0"/>
              <a:t> </a:t>
            </a:r>
            <a:r>
              <a:rPr lang="de-DE" altLang="zh-CN" dirty="0" err="1"/>
              <a:t>appear</a:t>
            </a:r>
            <a:r>
              <a:rPr lang="de-DE" altLang="zh-CN" dirty="0"/>
              <a:t>.</a:t>
            </a:r>
          </a:p>
          <a:p>
            <a:r>
              <a:rPr lang="de-DE" altLang="zh-CN" dirty="0"/>
              <a:t>Law 2: </a:t>
            </a:r>
            <a:r>
              <a:rPr lang="de-DE" altLang="zh-CN" dirty="0" err="1"/>
              <a:t>For</a:t>
            </a:r>
            <a:r>
              <a:rPr lang="de-DE" altLang="zh-CN" dirty="0"/>
              <a:t> an </a:t>
            </a:r>
            <a:r>
              <a:rPr lang="de-DE" altLang="zh-CN" dirty="0" err="1"/>
              <a:t>force</a:t>
            </a:r>
            <a:r>
              <a:rPr lang="de-DE" altLang="zh-CN" dirty="0"/>
              <a:t>, </a:t>
            </a:r>
            <a:r>
              <a:rPr lang="de-DE" altLang="zh-CN" dirty="0" err="1"/>
              <a:t>there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an </a:t>
            </a:r>
            <a:r>
              <a:rPr lang="de-DE" altLang="zh-CN" dirty="0" err="1"/>
              <a:t>anti</a:t>
            </a:r>
            <a:r>
              <a:rPr lang="de-DE" altLang="zh-CN" dirty="0"/>
              <a:t> </a:t>
            </a:r>
            <a:r>
              <a:rPr lang="de-DE" altLang="zh-CN" dirty="0" err="1"/>
              <a:t>force</a:t>
            </a:r>
            <a:r>
              <a:rPr lang="de-DE" altLang="zh-CN" dirty="0"/>
              <a:t>. </a:t>
            </a:r>
            <a:r>
              <a:rPr lang="de-DE" altLang="zh-CN" dirty="0" err="1"/>
              <a:t>There</a:t>
            </a:r>
            <a:r>
              <a:rPr lang="de-DE" altLang="zh-CN" dirty="0"/>
              <a:t> will </a:t>
            </a:r>
            <a:r>
              <a:rPr lang="de-DE" altLang="zh-CN" dirty="0" err="1"/>
              <a:t>always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an </a:t>
            </a:r>
            <a:r>
              <a:rPr lang="de-DE" altLang="zh-CN" dirty="0" err="1"/>
              <a:t>anti</a:t>
            </a:r>
            <a:r>
              <a:rPr lang="de-DE" altLang="zh-CN" dirty="0"/>
              <a:t> </a:t>
            </a:r>
            <a:r>
              <a:rPr lang="de-DE" altLang="zh-CN" dirty="0" err="1"/>
              <a:t>force</a:t>
            </a:r>
            <a:r>
              <a:rPr lang="de-DE" altLang="zh-CN" dirty="0"/>
              <a:t> </a:t>
            </a:r>
            <a:r>
              <a:rPr lang="de-DE" altLang="zh-CN" dirty="0" err="1"/>
              <a:t>for</a:t>
            </a:r>
            <a:r>
              <a:rPr lang="de-DE" altLang="zh-CN" dirty="0"/>
              <a:t> </a:t>
            </a:r>
            <a:r>
              <a:rPr lang="de-DE" altLang="zh-CN" dirty="0" err="1"/>
              <a:t>every</a:t>
            </a:r>
            <a:r>
              <a:rPr lang="de-DE" altLang="zh-CN" dirty="0"/>
              <a:t> </a:t>
            </a:r>
            <a:r>
              <a:rPr lang="de-DE" altLang="zh-CN" dirty="0" err="1"/>
              <a:t>force</a:t>
            </a:r>
            <a:r>
              <a:rPr lang="de-DE" altLang="zh-CN" dirty="0"/>
              <a:t>. </a:t>
            </a:r>
            <a:r>
              <a:rPr lang="de-DE" altLang="zh-CN" dirty="0" err="1"/>
              <a:t>Buyer</a:t>
            </a:r>
            <a:r>
              <a:rPr lang="de-DE" altLang="zh-CN" dirty="0"/>
              <a:t> </a:t>
            </a:r>
            <a:r>
              <a:rPr lang="de-DE" altLang="zh-CN" dirty="0" err="1"/>
              <a:t>vs</a:t>
            </a:r>
            <a:r>
              <a:rPr lang="de-DE" altLang="zh-CN" dirty="0"/>
              <a:t> </a:t>
            </a:r>
            <a:r>
              <a:rPr lang="de-DE" altLang="zh-CN" dirty="0" err="1"/>
              <a:t>seller</a:t>
            </a:r>
            <a:r>
              <a:rPr lang="de-DE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0570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Fibonnacci</a:t>
            </a:r>
            <a:br>
              <a:rPr lang="de-DE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Golden </a:t>
            </a:r>
            <a:r>
              <a:rPr lang="de-DE" altLang="zh-CN" dirty="0" err="1"/>
              <a:t>ratio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best</a:t>
            </a:r>
            <a:r>
              <a:rPr lang="de-DE" altLang="zh-CN" dirty="0"/>
              <a:t> </a:t>
            </a:r>
            <a:r>
              <a:rPr lang="de-DE" altLang="zh-CN" dirty="0" err="1"/>
              <a:t>ratio</a:t>
            </a:r>
            <a:endParaRPr lang="de-DE" altLang="zh-CN" dirty="0"/>
          </a:p>
          <a:p>
            <a:r>
              <a:rPr lang="de-DE" altLang="zh-CN" dirty="0" err="1"/>
              <a:t>For</a:t>
            </a:r>
            <a:r>
              <a:rPr lang="de-DE" altLang="zh-CN" dirty="0"/>
              <a:t> n</a:t>
            </a:r>
            <a:r>
              <a:rPr lang="en-US" altLang="zh-CN" dirty="0"/>
              <a:t>=</a:t>
            </a:r>
            <a:r>
              <a:rPr lang="de-DE" altLang="zh-CN" dirty="0"/>
              <a:t>2: 62,38:</a:t>
            </a:r>
          </a:p>
          <a:p>
            <a:r>
              <a:rPr lang="de-DE" altLang="zh-CN" dirty="0" err="1"/>
              <a:t>For</a:t>
            </a:r>
            <a:r>
              <a:rPr lang="de-DE" altLang="zh-CN" dirty="0"/>
              <a:t> n</a:t>
            </a:r>
            <a:r>
              <a:rPr lang="en-US" altLang="zh-CN" dirty="0"/>
              <a:t>=</a:t>
            </a:r>
            <a:r>
              <a:rPr lang="de-DE" altLang="zh-CN" dirty="0"/>
              <a:t>3: 50,30,20:</a:t>
            </a:r>
          </a:p>
        </p:txBody>
      </p:sp>
    </p:spTree>
    <p:extLst>
      <p:ext uri="{BB962C8B-B14F-4D97-AF65-F5344CB8AC3E}">
        <p14:creationId xmlns:p14="http://schemas.microsoft.com/office/powerpoint/2010/main" val="3560948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String </a:t>
            </a:r>
            <a:r>
              <a:rPr lang="de-DE" altLang="zh-CN" dirty="0" err="1"/>
              <a:t>theory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091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44859"/>
            <a:ext cx="9692640" cy="1325562"/>
          </a:xfrm>
        </p:spPr>
        <p:txBody>
          <a:bodyPr/>
          <a:lstStyle/>
          <a:p>
            <a:r>
              <a:rPr lang="de-DE" altLang="zh-CN" dirty="0"/>
              <a:t>Yin Yang </a:t>
            </a:r>
            <a:r>
              <a:rPr lang="de-DE" altLang="zh-CN" dirty="0" err="1"/>
              <a:t>as</a:t>
            </a:r>
            <a:r>
              <a:rPr lang="de-DE" altLang="zh-CN" dirty="0"/>
              <a:t>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picture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Yin and Yang </a:t>
            </a:r>
            <a:r>
              <a:rPr lang="de-DE" altLang="zh-CN" dirty="0" err="1"/>
              <a:t>has</a:t>
            </a:r>
            <a:r>
              <a:rPr lang="de-DE" altLang="zh-CN" dirty="0"/>
              <a:t> </a:t>
            </a:r>
            <a:r>
              <a:rPr lang="de-DE" altLang="zh-CN" dirty="0" err="1"/>
              <a:t>no</a:t>
            </a:r>
            <a:r>
              <a:rPr lang="de-DE" altLang="zh-CN" dirty="0"/>
              <a:t> </a:t>
            </a:r>
            <a:r>
              <a:rPr lang="de-DE" altLang="zh-CN" dirty="0" err="1"/>
              <a:t>border</a:t>
            </a:r>
            <a:r>
              <a:rPr lang="de-DE" altLang="zh-CN" dirty="0"/>
              <a:t>. </a:t>
            </a:r>
            <a:r>
              <a:rPr lang="de-DE" altLang="zh-CN" dirty="0" err="1"/>
              <a:t>We</a:t>
            </a:r>
            <a:r>
              <a:rPr lang="de-DE" altLang="zh-CN" dirty="0"/>
              <a:t> must </a:t>
            </a:r>
            <a:r>
              <a:rPr lang="de-DE" altLang="zh-CN" dirty="0" err="1"/>
              <a:t>always</a:t>
            </a:r>
            <a:r>
              <a:rPr lang="de-DE" altLang="zh-CN" dirty="0"/>
              <a:t> </a:t>
            </a:r>
            <a:r>
              <a:rPr lang="de-DE" altLang="zh-CN" dirty="0" err="1"/>
              <a:t>have</a:t>
            </a:r>
            <a:r>
              <a:rPr lang="de-DE" altLang="zh-CN" dirty="0"/>
              <a:t> a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picture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whole</a:t>
            </a:r>
            <a:r>
              <a:rPr lang="de-DE" altLang="zh-CN" dirty="0"/>
              <a:t> </a:t>
            </a:r>
            <a:r>
              <a:rPr lang="de-DE" altLang="zh-CN" dirty="0" err="1"/>
              <a:t>market</a:t>
            </a:r>
            <a:r>
              <a:rPr lang="de-DE" altLang="zh-CN" dirty="0"/>
              <a:t>, not </a:t>
            </a:r>
            <a:r>
              <a:rPr lang="de-DE" altLang="zh-CN" dirty="0" err="1"/>
              <a:t>only</a:t>
            </a:r>
            <a:r>
              <a:rPr lang="de-DE" altLang="zh-CN" dirty="0"/>
              <a:t> </a:t>
            </a:r>
            <a:r>
              <a:rPr lang="de-DE" altLang="zh-CN" dirty="0" err="1"/>
              <a:t>focus</a:t>
            </a:r>
            <a:r>
              <a:rPr lang="de-DE" altLang="zh-CN" dirty="0"/>
              <a:t> on individual stock. </a:t>
            </a:r>
            <a:r>
              <a:rPr lang="de-DE" altLang="zh-CN" dirty="0" err="1"/>
              <a:t>Otherwise</a:t>
            </a:r>
            <a:r>
              <a:rPr lang="de-DE" altLang="zh-CN" dirty="0"/>
              <a:t>, </a:t>
            </a:r>
            <a:r>
              <a:rPr lang="de-DE" altLang="zh-CN" dirty="0" err="1"/>
              <a:t>every</a:t>
            </a:r>
            <a:r>
              <a:rPr lang="de-DE" altLang="zh-CN" dirty="0"/>
              <a:t> </a:t>
            </a:r>
            <a:r>
              <a:rPr lang="de-DE" altLang="zh-CN" dirty="0" err="1"/>
              <a:t>prediction</a:t>
            </a:r>
            <a:r>
              <a:rPr lang="de-DE" altLang="zh-CN" dirty="0"/>
              <a:t> </a:t>
            </a:r>
            <a:r>
              <a:rPr lang="de-DE" altLang="zh-CN" dirty="0" err="1"/>
              <a:t>seem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random</a:t>
            </a:r>
            <a:r>
              <a:rPr lang="de-DE" altLang="zh-CN" dirty="0"/>
              <a:t> </a:t>
            </a:r>
            <a:r>
              <a:rPr lang="de-DE" altLang="zh-CN" dirty="0" err="1"/>
              <a:t>because</a:t>
            </a:r>
            <a:r>
              <a:rPr lang="de-DE" altLang="zh-CN" dirty="0"/>
              <a:t> </a:t>
            </a:r>
            <a:r>
              <a:rPr lang="de-DE" altLang="zh-CN" dirty="0" err="1"/>
              <a:t>no</a:t>
            </a:r>
            <a:r>
              <a:rPr lang="de-DE" altLang="zh-CN" dirty="0"/>
              <a:t>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picture</a:t>
            </a:r>
            <a:r>
              <a:rPr lang="de-DE" altLang="zh-CN" dirty="0"/>
              <a:t>.</a:t>
            </a:r>
          </a:p>
          <a:p>
            <a:r>
              <a:rPr lang="de-DE" altLang="zh-CN" dirty="0" err="1"/>
              <a:t>Hence</a:t>
            </a:r>
            <a:r>
              <a:rPr lang="de-DE" altLang="zh-CN" dirty="0"/>
              <a:t>, </a:t>
            </a:r>
            <a:r>
              <a:rPr lang="de-DE" altLang="zh-CN" dirty="0" err="1"/>
              <a:t>understanding</a:t>
            </a:r>
            <a:r>
              <a:rPr lang="de-DE" altLang="zh-CN" dirty="0"/>
              <a:t> </a:t>
            </a:r>
            <a:r>
              <a:rPr lang="de-DE" altLang="zh-CN" dirty="0" err="1"/>
              <a:t>stockmarket</a:t>
            </a:r>
            <a:r>
              <a:rPr lang="de-DE" altLang="zh-CN" dirty="0"/>
              <a:t> </a:t>
            </a:r>
            <a:r>
              <a:rPr lang="de-DE" altLang="zh-CN" dirty="0" err="1"/>
              <a:t>require</a:t>
            </a:r>
            <a:r>
              <a:rPr lang="de-DE" altLang="zh-CN" dirty="0"/>
              <a:t>: </a:t>
            </a:r>
            <a:r>
              <a:rPr lang="de-DE" altLang="zh-CN" dirty="0" err="1"/>
              <a:t>Macro</a:t>
            </a:r>
            <a:r>
              <a:rPr lang="de-DE" altLang="zh-CN" dirty="0"/>
              <a:t> Economy, Worldwide Market, Bank </a:t>
            </a:r>
            <a:r>
              <a:rPr lang="de-DE" altLang="zh-CN" dirty="0" err="1"/>
              <a:t>interest</a:t>
            </a:r>
            <a:r>
              <a:rPr lang="de-DE" altLang="zh-CN" dirty="0"/>
              <a:t> rate, Bond Market, Future Market, Forex Market, Individual </a:t>
            </a:r>
            <a:r>
              <a:rPr lang="de-DE" altLang="zh-CN" dirty="0" err="1"/>
              <a:t>group</a:t>
            </a:r>
            <a:r>
              <a:rPr lang="de-DE" altLang="zh-CN" dirty="0"/>
              <a:t> Market.</a:t>
            </a:r>
          </a:p>
          <a:p>
            <a:r>
              <a:rPr lang="de-DE" altLang="zh-CN" dirty="0"/>
              <a:t>Trading also </a:t>
            </a:r>
            <a:r>
              <a:rPr lang="de-DE" altLang="zh-CN" dirty="0" err="1"/>
              <a:t>require</a:t>
            </a:r>
            <a:r>
              <a:rPr lang="de-DE" altLang="zh-CN" dirty="0"/>
              <a:t>: Portfolio Management</a:t>
            </a:r>
          </a:p>
          <a:p>
            <a:r>
              <a:rPr lang="de-DE" altLang="zh-CN" dirty="0"/>
              <a:t>Execute </a:t>
            </a:r>
            <a:r>
              <a:rPr lang="de-DE" altLang="zh-CN" dirty="0" err="1"/>
              <a:t>this</a:t>
            </a:r>
            <a:r>
              <a:rPr lang="de-DE" altLang="zh-CN" dirty="0"/>
              <a:t> </a:t>
            </a:r>
            <a:r>
              <a:rPr lang="de-DE" altLang="zh-CN" dirty="0" err="1"/>
              <a:t>whole</a:t>
            </a:r>
            <a:r>
              <a:rPr lang="de-DE" altLang="zh-CN" dirty="0"/>
              <a:t> </a:t>
            </a:r>
            <a:r>
              <a:rPr lang="de-DE" altLang="zh-CN" dirty="0" err="1"/>
              <a:t>strategy</a:t>
            </a:r>
            <a:r>
              <a:rPr lang="de-DE" altLang="zh-CN" dirty="0"/>
              <a:t> </a:t>
            </a:r>
            <a:r>
              <a:rPr lang="de-DE" altLang="zh-CN" dirty="0" err="1"/>
              <a:t>require</a:t>
            </a:r>
            <a:r>
              <a:rPr lang="de-DE" altLang="zh-CN" dirty="0"/>
              <a:t>: </a:t>
            </a:r>
            <a:r>
              <a:rPr lang="de-DE" altLang="zh-CN" dirty="0" err="1"/>
              <a:t>Good</a:t>
            </a:r>
            <a:r>
              <a:rPr lang="de-DE" altLang="zh-CN" dirty="0"/>
              <a:t> </a:t>
            </a:r>
            <a:r>
              <a:rPr lang="de-DE" altLang="zh-CN" dirty="0" err="1"/>
              <a:t>data</a:t>
            </a:r>
            <a:r>
              <a:rPr lang="de-DE" altLang="zh-CN" dirty="0"/>
              <a:t> </a:t>
            </a:r>
            <a:r>
              <a:rPr lang="de-DE" altLang="zh-CN" dirty="0" err="1"/>
              <a:t>storage</a:t>
            </a:r>
            <a:r>
              <a:rPr lang="de-DE" altLang="zh-CN" dirty="0"/>
              <a:t>, </a:t>
            </a:r>
            <a:r>
              <a:rPr lang="de-DE" altLang="zh-CN" dirty="0" err="1"/>
              <a:t>good</a:t>
            </a:r>
            <a:r>
              <a:rPr lang="de-DE" altLang="zh-CN" dirty="0"/>
              <a:t> </a:t>
            </a:r>
            <a:r>
              <a:rPr lang="de-DE" altLang="zh-CN" dirty="0" err="1"/>
              <a:t>internet</a:t>
            </a:r>
            <a:r>
              <a:rPr lang="de-DE" altLang="zh-CN" dirty="0"/>
              <a:t>, date Security </a:t>
            </a:r>
          </a:p>
          <a:p>
            <a:r>
              <a:rPr lang="de-DE" altLang="zh-CN" dirty="0" err="1"/>
              <a:t>Mordern</a:t>
            </a:r>
            <a:r>
              <a:rPr lang="zh-CN" altLang="en-US" dirty="0"/>
              <a:t> </a:t>
            </a:r>
            <a:r>
              <a:rPr lang="de-DE" altLang="zh-CN" dirty="0" err="1"/>
              <a:t>world</a:t>
            </a:r>
            <a:r>
              <a:rPr lang="zh-CN" altLang="en-US" dirty="0"/>
              <a:t> </a:t>
            </a:r>
            <a:r>
              <a:rPr lang="de-DE" altLang="zh-CN" dirty="0" err="1"/>
              <a:t>is</a:t>
            </a:r>
            <a:r>
              <a:rPr lang="zh-CN" altLang="en-US" dirty="0"/>
              <a:t> </a:t>
            </a:r>
            <a:r>
              <a:rPr lang="de-DE" altLang="zh-CN" dirty="0" err="1"/>
              <a:t>interconnected</a:t>
            </a:r>
            <a:r>
              <a:rPr lang="de-DE" altLang="zh-CN" dirty="0"/>
              <a:t>,</a:t>
            </a:r>
            <a:r>
              <a:rPr lang="zh-CN" altLang="en-US" dirty="0"/>
              <a:t> </a:t>
            </a:r>
            <a:r>
              <a:rPr lang="de-DE" altLang="zh-CN" dirty="0"/>
              <a:t>not</a:t>
            </a:r>
            <a:r>
              <a:rPr lang="zh-CN" altLang="en-US" dirty="0"/>
              <a:t> </a:t>
            </a:r>
            <a:r>
              <a:rPr lang="de-DE" altLang="zh-CN" dirty="0" err="1"/>
              <a:t>only</a:t>
            </a:r>
            <a:r>
              <a:rPr lang="zh-CN" altLang="en-US" dirty="0"/>
              <a:t> </a:t>
            </a:r>
            <a:r>
              <a:rPr lang="de-DE" altLang="zh-CN" dirty="0"/>
              <a:t>stock</a:t>
            </a:r>
            <a:r>
              <a:rPr lang="zh-CN" altLang="en-US" dirty="0"/>
              <a:t> </a:t>
            </a:r>
            <a:r>
              <a:rPr lang="de-DE" altLang="zh-CN" dirty="0" err="1"/>
              <a:t>market</a:t>
            </a:r>
            <a:r>
              <a:rPr lang="de-DE" altLang="zh-CN" dirty="0"/>
              <a:t>.</a:t>
            </a:r>
            <a:r>
              <a:rPr lang="zh-CN" altLang="en-US" dirty="0"/>
              <a:t> </a:t>
            </a:r>
            <a:r>
              <a:rPr lang="de-DE" altLang="zh-CN" dirty="0"/>
              <a:t>Having</a:t>
            </a:r>
            <a:r>
              <a:rPr lang="zh-CN" altLang="en-US" dirty="0"/>
              <a:t> </a:t>
            </a:r>
            <a:r>
              <a:rPr lang="de-DE" altLang="zh-CN" dirty="0"/>
              <a:t>a</a:t>
            </a:r>
            <a:r>
              <a:rPr lang="zh-CN" altLang="en-US" dirty="0"/>
              <a:t> </a:t>
            </a:r>
            <a:r>
              <a:rPr lang="de-DE" altLang="zh-CN" dirty="0" err="1"/>
              <a:t>big</a:t>
            </a:r>
            <a:r>
              <a:rPr lang="zh-CN" altLang="en-US" dirty="0"/>
              <a:t> </a:t>
            </a:r>
            <a:r>
              <a:rPr lang="de-DE" altLang="zh-CN" dirty="0" err="1"/>
              <a:t>picture</a:t>
            </a:r>
            <a:r>
              <a:rPr lang="zh-CN" altLang="en-US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world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help</a:t>
            </a:r>
            <a:r>
              <a:rPr lang="de-DE" altLang="zh-CN" dirty="0"/>
              <a:t> </a:t>
            </a:r>
            <a:r>
              <a:rPr lang="de-DE" altLang="zh-CN" dirty="0" err="1"/>
              <a:t>predict</a:t>
            </a:r>
            <a:endParaRPr lang="de-DE" altLang="zh-CN" dirty="0"/>
          </a:p>
          <a:p>
            <a:r>
              <a:rPr lang="de-DE" altLang="zh-CN" dirty="0"/>
              <a:t>Same </a:t>
            </a:r>
            <a:r>
              <a:rPr lang="de-DE" altLang="zh-CN" dirty="0" err="1"/>
              <a:t>idea</a:t>
            </a:r>
            <a:r>
              <a:rPr lang="de-DE" altLang="zh-CN" dirty="0"/>
              <a:t> </a:t>
            </a:r>
            <a:r>
              <a:rPr lang="de-DE" altLang="zh-CN" dirty="0" err="1"/>
              <a:t>as</a:t>
            </a:r>
            <a:r>
              <a:rPr lang="de-DE" altLang="zh-CN" dirty="0"/>
              <a:t> </a:t>
            </a:r>
            <a:r>
              <a:rPr lang="de-DE" altLang="zh-CN" dirty="0" err="1"/>
              <a:t>fuzzy</a:t>
            </a:r>
            <a:r>
              <a:rPr lang="de-DE" altLang="zh-CN" dirty="0"/>
              <a:t> </a:t>
            </a:r>
            <a:r>
              <a:rPr lang="de-DE" altLang="zh-CN" dirty="0" err="1"/>
              <a:t>logic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3811987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宋鸿兵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A </a:t>
            </a:r>
            <a:r>
              <a:rPr lang="de-DE" altLang="zh-CN" dirty="0" err="1"/>
              <a:t>investment</a:t>
            </a:r>
            <a:r>
              <a:rPr lang="de-DE" altLang="zh-CN" dirty="0"/>
              <a:t> </a:t>
            </a:r>
            <a:r>
              <a:rPr lang="de-DE" altLang="zh-CN" dirty="0" err="1"/>
              <a:t>product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inverse </a:t>
            </a:r>
            <a:r>
              <a:rPr lang="de-DE" altLang="zh-CN" dirty="0" err="1"/>
              <a:t>related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. </a:t>
            </a:r>
            <a:r>
              <a:rPr lang="de-DE" altLang="zh-CN" dirty="0" err="1"/>
              <a:t>Unlike</a:t>
            </a:r>
            <a:r>
              <a:rPr lang="de-DE" altLang="zh-CN" dirty="0"/>
              <a:t> </a:t>
            </a:r>
            <a:r>
              <a:rPr lang="de-DE" altLang="zh-CN" dirty="0" err="1"/>
              <a:t>commodity</a:t>
            </a:r>
            <a:r>
              <a:rPr lang="de-DE" altLang="zh-CN" dirty="0"/>
              <a:t> like milk,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lower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more</a:t>
            </a:r>
            <a:r>
              <a:rPr lang="de-DE" altLang="zh-CN" dirty="0"/>
              <a:t> </a:t>
            </a:r>
            <a:r>
              <a:rPr lang="de-DE" altLang="zh-CN" dirty="0" err="1"/>
              <a:t>sells</a:t>
            </a:r>
            <a:r>
              <a:rPr lang="de-DE" altLang="zh-CN" dirty="0"/>
              <a:t>. Investments like stock </a:t>
            </a:r>
            <a:r>
              <a:rPr lang="de-DE" altLang="zh-CN" dirty="0" err="1"/>
              <a:t>or</a:t>
            </a:r>
            <a:r>
              <a:rPr lang="de-DE" altLang="zh-CN" dirty="0"/>
              <a:t> </a:t>
            </a:r>
            <a:r>
              <a:rPr lang="de-DE" altLang="zh-CN" dirty="0" err="1"/>
              <a:t>house</a:t>
            </a:r>
            <a:r>
              <a:rPr lang="de-DE" altLang="zh-CN" dirty="0"/>
              <a:t> </a:t>
            </a:r>
            <a:r>
              <a:rPr lang="de-DE" altLang="zh-CN" dirty="0" err="1"/>
              <a:t>gian</a:t>
            </a:r>
            <a:r>
              <a:rPr lang="de-DE" altLang="zh-CN" dirty="0"/>
              <a:t> </a:t>
            </a:r>
            <a:r>
              <a:rPr lang="de-DE" altLang="zh-CN" dirty="0" err="1"/>
              <a:t>more</a:t>
            </a:r>
            <a:r>
              <a:rPr lang="de-DE" altLang="zh-CN" dirty="0"/>
              <a:t> </a:t>
            </a:r>
            <a:r>
              <a:rPr lang="de-DE" altLang="zh-CN" dirty="0" err="1"/>
              <a:t>buyers</a:t>
            </a:r>
            <a:r>
              <a:rPr lang="de-DE" altLang="zh-CN" dirty="0"/>
              <a:t>,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higher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 </a:t>
            </a:r>
            <a:r>
              <a:rPr lang="de-DE" altLang="zh-CN" dirty="0" err="1"/>
              <a:t>goes</a:t>
            </a:r>
            <a:r>
              <a:rPr lang="de-DE" altLang="zh-CN" dirty="0"/>
              <a:t>.</a:t>
            </a:r>
          </a:p>
          <a:p>
            <a:r>
              <a:rPr lang="de-DE" altLang="zh-CN" dirty="0"/>
              <a:t>This </a:t>
            </a:r>
            <a:r>
              <a:rPr lang="de-DE" altLang="zh-CN" dirty="0" err="1"/>
              <a:t>seems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go</a:t>
            </a:r>
            <a:r>
              <a:rPr lang="de-DE" altLang="zh-CN" dirty="0"/>
              <a:t> </a:t>
            </a:r>
            <a:r>
              <a:rPr lang="de-DE" altLang="zh-CN" dirty="0" err="1"/>
              <a:t>against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idea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trend</a:t>
            </a:r>
            <a:r>
              <a:rPr lang="de-DE" altLang="zh-CN" dirty="0"/>
              <a:t>. </a:t>
            </a:r>
            <a:r>
              <a:rPr lang="de-DE" altLang="zh-CN" dirty="0" err="1"/>
              <a:t>Because</a:t>
            </a:r>
            <a:r>
              <a:rPr lang="de-DE" altLang="zh-CN" dirty="0"/>
              <a:t> a </a:t>
            </a:r>
            <a:r>
              <a:rPr lang="de-DE" altLang="zh-CN" dirty="0" err="1"/>
              <a:t>trend</a:t>
            </a:r>
            <a:r>
              <a:rPr lang="de-DE" altLang="zh-CN" dirty="0"/>
              <a:t> will </a:t>
            </a:r>
            <a:r>
              <a:rPr lang="de-DE" altLang="zh-CN" dirty="0" err="1"/>
              <a:t>have</a:t>
            </a:r>
            <a:r>
              <a:rPr lang="de-DE" altLang="zh-CN" dirty="0"/>
              <a:t> </a:t>
            </a:r>
            <a:r>
              <a:rPr lang="de-DE" altLang="zh-CN" dirty="0" err="1"/>
              <a:t>boundries</a:t>
            </a:r>
            <a:r>
              <a:rPr lang="de-DE" altLang="zh-CN" dirty="0"/>
              <a:t> and </a:t>
            </a:r>
            <a:r>
              <a:rPr lang="de-DE" altLang="zh-CN" dirty="0" err="1"/>
              <a:t>turning</a:t>
            </a:r>
            <a:r>
              <a:rPr lang="de-DE" altLang="zh-CN" dirty="0"/>
              <a:t> </a:t>
            </a:r>
            <a:r>
              <a:rPr lang="de-DE" altLang="zh-CN" dirty="0" err="1"/>
              <a:t>point</a:t>
            </a:r>
            <a:r>
              <a:rPr lang="de-DE" altLang="zh-CN" dirty="0"/>
              <a:t>. </a:t>
            </a:r>
            <a:r>
              <a:rPr lang="de-DE" altLang="zh-CN" dirty="0" err="1"/>
              <a:t>It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not </a:t>
            </a:r>
            <a:r>
              <a:rPr lang="de-DE" altLang="zh-CN" dirty="0" err="1"/>
              <a:t>continue</a:t>
            </a:r>
            <a:r>
              <a:rPr lang="de-DE" altLang="zh-CN" dirty="0"/>
              <a:t> </a:t>
            </a:r>
            <a:r>
              <a:rPr lang="de-DE" altLang="zh-CN" dirty="0" err="1"/>
              <a:t>forever</a:t>
            </a:r>
            <a:r>
              <a:rPr lang="de-DE" altLang="zh-CN" dirty="0"/>
              <a:t>. So </a:t>
            </a:r>
            <a:r>
              <a:rPr lang="de-DE" altLang="zh-CN" dirty="0" err="1"/>
              <a:t>when</a:t>
            </a:r>
            <a:r>
              <a:rPr lang="de-DE" altLang="zh-CN" dirty="0"/>
              <a:t> </a:t>
            </a:r>
            <a:r>
              <a:rPr lang="de-DE" altLang="zh-CN" dirty="0" err="1"/>
              <a:t>trend</a:t>
            </a:r>
            <a:r>
              <a:rPr lang="de-DE" altLang="zh-CN" dirty="0"/>
              <a:t> reverses, </a:t>
            </a:r>
            <a:r>
              <a:rPr lang="de-DE" altLang="zh-CN" dirty="0" err="1"/>
              <a:t>people</a:t>
            </a:r>
            <a:r>
              <a:rPr lang="de-DE" altLang="zh-CN" dirty="0"/>
              <a:t> will lose </a:t>
            </a:r>
            <a:r>
              <a:rPr lang="de-DE" altLang="zh-CN" dirty="0" err="1"/>
              <a:t>money</a:t>
            </a:r>
            <a:r>
              <a:rPr lang="de-DE" altLang="zh-CN" dirty="0"/>
              <a:t> </a:t>
            </a:r>
            <a:r>
              <a:rPr lang="de-DE" altLang="zh-CN" dirty="0" err="1"/>
              <a:t>because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this</a:t>
            </a:r>
            <a:r>
              <a:rPr lang="de-DE" altLang="zh-CN" dirty="0"/>
              <a:t> </a:t>
            </a:r>
            <a:r>
              <a:rPr lang="de-DE" altLang="zh-CN" dirty="0" err="1"/>
              <a:t>psychology</a:t>
            </a:r>
            <a:r>
              <a:rPr lang="de-DE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735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Verify</a:t>
            </a:r>
            <a:r>
              <a:rPr lang="de-DE" altLang="zh-CN" dirty="0"/>
              <a:t> </a:t>
            </a:r>
            <a:r>
              <a:rPr lang="de-DE" altLang="zh-CN" dirty="0" err="1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Backtest real </a:t>
            </a:r>
            <a:r>
              <a:rPr lang="de-DE" altLang="zh-CN" dirty="0" err="1"/>
              <a:t>simulation</a:t>
            </a:r>
            <a:r>
              <a:rPr lang="de-DE" altLang="zh-CN" dirty="0"/>
              <a:t> (iterative)</a:t>
            </a:r>
          </a:p>
          <a:p>
            <a:r>
              <a:rPr lang="de-DE" altLang="zh-CN" dirty="0"/>
              <a:t>Excel </a:t>
            </a:r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single</a:t>
            </a:r>
            <a:r>
              <a:rPr lang="de-DE" altLang="zh-CN" dirty="0"/>
              <a:t> </a:t>
            </a:r>
            <a:r>
              <a:rPr lang="de-DE" altLang="zh-CN" dirty="0" err="1"/>
              <a:t>test</a:t>
            </a:r>
            <a:r>
              <a:rPr lang="de-DE" altLang="zh-CN" dirty="0"/>
              <a:t> (non iterative)</a:t>
            </a:r>
          </a:p>
          <a:p>
            <a:r>
              <a:rPr lang="de-DE" altLang="zh-CN" dirty="0"/>
              <a:t>Monte </a:t>
            </a:r>
            <a:r>
              <a:rPr lang="de-DE" altLang="zh-CN" dirty="0" err="1"/>
              <a:t>carlo</a:t>
            </a:r>
            <a:r>
              <a:rPr lang="de-DE" altLang="zh-CN" dirty="0"/>
              <a:t> </a:t>
            </a:r>
            <a:r>
              <a:rPr lang="de-DE" altLang="zh-CN" dirty="0" err="1"/>
              <a:t>simulate</a:t>
            </a:r>
            <a:r>
              <a:rPr lang="de-DE" altLang="zh-CN" dirty="0"/>
              <a:t> trade date (</a:t>
            </a:r>
            <a:r>
              <a:rPr lang="de-DE" altLang="zh-CN" dirty="0" err="1"/>
              <a:t>random</a:t>
            </a:r>
            <a:r>
              <a:rPr lang="de-DE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091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Fourier Transform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7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17F63-B5DE-448D-A343-552217B1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Circula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0D428B-45B0-4508-9878-5DB07C4EB2C2}"/>
              </a:ext>
            </a:extLst>
          </p:cNvPr>
          <p:cNvSpPr/>
          <p:nvPr/>
        </p:nvSpPr>
        <p:spPr>
          <a:xfrm>
            <a:off x="4728972" y="1691322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indicator</a:t>
            </a:r>
            <a:endParaRPr lang="de-DE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20D9ED-69DA-45D6-AF66-471B2E28C024}"/>
              </a:ext>
            </a:extLst>
          </p:cNvPr>
          <p:cNvSpPr/>
          <p:nvPr/>
        </p:nvSpPr>
        <p:spPr>
          <a:xfrm>
            <a:off x="4728972" y="4209235"/>
            <a:ext cx="2080746" cy="7365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environment</a:t>
            </a:r>
            <a:endParaRPr lang="de-DE" altLang="zh-CN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2963EC9E-1219-4C12-8439-73197C801679}"/>
              </a:ext>
            </a:extLst>
          </p:cNvPr>
          <p:cNvSpPr/>
          <p:nvPr/>
        </p:nvSpPr>
        <p:spPr>
          <a:xfrm>
            <a:off x="4999383" y="2663854"/>
            <a:ext cx="392596" cy="1287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E9A2C47F-24F9-432A-B0A9-DF16C6DA9069}"/>
              </a:ext>
            </a:extLst>
          </p:cNvPr>
          <p:cNvSpPr/>
          <p:nvPr/>
        </p:nvSpPr>
        <p:spPr>
          <a:xfrm rot="10800000">
            <a:off x="6100969" y="2686131"/>
            <a:ext cx="392596" cy="1287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147A13-8AD6-40BE-9E84-211DCC8B95D9}"/>
              </a:ext>
            </a:extLst>
          </p:cNvPr>
          <p:cNvSpPr txBox="1"/>
          <p:nvPr/>
        </p:nvSpPr>
        <p:spPr>
          <a:xfrm>
            <a:off x="4068420" y="2960358"/>
            <a:ext cx="151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require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D6D9E5-9DF3-48CA-99D5-55807DBF7D5C}"/>
              </a:ext>
            </a:extLst>
          </p:cNvPr>
          <p:cNvSpPr txBox="1"/>
          <p:nvPr/>
        </p:nvSpPr>
        <p:spPr>
          <a:xfrm>
            <a:off x="6740023" y="2960358"/>
            <a:ext cx="151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require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7DCB86-0180-45D1-AA3C-CC46C37B4E23}"/>
              </a:ext>
            </a:extLst>
          </p:cNvPr>
          <p:cNvSpPr txBox="1"/>
          <p:nvPr/>
        </p:nvSpPr>
        <p:spPr>
          <a:xfrm>
            <a:off x="1128091" y="5242284"/>
            <a:ext cx="6143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Indicator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a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indicator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like a </a:t>
            </a:r>
            <a:r>
              <a:rPr lang="de-DE" dirty="0" err="1"/>
              <a:t>symbol</a:t>
            </a:r>
            <a:r>
              <a:rPr lang="de-DE" dirty="0"/>
              <a:t> </a:t>
            </a:r>
            <a:r>
              <a:rPr lang="de-DE" dirty="0" err="1"/>
              <a:t>grounding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BF098A-8EA4-4DF6-9328-3CDEE2203329}"/>
              </a:ext>
            </a:extLst>
          </p:cNvPr>
          <p:cNvSpPr txBox="1"/>
          <p:nvPr/>
        </p:nvSpPr>
        <p:spPr>
          <a:xfrm>
            <a:off x="7697857" y="3973248"/>
            <a:ext cx="38891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Solution:</a:t>
            </a:r>
          </a:p>
          <a:p>
            <a:r>
              <a:rPr lang="de-DE" dirty="0">
                <a:solidFill>
                  <a:srgbClr val="FF0000"/>
                </a:solidFill>
              </a:rPr>
              <a:t>Find </a:t>
            </a:r>
            <a:r>
              <a:rPr lang="de-DE" dirty="0" err="1">
                <a:solidFill>
                  <a:srgbClr val="FF0000"/>
                </a:solidFill>
              </a:rPr>
              <a:t>indicator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environment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That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are</a:t>
            </a:r>
            <a:r>
              <a:rPr lang="de-DE" dirty="0">
                <a:solidFill>
                  <a:srgbClr val="FF0000"/>
                </a:solidFill>
              </a:rPr>
              <a:t> ALWAYS </a:t>
            </a:r>
            <a:r>
              <a:rPr lang="de-DE" dirty="0" err="1">
                <a:solidFill>
                  <a:srgbClr val="FF0000"/>
                </a:solidFill>
              </a:rPr>
              <a:t>true</a:t>
            </a:r>
            <a:r>
              <a:rPr lang="de-DE" dirty="0">
                <a:solidFill>
                  <a:srgbClr val="FF0000"/>
                </a:solidFill>
              </a:rPr>
              <a:t> and trivial.</a:t>
            </a:r>
          </a:p>
          <a:p>
            <a:r>
              <a:rPr lang="de-DE" dirty="0" err="1">
                <a:solidFill>
                  <a:srgbClr val="FF0000"/>
                </a:solidFill>
              </a:rPr>
              <a:t>does</a:t>
            </a:r>
            <a:r>
              <a:rPr lang="de-DE" dirty="0">
                <a:solidFill>
                  <a:srgbClr val="FF0000"/>
                </a:solidFill>
              </a:rPr>
              <a:t> not </a:t>
            </a:r>
            <a:r>
              <a:rPr lang="de-DE" dirty="0" err="1">
                <a:solidFill>
                  <a:srgbClr val="FF0000"/>
                </a:solidFill>
              </a:rPr>
              <a:t>require</a:t>
            </a:r>
            <a:r>
              <a:rPr lang="de-DE" dirty="0">
                <a:solidFill>
                  <a:srgbClr val="FF0000"/>
                </a:solidFill>
              </a:rPr>
              <a:t> Validation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something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that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never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changes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402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Hilbert Transform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56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61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Hype Cycle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CFBFC6-A81A-417E-8997-357F822C8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16" y="2137569"/>
            <a:ext cx="6096000" cy="3962400"/>
          </a:xfrm>
        </p:spPr>
      </p:pic>
    </p:spTree>
    <p:extLst>
      <p:ext uri="{BB962C8B-B14F-4D97-AF65-F5344CB8AC3E}">
        <p14:creationId xmlns:p14="http://schemas.microsoft.com/office/powerpoint/2010/main" val="342635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777D3-75CE-4824-A143-72590ADD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quicker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price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656DA-20F8-44FB-968E-931380BA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leads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indicator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price</a:t>
            </a:r>
            <a:endParaRPr lang="de-DE" dirty="0"/>
          </a:p>
          <a:p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accurately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roughly</a:t>
            </a:r>
            <a:r>
              <a:rPr lang="de-DE" dirty="0"/>
              <a:t> and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late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777D3-75CE-4824-A143-72590ADD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deviation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656DA-20F8-44FB-968E-931380BA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deviation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.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deviation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normal, OR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Exmaple</a:t>
            </a:r>
            <a:r>
              <a:rPr lang="de-DE" dirty="0"/>
              <a:t>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 240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2% and </a:t>
            </a:r>
            <a:r>
              <a:rPr lang="de-DE" dirty="0" err="1"/>
              <a:t>today</a:t>
            </a:r>
            <a:r>
              <a:rPr lang="de-DE" dirty="0"/>
              <a:t> </a:t>
            </a:r>
            <a:r>
              <a:rPr lang="de-DE" dirty="0" err="1"/>
              <a:t>gained</a:t>
            </a:r>
            <a:r>
              <a:rPr lang="de-DE" dirty="0"/>
              <a:t> 10%.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deviation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 240 </a:t>
            </a:r>
            <a:r>
              <a:rPr lang="de-DE" dirty="0" err="1"/>
              <a:t>days</a:t>
            </a:r>
            <a:r>
              <a:rPr lang="de-DE" dirty="0"/>
              <a:t> OR,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era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10% on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Pair trade: find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stocks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beta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. Short </a:t>
            </a:r>
            <a:r>
              <a:rPr lang="de-DE" dirty="0" err="1"/>
              <a:t>it</a:t>
            </a:r>
            <a:r>
              <a:rPr lang="de-DE" dirty="0"/>
              <a:t> and </a:t>
            </a:r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2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9BA76-AC69-4C7E-B5E3-51EF3A6B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Deniable</a:t>
            </a:r>
            <a:r>
              <a:rPr lang="de-DE" dirty="0"/>
              <a:t> Theory Basis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94138-4C5C-4EA4-A1BD-F0F65076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better</a:t>
            </a:r>
            <a:r>
              <a:rPr lang="de-DE" dirty="0"/>
              <a:t> a stock </a:t>
            </a:r>
            <a:r>
              <a:rPr lang="de-DE" dirty="0" err="1"/>
              <a:t>performed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stock,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</a:t>
            </a:r>
            <a:r>
              <a:rPr lang="de-DE" dirty="0" err="1"/>
              <a:t>itself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stock</a:t>
            </a:r>
          </a:p>
          <a:p>
            <a:r>
              <a:rPr lang="de-DE" dirty="0"/>
              <a:t>The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stocks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geomean</a:t>
            </a:r>
            <a:r>
              <a:rPr lang="de-DE" dirty="0"/>
              <a:t> </a:t>
            </a:r>
            <a:r>
              <a:rPr lang="de-DE" dirty="0" err="1"/>
              <a:t>pct_chg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</a:t>
            </a:r>
          </a:p>
          <a:p>
            <a:r>
              <a:rPr lang="en-US" dirty="0"/>
              <a:t>General vs Individual. Some rules apply on all stocks. Some rule apply on certain stocks only.</a:t>
            </a:r>
          </a:p>
        </p:txBody>
      </p:sp>
    </p:spTree>
    <p:extLst>
      <p:ext uri="{BB962C8B-B14F-4D97-AF65-F5344CB8AC3E}">
        <p14:creationId xmlns:p14="http://schemas.microsoft.com/office/powerpoint/2010/main" val="100177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51893-A118-4036-9D64-DEC43784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long</a:t>
            </a:r>
            <a:endParaRPr 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200A17C-D5CF-4F7A-B61B-62CC53407318}"/>
              </a:ext>
            </a:extLst>
          </p:cNvPr>
          <p:cNvCxnSpPr>
            <a:cxnSpLocks/>
          </p:cNvCxnSpPr>
          <p:nvPr/>
        </p:nvCxnSpPr>
        <p:spPr>
          <a:xfrm>
            <a:off x="2736075" y="2430117"/>
            <a:ext cx="4713303" cy="3175553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57C9766-A973-4539-A1B1-6D12A9F19BBE}"/>
              </a:ext>
            </a:extLst>
          </p:cNvPr>
          <p:cNvCxnSpPr>
            <a:cxnSpLocks/>
          </p:cNvCxnSpPr>
          <p:nvPr/>
        </p:nvCxnSpPr>
        <p:spPr>
          <a:xfrm>
            <a:off x="2426274" y="5883965"/>
            <a:ext cx="5102088" cy="4307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CD8BAAE-46FA-465C-8E06-C7672BC0E63D}"/>
              </a:ext>
            </a:extLst>
          </p:cNvPr>
          <p:cNvCxnSpPr>
            <a:cxnSpLocks/>
          </p:cNvCxnSpPr>
          <p:nvPr/>
        </p:nvCxnSpPr>
        <p:spPr>
          <a:xfrm flipV="1">
            <a:off x="2334768" y="2062370"/>
            <a:ext cx="0" cy="384313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F510DE-D949-4DF8-8FFA-AFFCA6A6DE83}"/>
              </a:ext>
            </a:extLst>
          </p:cNvPr>
          <p:cNvCxnSpPr>
            <a:cxnSpLocks/>
          </p:cNvCxnSpPr>
          <p:nvPr/>
        </p:nvCxnSpPr>
        <p:spPr>
          <a:xfrm flipV="1">
            <a:off x="2736075" y="2430117"/>
            <a:ext cx="4628821" cy="3068284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B3D2EB-72C8-4958-B414-E9E82F2F7078}"/>
              </a:ext>
            </a:extLst>
          </p:cNvPr>
          <p:cNvSpPr txBox="1"/>
          <p:nvPr/>
        </p:nvSpPr>
        <p:spPr>
          <a:xfrm>
            <a:off x="7131326" y="612290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Big 240 e.g.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6FD06D-0F01-4047-9366-8C3AE9E522A6}"/>
              </a:ext>
            </a:extLst>
          </p:cNvPr>
          <p:cNvSpPr txBox="1"/>
          <p:nvPr/>
        </p:nvSpPr>
        <p:spPr>
          <a:xfrm>
            <a:off x="2039410" y="6102345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small</a:t>
            </a:r>
            <a:r>
              <a:rPr lang="de-DE" dirty="0"/>
              <a:t> 2 e.g.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D512C6-D442-4BAB-921C-DF3DEAAFB699}"/>
              </a:ext>
            </a:extLst>
          </p:cNvPr>
          <p:cNvSpPr txBox="1"/>
          <p:nvPr/>
        </p:nvSpPr>
        <p:spPr>
          <a:xfrm>
            <a:off x="6711258" y="202040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Pearson</a:t>
            </a:r>
            <a:endParaRPr 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88CCDA5-44A8-4841-BB3E-4C4933DB6D07}"/>
              </a:ext>
            </a:extLst>
          </p:cNvPr>
          <p:cNvCxnSpPr>
            <a:cxnSpLocks/>
          </p:cNvCxnSpPr>
          <p:nvPr/>
        </p:nvCxnSpPr>
        <p:spPr>
          <a:xfrm flipV="1">
            <a:off x="2775567" y="2651244"/>
            <a:ext cx="4628821" cy="306828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472E049-FCD6-4B11-862D-24C51082643A}"/>
              </a:ext>
            </a:extLst>
          </p:cNvPr>
          <p:cNvSpPr txBox="1"/>
          <p:nvPr/>
        </p:nvSpPr>
        <p:spPr>
          <a:xfrm>
            <a:off x="7528362" y="242378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STD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73F603-FA70-4A18-AA0C-48BF57604822}"/>
              </a:ext>
            </a:extLst>
          </p:cNvPr>
          <p:cNvSpPr txBox="1"/>
          <p:nvPr/>
        </p:nvSpPr>
        <p:spPr>
          <a:xfrm>
            <a:off x="2490718" y="188917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Reward</a:t>
            </a:r>
            <a:endParaRPr lang="de-DE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DA80530-51A1-4EC9-8368-045A62310A72}"/>
              </a:ext>
            </a:extLst>
          </p:cNvPr>
          <p:cNvCxnSpPr>
            <a:cxnSpLocks/>
          </p:cNvCxnSpPr>
          <p:nvPr/>
        </p:nvCxnSpPr>
        <p:spPr>
          <a:xfrm>
            <a:off x="2701024" y="2631292"/>
            <a:ext cx="4713303" cy="317555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D75F26B-2B9C-4063-8350-C6B3EE3C2014}"/>
              </a:ext>
            </a:extLst>
          </p:cNvPr>
          <p:cNvSpPr txBox="1"/>
          <p:nvPr/>
        </p:nvSpPr>
        <p:spPr>
          <a:xfrm>
            <a:off x="2853424" y="219299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3513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578C6-538A-4BD6-AD09-DB726FD4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72" y="-130167"/>
            <a:ext cx="9692640" cy="1325562"/>
          </a:xfrm>
        </p:spPr>
        <p:txBody>
          <a:bodyPr/>
          <a:lstStyle/>
          <a:p>
            <a:r>
              <a:rPr lang="de-DE" dirty="0"/>
              <a:t>Price Model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346860-7EE6-4ED5-A971-F25EFA51F7DA}"/>
              </a:ext>
            </a:extLst>
          </p:cNvPr>
          <p:cNvSpPr/>
          <p:nvPr/>
        </p:nvSpPr>
        <p:spPr>
          <a:xfrm>
            <a:off x="4285862" y="3252255"/>
            <a:ext cx="2080747" cy="8905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Function</a:t>
            </a:r>
            <a:endParaRPr lang="de-DE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63E7BB-5108-4B39-8367-69113BB58373}"/>
              </a:ext>
            </a:extLst>
          </p:cNvPr>
          <p:cNvSpPr/>
          <p:nvPr/>
        </p:nvSpPr>
        <p:spPr>
          <a:xfrm>
            <a:off x="3076046" y="2047200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5B39A4-B046-4B2A-A5AD-5D42FA294510}"/>
              </a:ext>
            </a:extLst>
          </p:cNvPr>
          <p:cNvSpPr/>
          <p:nvPr/>
        </p:nvSpPr>
        <p:spPr>
          <a:xfrm>
            <a:off x="966772" y="2960965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55013-F0B5-4B21-A858-A09D46C2CE50}"/>
              </a:ext>
            </a:extLst>
          </p:cNvPr>
          <p:cNvSpPr/>
          <p:nvPr/>
        </p:nvSpPr>
        <p:spPr>
          <a:xfrm>
            <a:off x="7885200" y="2365142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166BEE-63CE-4766-95FC-505A232CB367}"/>
              </a:ext>
            </a:extLst>
          </p:cNvPr>
          <p:cNvSpPr/>
          <p:nvPr/>
        </p:nvSpPr>
        <p:spPr>
          <a:xfrm>
            <a:off x="5326237" y="2047200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3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6D44758-4E63-4895-AFBC-D4838ADF1025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047518" y="3329238"/>
            <a:ext cx="1238344" cy="368273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30C284E-46C4-47DD-81C5-D3BB15BA45D1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16419" y="2783746"/>
            <a:ext cx="1209817" cy="468509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AAEA077-89FB-44B5-94A5-4B96EDB0EC0B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5326236" y="2783746"/>
            <a:ext cx="1040374" cy="468509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D12AFB4-12B3-4F66-9D46-92F2762A6EB2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6366609" y="2733415"/>
            <a:ext cx="1518591" cy="964096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箭头: 下弧形 38">
            <a:extLst>
              <a:ext uri="{FF2B5EF4-FFF2-40B4-BE49-F238E27FC236}">
                <a16:creationId xmlns:a16="http://schemas.microsoft.com/office/drawing/2014/main" id="{ACEBDB95-12EF-43C6-919C-C5A9E7911E4A}"/>
              </a:ext>
            </a:extLst>
          </p:cNvPr>
          <p:cNvSpPr/>
          <p:nvPr/>
        </p:nvSpPr>
        <p:spPr>
          <a:xfrm>
            <a:off x="5059628" y="5784574"/>
            <a:ext cx="694846" cy="5021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A96FA32-58A8-46DC-8BB2-4E986B8AB852}"/>
              </a:ext>
            </a:extLst>
          </p:cNvPr>
          <p:cNvSpPr txBox="1"/>
          <p:nvPr/>
        </p:nvSpPr>
        <p:spPr>
          <a:xfrm>
            <a:off x="4447494" y="644066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 </a:t>
            </a:r>
            <a:r>
              <a:rPr lang="de-DE" dirty="0" err="1"/>
              <a:t>correlation</a:t>
            </a:r>
            <a:endParaRPr 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0EDE4-6601-48DF-AA01-702175EE2DAF}"/>
              </a:ext>
            </a:extLst>
          </p:cNvPr>
          <p:cNvSpPr txBox="1"/>
          <p:nvPr/>
        </p:nvSpPr>
        <p:spPr>
          <a:xfrm>
            <a:off x="4203683" y="142570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Cross </a:t>
            </a:r>
            <a:r>
              <a:rPr lang="de-DE" dirty="0" err="1"/>
              <a:t>correlation</a:t>
            </a:r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5DCD199-C809-46CA-BDB2-54F0A439C52C}"/>
              </a:ext>
            </a:extLst>
          </p:cNvPr>
          <p:cNvSpPr/>
          <p:nvPr/>
        </p:nvSpPr>
        <p:spPr>
          <a:xfrm>
            <a:off x="8253879" y="3243914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n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C2E94E9-BDF3-460F-86C9-B3E883C25984}"/>
              </a:ext>
            </a:extLst>
          </p:cNvPr>
          <p:cNvSpPr/>
          <p:nvPr/>
        </p:nvSpPr>
        <p:spPr>
          <a:xfrm>
            <a:off x="8644818" y="4211322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n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4C13058-8CD6-4CA6-A93D-6AC89C868F3A}"/>
              </a:ext>
            </a:extLst>
          </p:cNvPr>
          <p:cNvSpPr/>
          <p:nvPr/>
        </p:nvSpPr>
        <p:spPr>
          <a:xfrm>
            <a:off x="8439409" y="5181881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n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82ED18-8240-4F64-90B1-C59053D16A63}"/>
              </a:ext>
            </a:extLst>
          </p:cNvPr>
          <p:cNvCxnSpPr>
            <a:cxnSpLocks/>
            <a:stCxn id="44" idx="1"/>
            <a:endCxn id="4" idx="3"/>
          </p:cNvCxnSpPr>
          <p:nvPr/>
        </p:nvCxnSpPr>
        <p:spPr>
          <a:xfrm flipH="1">
            <a:off x="6366609" y="3612187"/>
            <a:ext cx="1887270" cy="85324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C1A6AF4-334D-4CC7-A917-77E47BA5C996}"/>
              </a:ext>
            </a:extLst>
          </p:cNvPr>
          <p:cNvCxnSpPr>
            <a:cxnSpLocks/>
            <a:stCxn id="45" idx="1"/>
            <a:endCxn id="4" idx="3"/>
          </p:cNvCxnSpPr>
          <p:nvPr/>
        </p:nvCxnSpPr>
        <p:spPr>
          <a:xfrm flipH="1" flipV="1">
            <a:off x="6366609" y="3697511"/>
            <a:ext cx="2278209" cy="882084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02C9A5A-416A-435F-BF87-1A4EA518A8B4}"/>
              </a:ext>
            </a:extLst>
          </p:cNvPr>
          <p:cNvCxnSpPr>
            <a:cxnSpLocks/>
            <a:stCxn id="46" idx="1"/>
            <a:endCxn id="4" idx="3"/>
          </p:cNvCxnSpPr>
          <p:nvPr/>
        </p:nvCxnSpPr>
        <p:spPr>
          <a:xfrm flipH="1" flipV="1">
            <a:off x="6366609" y="3697511"/>
            <a:ext cx="2072800" cy="1852643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4F5AF4B-125E-447A-8F0C-0CCEA1AF628C}"/>
              </a:ext>
            </a:extLst>
          </p:cNvPr>
          <p:cNvSpPr/>
          <p:nvPr/>
        </p:nvSpPr>
        <p:spPr>
          <a:xfrm>
            <a:off x="484155" y="4311030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1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B717654-1238-456B-BE78-C98E36C8EF0B}"/>
              </a:ext>
            </a:extLst>
          </p:cNvPr>
          <p:cNvCxnSpPr>
            <a:cxnSpLocks/>
            <a:stCxn id="56" idx="3"/>
            <a:endCxn id="4" idx="1"/>
          </p:cNvCxnSpPr>
          <p:nvPr/>
        </p:nvCxnSpPr>
        <p:spPr>
          <a:xfrm flipV="1">
            <a:off x="2564901" y="3697511"/>
            <a:ext cx="1720961" cy="981792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C435AA33-F83B-4656-97DA-7CBA171311AF}"/>
              </a:ext>
            </a:extLst>
          </p:cNvPr>
          <p:cNvSpPr/>
          <p:nvPr/>
        </p:nvSpPr>
        <p:spPr>
          <a:xfrm>
            <a:off x="1004252" y="5550154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B4D1AF3-F16F-4B91-9DA2-21986040BAA7}"/>
              </a:ext>
            </a:extLst>
          </p:cNvPr>
          <p:cNvCxnSpPr>
            <a:cxnSpLocks/>
            <a:stCxn id="62" idx="3"/>
            <a:endCxn id="4" idx="1"/>
          </p:cNvCxnSpPr>
          <p:nvPr/>
        </p:nvCxnSpPr>
        <p:spPr>
          <a:xfrm flipV="1">
            <a:off x="3084998" y="3697511"/>
            <a:ext cx="1200864" cy="2220916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A874FC0-55AF-4920-8485-A72ADD922EFE}"/>
              </a:ext>
            </a:extLst>
          </p:cNvPr>
          <p:cNvSpPr/>
          <p:nvPr/>
        </p:nvSpPr>
        <p:spPr>
          <a:xfrm>
            <a:off x="4277915" y="4894062"/>
            <a:ext cx="2080747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Final Price at </a:t>
            </a:r>
            <a:r>
              <a:rPr lang="de-DE" altLang="zh-CN" dirty="0" err="1"/>
              <a:t>one</a:t>
            </a:r>
            <a:r>
              <a:rPr lang="de-DE" altLang="zh-CN" dirty="0"/>
              <a:t> time </a:t>
            </a:r>
            <a:r>
              <a:rPr lang="de-DE" altLang="zh-CN" dirty="0" err="1"/>
              <a:t>for</a:t>
            </a:r>
            <a:r>
              <a:rPr lang="de-DE" altLang="zh-CN" dirty="0"/>
              <a:t> </a:t>
            </a:r>
            <a:r>
              <a:rPr lang="de-DE" altLang="zh-CN" dirty="0" err="1"/>
              <a:t>one</a:t>
            </a:r>
            <a:r>
              <a:rPr lang="de-DE" altLang="zh-CN" dirty="0"/>
              <a:t> stock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70A4DD0-6594-40F3-B834-25DFDFD28873}"/>
              </a:ext>
            </a:extLst>
          </p:cNvPr>
          <p:cNvCxnSpPr>
            <a:cxnSpLocks/>
            <a:stCxn id="4" idx="2"/>
            <a:endCxn id="76" idx="0"/>
          </p:cNvCxnSpPr>
          <p:nvPr/>
        </p:nvCxnSpPr>
        <p:spPr>
          <a:xfrm flipH="1">
            <a:off x="5318289" y="4142767"/>
            <a:ext cx="7947" cy="751295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827157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0</TotalTime>
  <Words>1780</Words>
  <Application>Microsoft Office PowerPoint</Application>
  <PresentationFormat>宽屏</PresentationFormat>
  <Paragraphs>445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Hiragino Sans GB W3</vt:lpstr>
      <vt:lpstr>Arial</vt:lpstr>
      <vt:lpstr>Century Schoolbook</vt:lpstr>
      <vt:lpstr>Wingdings 2</vt:lpstr>
      <vt:lpstr>风景</vt:lpstr>
      <vt:lpstr>Stock Forecast</vt:lpstr>
      <vt:lpstr>The Strictly Undeniable Basis for Stock Trading</vt:lpstr>
      <vt:lpstr>Turning point</vt:lpstr>
      <vt:lpstr>Circula problem</vt:lpstr>
      <vt:lpstr>You can never be quicker than price</vt:lpstr>
      <vt:lpstr>Problem of deviation</vt:lpstr>
      <vt:lpstr>The Deniable Theory Basis</vt:lpstr>
      <vt:lpstr>Overall problem: short vs long</vt:lpstr>
      <vt:lpstr>Price Model</vt:lpstr>
      <vt:lpstr>PowerPoint 演示文稿</vt:lpstr>
      <vt:lpstr>The problem of non additive indicators</vt:lpstr>
      <vt:lpstr>PowerPoint 演示文稿</vt:lpstr>
      <vt:lpstr>Quantifiable Methods</vt:lpstr>
      <vt:lpstr>Non-Quantifiable Methods:</vt:lpstr>
      <vt:lpstr>Indicator Purpose</vt:lpstr>
      <vt:lpstr>Indicator goal</vt:lpstr>
      <vt:lpstr>Asset Indicator Class, Context, Result</vt:lpstr>
      <vt:lpstr>Date Indicator Class, Context, Result</vt:lpstr>
      <vt:lpstr>Indicator Derivation</vt:lpstr>
      <vt:lpstr>Tools</vt:lpstr>
      <vt:lpstr>PowerPoint 演示文稿</vt:lpstr>
      <vt:lpstr>Indicator transform</vt:lpstr>
      <vt:lpstr>Indicator process</vt:lpstr>
      <vt:lpstr>Core assumption</vt:lpstr>
      <vt:lpstr>Source of research</vt:lpstr>
      <vt:lpstr>Indicator class</vt:lpstr>
      <vt:lpstr>Indicator selection</vt:lpstr>
      <vt:lpstr>Technical indicator</vt:lpstr>
      <vt:lpstr>Cycle pattern condition</vt:lpstr>
      <vt:lpstr>Why Cycle?</vt:lpstr>
      <vt:lpstr>Elliott Wave</vt:lpstr>
      <vt:lpstr>The law of big number</vt:lpstr>
      <vt:lpstr>Newtons Law</vt:lpstr>
      <vt:lpstr>Fibonnacci </vt:lpstr>
      <vt:lpstr>String theory</vt:lpstr>
      <vt:lpstr>Yin Yang as big picture</vt:lpstr>
      <vt:lpstr>宋鸿兵</vt:lpstr>
      <vt:lpstr>Verify method</vt:lpstr>
      <vt:lpstr>Fourier Transform</vt:lpstr>
      <vt:lpstr>Hilbert Transform</vt:lpstr>
      <vt:lpstr>ANN</vt:lpstr>
      <vt:lpstr>Hype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and visualization</dc:title>
  <dc:creator>Sizhe Huang</dc:creator>
  <cp:lastModifiedBy>Sizhe Huang</cp:lastModifiedBy>
  <cp:revision>229</cp:revision>
  <dcterms:created xsi:type="dcterms:W3CDTF">2020-02-12T23:57:59Z</dcterms:created>
  <dcterms:modified xsi:type="dcterms:W3CDTF">2020-03-13T05:36:09Z</dcterms:modified>
</cp:coreProperties>
</file>