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68" r:id="rId7"/>
    <p:sldId id="259" r:id="rId8"/>
    <p:sldId id="260" r:id="rId9"/>
    <p:sldId id="261" r:id="rId10"/>
    <p:sldId id="262" r:id="rId11"/>
    <p:sldId id="263" r:id="rId12"/>
    <p:sldId id="272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69B18-EE6D-4B6B-A418-0EB9BA7D6F0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D36362-45DA-4DE9-B536-5BCFCB3373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write  custom functions and get technical Indicators for a stock</a:t>
          </a:r>
        </a:p>
      </dgm:t>
    </dgm:pt>
    <dgm:pt modelId="{DD1E8012-8B1F-4475-8588-46C31678232D}" type="parTrans" cxnId="{58BBE534-991C-4984-9773-E9263088A422}">
      <dgm:prSet/>
      <dgm:spPr/>
      <dgm:t>
        <a:bodyPr/>
        <a:lstStyle/>
        <a:p>
          <a:endParaRPr lang="en-US"/>
        </a:p>
      </dgm:t>
    </dgm:pt>
    <dgm:pt modelId="{E72BF7FE-9E88-48C5-9A0A-DD10FAC78012}" type="sibTrans" cxnId="{58BBE534-991C-4984-9773-E9263088A422}">
      <dgm:prSet/>
      <dgm:spPr/>
      <dgm:t>
        <a:bodyPr/>
        <a:lstStyle/>
        <a:p>
          <a:endParaRPr lang="en-US"/>
        </a:p>
      </dgm:t>
    </dgm:pt>
    <dgm:pt modelId="{E0F1F973-9B15-46CA-B418-C02D6227C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get plots from these indicators </a:t>
          </a:r>
        </a:p>
      </dgm:t>
    </dgm:pt>
    <dgm:pt modelId="{6B15ECE7-A150-4CF0-BF18-4CC474945C8F}" type="parTrans" cxnId="{07D038C6-931F-42BD-80C7-41FE92263C04}">
      <dgm:prSet/>
      <dgm:spPr/>
      <dgm:t>
        <a:bodyPr/>
        <a:lstStyle/>
        <a:p>
          <a:endParaRPr lang="en-US"/>
        </a:p>
      </dgm:t>
    </dgm:pt>
    <dgm:pt modelId="{8B7EF102-EA68-4CEF-A135-8AF351C2108B}" type="sibTrans" cxnId="{07D038C6-931F-42BD-80C7-41FE92263C04}">
      <dgm:prSet/>
      <dgm:spPr/>
      <dgm:t>
        <a:bodyPr/>
        <a:lstStyle/>
        <a:p>
          <a:endParaRPr lang="en-US"/>
        </a:p>
      </dgm:t>
    </dgm:pt>
    <dgm:pt modelId="{1D5E1B8D-3279-4281-9595-9E36E6E14F7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  <a:p>
          <a:endParaRPr lang="en-US" dirty="0"/>
        </a:p>
      </dgm:t>
    </dgm:pt>
    <dgm:pt modelId="{81506D23-CA2D-4CAE-9A61-B9EB55FDB4D3}" type="parTrans" cxnId="{387F2DB4-F972-4391-B4AB-87EB636DFFC3}">
      <dgm:prSet/>
      <dgm:spPr/>
      <dgm:t>
        <a:bodyPr/>
        <a:lstStyle/>
        <a:p>
          <a:endParaRPr lang="en-US"/>
        </a:p>
      </dgm:t>
    </dgm:pt>
    <dgm:pt modelId="{BF3474A6-BF89-4F41-91EC-B26DCFD5587B}" type="sibTrans" cxnId="{387F2DB4-F972-4391-B4AB-87EB636DFFC3}">
      <dgm:prSet/>
      <dgm:spPr/>
      <dgm:t>
        <a:bodyPr/>
        <a:lstStyle/>
        <a:p>
          <a:endParaRPr lang="en-US"/>
        </a:p>
      </dgm:t>
    </dgm:pt>
    <dgm:pt modelId="{A2DBAE98-2659-4B90-ADC7-086420998A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Decide Buy and Sell calls for a stock using the indicators </a:t>
          </a:r>
        </a:p>
      </dgm:t>
    </dgm:pt>
    <dgm:pt modelId="{8F32C5BD-64FF-4B83-A3F7-4FC0B74B2861}" type="parTrans" cxnId="{635234E7-906F-45C5-BD38-8E4483E156D1}">
      <dgm:prSet/>
      <dgm:spPr/>
      <dgm:t>
        <a:bodyPr/>
        <a:lstStyle/>
        <a:p>
          <a:endParaRPr lang="en-US"/>
        </a:p>
      </dgm:t>
    </dgm:pt>
    <dgm:pt modelId="{0B72517A-EBD7-4EBF-B2BA-AB2FF6AC3108}" type="sibTrans" cxnId="{635234E7-906F-45C5-BD38-8E4483E156D1}">
      <dgm:prSet/>
      <dgm:spPr/>
      <dgm:t>
        <a:bodyPr/>
        <a:lstStyle/>
        <a:p>
          <a:endParaRPr lang="en-US"/>
        </a:p>
      </dgm:t>
    </dgm:pt>
    <dgm:pt modelId="{5DC4C50E-1F85-4940-B4C2-CA3C4C878387}" type="pres">
      <dgm:prSet presAssocID="{E0B69B18-EE6D-4B6B-A418-0EB9BA7D6F04}" presName="root" presStyleCnt="0">
        <dgm:presLayoutVars>
          <dgm:dir/>
          <dgm:resizeHandles val="exact"/>
        </dgm:presLayoutVars>
      </dgm:prSet>
      <dgm:spPr/>
    </dgm:pt>
    <dgm:pt modelId="{2685CED5-980A-4019-9D9E-BAFD23B79F8A}" type="pres">
      <dgm:prSet presAssocID="{00D36362-45DA-4DE9-B536-5BCFCB3373B7}" presName="compNode" presStyleCnt="0"/>
      <dgm:spPr/>
    </dgm:pt>
    <dgm:pt modelId="{39ABB58D-8349-415F-8B66-3D01A192011C}" type="pres">
      <dgm:prSet presAssocID="{00D36362-45DA-4DE9-B536-5BCFCB3373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13C22B9-28C5-41D6-8327-D62724512461}" type="pres">
      <dgm:prSet presAssocID="{00D36362-45DA-4DE9-B536-5BCFCB3373B7}" presName="spaceRect" presStyleCnt="0"/>
      <dgm:spPr/>
    </dgm:pt>
    <dgm:pt modelId="{EAEC3BF6-2377-44A8-992C-1D7A49E00CB3}" type="pres">
      <dgm:prSet presAssocID="{00D36362-45DA-4DE9-B536-5BCFCB3373B7}" presName="textRect" presStyleLbl="revTx" presStyleIdx="0" presStyleCnt="4">
        <dgm:presLayoutVars>
          <dgm:chMax val="1"/>
          <dgm:chPref val="1"/>
        </dgm:presLayoutVars>
      </dgm:prSet>
      <dgm:spPr/>
    </dgm:pt>
    <dgm:pt modelId="{37ECC96B-4AE7-43F2-8650-D19FCCDE2AE5}" type="pres">
      <dgm:prSet presAssocID="{E72BF7FE-9E88-48C5-9A0A-DD10FAC78012}" presName="sibTrans" presStyleCnt="0"/>
      <dgm:spPr/>
    </dgm:pt>
    <dgm:pt modelId="{77410F14-12EA-4C6A-8A8C-D969E9BBD73D}" type="pres">
      <dgm:prSet presAssocID="{E0F1F973-9B15-46CA-B418-C02D6227C5C0}" presName="compNode" presStyleCnt="0"/>
      <dgm:spPr/>
    </dgm:pt>
    <dgm:pt modelId="{12494ED1-B0F7-4B06-BBC2-2105DDFC631B}" type="pres">
      <dgm:prSet presAssocID="{E0F1F973-9B15-46CA-B418-C02D6227C5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7264FC5-8EA1-4EC2-A86B-425EEF6A24CE}" type="pres">
      <dgm:prSet presAssocID="{E0F1F973-9B15-46CA-B418-C02D6227C5C0}" presName="spaceRect" presStyleCnt="0"/>
      <dgm:spPr/>
    </dgm:pt>
    <dgm:pt modelId="{1EE39C30-67C8-4BEA-98A2-93A0BD87F90C}" type="pres">
      <dgm:prSet presAssocID="{E0F1F973-9B15-46CA-B418-C02D6227C5C0}" presName="textRect" presStyleLbl="revTx" presStyleIdx="1" presStyleCnt="4">
        <dgm:presLayoutVars>
          <dgm:chMax val="1"/>
          <dgm:chPref val="1"/>
        </dgm:presLayoutVars>
      </dgm:prSet>
      <dgm:spPr/>
    </dgm:pt>
    <dgm:pt modelId="{C25AC749-9B15-49A7-AAB0-547621AE0523}" type="pres">
      <dgm:prSet presAssocID="{8B7EF102-EA68-4CEF-A135-8AF351C2108B}" presName="sibTrans" presStyleCnt="0"/>
      <dgm:spPr/>
    </dgm:pt>
    <dgm:pt modelId="{59C12098-A507-4B3C-87FE-32FA3088146A}" type="pres">
      <dgm:prSet presAssocID="{1D5E1B8D-3279-4281-9595-9E36E6E14F7C}" presName="compNode" presStyleCnt="0"/>
      <dgm:spPr/>
    </dgm:pt>
    <dgm:pt modelId="{3B339443-784B-41A7-8A80-65833FBD6775}" type="pres">
      <dgm:prSet presAssocID="{1D5E1B8D-3279-4281-9595-9E36E6E14F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1DE200C-6893-4933-80F6-2038A4ACEE36}" type="pres">
      <dgm:prSet presAssocID="{1D5E1B8D-3279-4281-9595-9E36E6E14F7C}" presName="spaceRect" presStyleCnt="0"/>
      <dgm:spPr/>
    </dgm:pt>
    <dgm:pt modelId="{E25F61A5-8EF7-4281-AC65-BDDA71394593}" type="pres">
      <dgm:prSet presAssocID="{1D5E1B8D-3279-4281-9595-9E36E6E14F7C}" presName="textRect" presStyleLbl="revTx" presStyleIdx="2" presStyleCnt="4">
        <dgm:presLayoutVars>
          <dgm:chMax val="1"/>
          <dgm:chPref val="1"/>
        </dgm:presLayoutVars>
      </dgm:prSet>
      <dgm:spPr/>
    </dgm:pt>
    <dgm:pt modelId="{6522DC4A-7112-48ED-A1A3-71D55CB7D934}" type="pres">
      <dgm:prSet presAssocID="{BF3474A6-BF89-4F41-91EC-B26DCFD5587B}" presName="sibTrans" presStyleCnt="0"/>
      <dgm:spPr/>
    </dgm:pt>
    <dgm:pt modelId="{42EFBB3B-6715-4997-836C-DBDAE85E2581}" type="pres">
      <dgm:prSet presAssocID="{A2DBAE98-2659-4B90-ADC7-086420998AFC}" presName="compNode" presStyleCnt="0"/>
      <dgm:spPr/>
    </dgm:pt>
    <dgm:pt modelId="{B82AF5D8-8297-49CF-8B86-1F0008C6BA6F}" type="pres">
      <dgm:prSet presAssocID="{A2DBAE98-2659-4B90-ADC7-086420998A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288F017-0C33-4815-9F40-7A96CC378671}" type="pres">
      <dgm:prSet presAssocID="{A2DBAE98-2659-4B90-ADC7-086420998AFC}" presName="spaceRect" presStyleCnt="0"/>
      <dgm:spPr/>
    </dgm:pt>
    <dgm:pt modelId="{EB4E4E85-6772-4933-8BDD-E000B5088CEB}" type="pres">
      <dgm:prSet presAssocID="{A2DBAE98-2659-4B90-ADC7-086420998A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FDA009-7B74-43A7-A9A8-A12BA5ED7B88}" type="presOf" srcId="{A2DBAE98-2659-4B90-ADC7-086420998AFC}" destId="{EB4E4E85-6772-4933-8BDD-E000B5088CEB}" srcOrd="0" destOrd="0" presId="urn:microsoft.com/office/officeart/2018/2/layout/IconLabelList"/>
    <dgm:cxn modelId="{E6CFAD16-1BBB-41E9-B2E4-9F8777C2AE9B}" type="presOf" srcId="{E0B69B18-EE6D-4B6B-A418-0EB9BA7D6F04}" destId="{5DC4C50E-1F85-4940-B4C2-CA3C4C878387}" srcOrd="0" destOrd="0" presId="urn:microsoft.com/office/officeart/2018/2/layout/IconLabelList"/>
    <dgm:cxn modelId="{58BBE534-991C-4984-9773-E9263088A422}" srcId="{E0B69B18-EE6D-4B6B-A418-0EB9BA7D6F04}" destId="{00D36362-45DA-4DE9-B536-5BCFCB3373B7}" srcOrd="0" destOrd="0" parTransId="{DD1E8012-8B1F-4475-8588-46C31678232D}" sibTransId="{E72BF7FE-9E88-48C5-9A0A-DD10FAC78012}"/>
    <dgm:cxn modelId="{82D48F6E-1434-452A-BA40-877AECE170B4}" type="presOf" srcId="{E0F1F973-9B15-46CA-B418-C02D6227C5C0}" destId="{1EE39C30-67C8-4BEA-98A2-93A0BD87F90C}" srcOrd="0" destOrd="0" presId="urn:microsoft.com/office/officeart/2018/2/layout/IconLabelList"/>
    <dgm:cxn modelId="{08185188-34FC-4D0D-B83F-7976D8983682}" type="presOf" srcId="{1D5E1B8D-3279-4281-9595-9E36E6E14F7C}" destId="{E25F61A5-8EF7-4281-AC65-BDDA71394593}" srcOrd="0" destOrd="0" presId="urn:microsoft.com/office/officeart/2018/2/layout/IconLabelList"/>
    <dgm:cxn modelId="{387F2DB4-F972-4391-B4AB-87EB636DFFC3}" srcId="{E0B69B18-EE6D-4B6B-A418-0EB9BA7D6F04}" destId="{1D5E1B8D-3279-4281-9595-9E36E6E14F7C}" srcOrd="2" destOrd="0" parTransId="{81506D23-CA2D-4CAE-9A61-B9EB55FDB4D3}" sibTransId="{BF3474A6-BF89-4F41-91EC-B26DCFD5587B}"/>
    <dgm:cxn modelId="{07D038C6-931F-42BD-80C7-41FE92263C04}" srcId="{E0B69B18-EE6D-4B6B-A418-0EB9BA7D6F04}" destId="{E0F1F973-9B15-46CA-B418-C02D6227C5C0}" srcOrd="1" destOrd="0" parTransId="{6B15ECE7-A150-4CF0-BF18-4CC474945C8F}" sibTransId="{8B7EF102-EA68-4CEF-A135-8AF351C2108B}"/>
    <dgm:cxn modelId="{635234E7-906F-45C5-BD38-8E4483E156D1}" srcId="{E0B69B18-EE6D-4B6B-A418-0EB9BA7D6F04}" destId="{A2DBAE98-2659-4B90-ADC7-086420998AFC}" srcOrd="3" destOrd="0" parTransId="{8F32C5BD-64FF-4B83-A3F7-4FC0B74B2861}" sibTransId="{0B72517A-EBD7-4EBF-B2BA-AB2FF6AC3108}"/>
    <dgm:cxn modelId="{081B13EC-B38E-4F8E-893F-263313623BC4}" type="presOf" srcId="{00D36362-45DA-4DE9-B536-5BCFCB3373B7}" destId="{EAEC3BF6-2377-44A8-992C-1D7A49E00CB3}" srcOrd="0" destOrd="0" presId="urn:microsoft.com/office/officeart/2018/2/layout/IconLabelList"/>
    <dgm:cxn modelId="{453123DC-18E8-42C2-B4C1-738F5BF062EA}" type="presParOf" srcId="{5DC4C50E-1F85-4940-B4C2-CA3C4C878387}" destId="{2685CED5-980A-4019-9D9E-BAFD23B79F8A}" srcOrd="0" destOrd="0" presId="urn:microsoft.com/office/officeart/2018/2/layout/IconLabelList"/>
    <dgm:cxn modelId="{29CAA81F-2AA9-44D0-853E-5925530BE83B}" type="presParOf" srcId="{2685CED5-980A-4019-9D9E-BAFD23B79F8A}" destId="{39ABB58D-8349-415F-8B66-3D01A192011C}" srcOrd="0" destOrd="0" presId="urn:microsoft.com/office/officeart/2018/2/layout/IconLabelList"/>
    <dgm:cxn modelId="{6B197AFD-AA23-46D4-8F8A-890D4035C607}" type="presParOf" srcId="{2685CED5-980A-4019-9D9E-BAFD23B79F8A}" destId="{113C22B9-28C5-41D6-8327-D62724512461}" srcOrd="1" destOrd="0" presId="urn:microsoft.com/office/officeart/2018/2/layout/IconLabelList"/>
    <dgm:cxn modelId="{918549FF-A9E8-4DF7-B7B8-E4984C62BE00}" type="presParOf" srcId="{2685CED5-980A-4019-9D9E-BAFD23B79F8A}" destId="{EAEC3BF6-2377-44A8-992C-1D7A49E00CB3}" srcOrd="2" destOrd="0" presId="urn:microsoft.com/office/officeart/2018/2/layout/IconLabelList"/>
    <dgm:cxn modelId="{86EB0CA9-26E1-41D7-84B9-7D753204AFF7}" type="presParOf" srcId="{5DC4C50E-1F85-4940-B4C2-CA3C4C878387}" destId="{37ECC96B-4AE7-43F2-8650-D19FCCDE2AE5}" srcOrd="1" destOrd="0" presId="urn:microsoft.com/office/officeart/2018/2/layout/IconLabelList"/>
    <dgm:cxn modelId="{50AD72BB-11F9-4BE0-9C39-4EC2D2DAC75F}" type="presParOf" srcId="{5DC4C50E-1F85-4940-B4C2-CA3C4C878387}" destId="{77410F14-12EA-4C6A-8A8C-D969E9BBD73D}" srcOrd="2" destOrd="0" presId="urn:microsoft.com/office/officeart/2018/2/layout/IconLabelList"/>
    <dgm:cxn modelId="{B3BF4F14-29FA-485F-B791-20DD029C6BDF}" type="presParOf" srcId="{77410F14-12EA-4C6A-8A8C-D969E9BBD73D}" destId="{12494ED1-B0F7-4B06-BBC2-2105DDFC631B}" srcOrd="0" destOrd="0" presId="urn:microsoft.com/office/officeart/2018/2/layout/IconLabelList"/>
    <dgm:cxn modelId="{D65F35B0-9A22-4B67-80AD-A0D2BBED99C7}" type="presParOf" srcId="{77410F14-12EA-4C6A-8A8C-D969E9BBD73D}" destId="{D7264FC5-8EA1-4EC2-A86B-425EEF6A24CE}" srcOrd="1" destOrd="0" presId="urn:microsoft.com/office/officeart/2018/2/layout/IconLabelList"/>
    <dgm:cxn modelId="{F12FB57F-C205-42BE-99C3-0CBF6A4B3E98}" type="presParOf" srcId="{77410F14-12EA-4C6A-8A8C-D969E9BBD73D}" destId="{1EE39C30-67C8-4BEA-98A2-93A0BD87F90C}" srcOrd="2" destOrd="0" presId="urn:microsoft.com/office/officeart/2018/2/layout/IconLabelList"/>
    <dgm:cxn modelId="{78D3E4EF-A3F3-4C59-9728-991D7C915778}" type="presParOf" srcId="{5DC4C50E-1F85-4940-B4C2-CA3C4C878387}" destId="{C25AC749-9B15-49A7-AAB0-547621AE0523}" srcOrd="3" destOrd="0" presId="urn:microsoft.com/office/officeart/2018/2/layout/IconLabelList"/>
    <dgm:cxn modelId="{FF6F977B-EC62-470A-A779-198CEB326B14}" type="presParOf" srcId="{5DC4C50E-1F85-4940-B4C2-CA3C4C878387}" destId="{59C12098-A507-4B3C-87FE-32FA3088146A}" srcOrd="4" destOrd="0" presId="urn:microsoft.com/office/officeart/2018/2/layout/IconLabelList"/>
    <dgm:cxn modelId="{CCB4D0F9-CA61-4817-BDA1-727504009A71}" type="presParOf" srcId="{59C12098-A507-4B3C-87FE-32FA3088146A}" destId="{3B339443-784B-41A7-8A80-65833FBD6775}" srcOrd="0" destOrd="0" presId="urn:microsoft.com/office/officeart/2018/2/layout/IconLabelList"/>
    <dgm:cxn modelId="{E6FDA0E4-36ED-4DA3-953B-E542C2A92C38}" type="presParOf" srcId="{59C12098-A507-4B3C-87FE-32FA3088146A}" destId="{71DE200C-6893-4933-80F6-2038A4ACEE36}" srcOrd="1" destOrd="0" presId="urn:microsoft.com/office/officeart/2018/2/layout/IconLabelList"/>
    <dgm:cxn modelId="{5FA2BF9B-5175-45CA-93A9-8A50153B84E3}" type="presParOf" srcId="{59C12098-A507-4B3C-87FE-32FA3088146A}" destId="{E25F61A5-8EF7-4281-AC65-BDDA71394593}" srcOrd="2" destOrd="0" presId="urn:microsoft.com/office/officeart/2018/2/layout/IconLabelList"/>
    <dgm:cxn modelId="{B98F2E81-ACEB-48B3-8615-B6C20E1E5DA0}" type="presParOf" srcId="{5DC4C50E-1F85-4940-B4C2-CA3C4C878387}" destId="{6522DC4A-7112-48ED-A1A3-71D55CB7D934}" srcOrd="5" destOrd="0" presId="urn:microsoft.com/office/officeart/2018/2/layout/IconLabelList"/>
    <dgm:cxn modelId="{3E083DDC-2B01-488E-82CD-BB8B30B146A8}" type="presParOf" srcId="{5DC4C50E-1F85-4940-B4C2-CA3C4C878387}" destId="{42EFBB3B-6715-4997-836C-DBDAE85E2581}" srcOrd="6" destOrd="0" presId="urn:microsoft.com/office/officeart/2018/2/layout/IconLabelList"/>
    <dgm:cxn modelId="{6BA43A19-F3EE-4008-825E-35275667797F}" type="presParOf" srcId="{42EFBB3B-6715-4997-836C-DBDAE85E2581}" destId="{B82AF5D8-8297-49CF-8B86-1F0008C6BA6F}" srcOrd="0" destOrd="0" presId="urn:microsoft.com/office/officeart/2018/2/layout/IconLabelList"/>
    <dgm:cxn modelId="{A3EFF6C0-3EDF-4720-96C5-13A53E71B8B6}" type="presParOf" srcId="{42EFBB3B-6715-4997-836C-DBDAE85E2581}" destId="{F288F017-0C33-4815-9F40-7A96CC378671}" srcOrd="1" destOrd="0" presId="urn:microsoft.com/office/officeart/2018/2/layout/IconLabelList"/>
    <dgm:cxn modelId="{02083BCD-F631-4CF4-A56A-A6ECB6C0018F}" type="presParOf" srcId="{42EFBB3B-6715-4997-836C-DBDAE85E2581}" destId="{EB4E4E85-6772-4933-8BDD-E000B5088C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BB58D-8349-415F-8B66-3D01A192011C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C3BF6-2377-44A8-992C-1D7A49E00CB3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write  custom functions and get technical Indicators for a stock</a:t>
          </a:r>
        </a:p>
      </dsp:txBody>
      <dsp:txXfrm>
        <a:off x="338168" y="1887237"/>
        <a:ext cx="2683800" cy="720000"/>
      </dsp:txXfrm>
    </dsp:sp>
    <dsp:sp modelId="{12494ED1-B0F7-4B06-BBC2-2105DDFC631B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39C30-67C8-4BEA-98A2-93A0BD87F90C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get plots from these indicators </a:t>
          </a:r>
        </a:p>
      </dsp:txBody>
      <dsp:txXfrm>
        <a:off x="3491634" y="1887237"/>
        <a:ext cx="2683800" cy="720000"/>
      </dsp:txXfrm>
    </dsp:sp>
    <dsp:sp modelId="{3B339443-784B-41A7-8A80-65833FBD6775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61A5-8EF7-4281-AC65-BDDA71394593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38168" y="4839023"/>
        <a:ext cx="2683800" cy="720000"/>
      </dsp:txXfrm>
    </dsp:sp>
    <dsp:sp modelId="{B82AF5D8-8297-49CF-8B86-1F0008C6BA6F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E4E85-6772-4933-8BDD-E000B5088CEB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 Decide Buy and Sell calls for a stock using the indicators </a:t>
          </a:r>
        </a:p>
      </dsp:txBody>
      <dsp:txXfrm>
        <a:off x="3491634" y="4839023"/>
        <a:ext cx="26838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6B13-A206-4EFC-8701-92326424D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81F9C-A378-400B-BD6B-EEF1E084E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34E3-C7BD-4E53-B89D-257E0E9E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839C-A3B9-48C4-8361-D41A3488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15A2-B5C6-4124-9D77-6F2E2BAE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0DFC-4FF7-43CC-9875-311A6888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0E3BE-63A1-4A98-AD97-8FB01A48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C55FB-2D0C-4C40-855A-3001C56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FCE8-DF75-47D2-91A0-E7312DA3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1B84-F843-4BB7-B7E6-7C395371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50398-8857-4B17-AFCF-C35685137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ED464-6B7E-40DF-B000-31E98351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5898-368A-4E8B-AA0E-D00818A3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658E-5F6D-460E-B2CA-D13FF872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7F29-2D39-445B-A82B-FF83407E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9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26F1-E3B4-4E87-B34C-E0433E4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5668-FD76-4FBF-968B-B7F1D6E8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7D62-3936-4CCF-84F2-3241CCE9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7886D-FE6B-4EFA-8B7C-8ADF814D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EF45-750D-475B-A468-CB5F4502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B59C-ECB1-432F-BC2A-8BC0F635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B0F0B-08A3-46AE-ADB8-C2B39639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5065-4AD0-4A26-A169-F6F84825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4065-CB29-4BB2-8DEC-04C68AD0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5AC52-D5C8-4D9C-BDAF-B3306395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2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BF5B-FFC9-43A5-9162-736B451D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4012-DC1A-4D6C-A5B1-AF65AE198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BAD43-687B-4764-B34F-E9D724BB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3CA66-0736-4EC8-A078-46289ADA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5B80-553D-4887-8CE3-46D5D5D6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3F916-D3F1-4D14-9D36-54838A98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0982-8D38-4A83-A951-5B700398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67EE-718D-484A-8EBF-2462550F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54CC9-030A-47D9-ABE3-7278156A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B0811-53BC-4694-A98E-E2C2107A0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3E92F-C011-43B9-9E3F-7EE820072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8E24A-CECE-4BFD-B338-923A2B2B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9DCE6-DF48-4706-9FB9-5F8A26E3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AB7DA-56AA-4AD4-922D-21BBE9C5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FB1C-D71A-491A-9454-7CE98E00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70145-D786-47C7-B419-46702AC3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F68E0-36F4-4D30-B649-1B798CF2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5080C-6E35-4E4B-BF9A-FCB15BFC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1EF6F-99C9-4F6E-AEA6-EE2795E1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D9CBE-C8FA-4DDB-95EA-A527634A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722D3-20D0-4F46-872D-82BACAE0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578F-CE36-4D6A-9566-1E6B4668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7A8D-33C6-446B-87C7-832371D5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3E2C6-4368-46F8-91F8-CE87D1C4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45BB7-E142-42DB-9B51-B58108F6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9F698-6269-4A2F-8305-D39E55BE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2948A-616E-494C-817F-3B0E93FC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D582-1F62-4E8A-AC95-431987C7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1942F-65F1-4193-9818-D82BD1A33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3A006-14C0-4A92-BE39-30C2438F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4511B-AF11-4064-843F-10096D2A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A449-0D76-4D5F-8918-7CAB7595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C78E-2B5D-48EA-BEAC-670364BC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FC2F5-620E-4882-8176-B3C98AC7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1D037-2B39-4BCA-840C-8713BBFF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852E-81BB-49D7-84D6-338E1869F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5DBB-41C9-4E38-922E-C683F8C5354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AA57-5253-4F40-8AFA-DA84D0093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1563-3162-4869-A84C-7705D9B9C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D29D-32A1-4C6F-BB37-3CDA0259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AEF7C-0AED-4859-BEBC-AEBD4AC8A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Stock Market Analysis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D09E8-CC6F-4F85-B646-E8928BDBB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000" dirty="0"/>
              <a:t>MIHIR DESHPANDE</a:t>
            </a:r>
          </a:p>
          <a:p>
            <a:r>
              <a:rPr lang="en-US" sz="2000" dirty="0"/>
              <a:t>IST-652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                                           </a:t>
            </a:r>
          </a:p>
        </p:txBody>
      </p:sp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4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BA02A-BC45-4234-AB1D-AAC7BF0F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Techical Indicators-MACD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2B9E36-2180-4AAD-A348-A3E829DBD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354547"/>
            <a:ext cx="5126736" cy="399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4B46-F5D0-437D-AF66-AAE84792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Moving Average converge divergence is the difference of 12 day EMA and 26 day EMA and signal line is the 9 day EMA of the moving average</a:t>
            </a:r>
          </a:p>
          <a:p>
            <a:r>
              <a:rPr lang="en-US" sz="3000" dirty="0"/>
              <a:t>When MACD line crosses the signal line from below, it’s a buy signal</a:t>
            </a:r>
          </a:p>
          <a:p>
            <a:r>
              <a:rPr lang="en-US" sz="3000" dirty="0"/>
              <a:t>When MACD line crosses the signal line from above, it’s a sell signal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416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32DA7-4AA6-4D7A-BD86-5EF5407E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Techical indicator-RSI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947B1EE-0A69-45F2-ACA5-B447338A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343982"/>
            <a:ext cx="5126736" cy="401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A02D-EBC6-43F6-A173-CD1335F9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Autofit/>
          </a:bodyPr>
          <a:lstStyle/>
          <a:p>
            <a:r>
              <a:rPr lang="en-US" dirty="0"/>
              <a:t>Relative Strength index is a momentum indicator</a:t>
            </a:r>
          </a:p>
          <a:p>
            <a:r>
              <a:rPr lang="en-US" dirty="0"/>
              <a:t>It gives overbought and oversold levels</a:t>
            </a:r>
          </a:p>
          <a:p>
            <a:r>
              <a:rPr lang="en-US" dirty="0"/>
              <a:t>It is calculate using average gains and losses for previous 14 day period</a:t>
            </a:r>
          </a:p>
          <a:p>
            <a:r>
              <a:rPr lang="en-US" dirty="0"/>
              <a:t>RSI over 70 indicates overbought and RSI under 30 indicates oversold</a:t>
            </a:r>
          </a:p>
        </p:txBody>
      </p:sp>
    </p:spTree>
    <p:extLst>
      <p:ext uri="{BB962C8B-B14F-4D97-AF65-F5344CB8AC3E}">
        <p14:creationId xmlns:p14="http://schemas.microsoft.com/office/powerpoint/2010/main" val="2072949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F3319-74D3-4838-83FA-70E0B12D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MACD and RSI functions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59067E-A929-4869-996B-B48478305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353196"/>
            <a:ext cx="5744153" cy="40092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0A0AFF-61DA-4A38-913D-94212606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437" y="2353196"/>
            <a:ext cx="5956564" cy="41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3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91BBD-253F-4F7F-8226-648986B3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Buy and Sell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2AA7F-B844-4FDB-ADAC-31FA0BB4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15" y="484632"/>
            <a:ext cx="3740969" cy="5733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080C-E53E-46F4-A9E6-03C14EC2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2" y="2121763"/>
            <a:ext cx="5532367" cy="4390248"/>
          </a:xfrm>
        </p:spPr>
        <p:txBody>
          <a:bodyPr>
            <a:normAutofit/>
          </a:bodyPr>
          <a:lstStyle/>
          <a:p>
            <a:r>
              <a:rPr lang="en-US" dirty="0"/>
              <a:t>Used MACD and volume to write a strategy</a:t>
            </a:r>
          </a:p>
          <a:p>
            <a:r>
              <a:rPr lang="en-US" dirty="0"/>
              <a:t>If volume &gt; average volume for last 3 days and MACD line crosses the signal line from below-BUY</a:t>
            </a:r>
          </a:p>
          <a:p>
            <a:r>
              <a:rPr lang="en-US" dirty="0"/>
              <a:t>If volume &gt; average volume for last 3 days and MACD line crosses the signal line from above-SELL</a:t>
            </a:r>
          </a:p>
          <a:p>
            <a:r>
              <a:rPr lang="en-US" dirty="0"/>
              <a:t>Otherwise Hold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96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00B27-4EF7-4C7A-8A3B-1F195D88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to generate calls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EF93B2-6A75-4B2D-B2B4-1EF639BB1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388" y="492573"/>
            <a:ext cx="646241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4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4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16697-89BB-4ACC-B0D2-916B4F7D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Twitter sentiment Analysis</a:t>
            </a:r>
          </a:p>
        </p:txBody>
      </p:sp>
      <p:pic>
        <p:nvPicPr>
          <p:cNvPr id="1033" name="Picture 4">
            <a:extLst>
              <a:ext uri="{FF2B5EF4-FFF2-40B4-BE49-F238E27FC236}">
                <a16:creationId xmlns:a16="http://schemas.microsoft.com/office/drawing/2014/main" id="{F29E1FDF-2A04-4909-931A-6CB3B74BC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01" y="478232"/>
            <a:ext cx="3406899" cy="278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4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51AE31D7-B257-4119-8BFD-032C584DF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886" y="3593846"/>
            <a:ext cx="3662730" cy="278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Content Placeholder 1034">
            <a:extLst>
              <a:ext uri="{FF2B5EF4-FFF2-40B4-BE49-F238E27FC236}">
                <a16:creationId xmlns:a16="http://schemas.microsoft.com/office/drawing/2014/main" id="{3301482E-E3EA-4B86-8FE1-B19A0BD1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Twitter API to collect  tweets for the stock</a:t>
            </a:r>
          </a:p>
          <a:p>
            <a:r>
              <a:rPr lang="en-US" sz="2400">
                <a:solidFill>
                  <a:srgbClr val="FFFFFF"/>
                </a:solidFill>
              </a:rPr>
              <a:t>Used text preprocessing using nltk(removed stopwords and tokenized)</a:t>
            </a:r>
          </a:p>
          <a:p>
            <a:r>
              <a:rPr lang="en-US" sz="2400">
                <a:solidFill>
                  <a:srgbClr val="FFFFFF"/>
                </a:solidFill>
              </a:rPr>
              <a:t>Used Vader Sentiment Analsyser to get the sentiment scores(Used compound Scores)</a:t>
            </a:r>
          </a:p>
          <a:p>
            <a:r>
              <a:rPr lang="en-US" sz="2400">
                <a:solidFill>
                  <a:srgbClr val="FFFFFF"/>
                </a:solidFill>
              </a:rPr>
              <a:t>Matched the sentiment with the close price by date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5599-5DED-44E9-AF01-952CB73E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4A76-77F3-4BF6-A59B-021BAD48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93832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C7704-32A9-4B92-9F48-558081A8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The Data </a:t>
            </a:r>
          </a:p>
        </p:txBody>
      </p:sp>
      <p:cxnSp>
        <p:nvCxnSpPr>
          <p:cNvPr id="2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67E3-84DB-40A6-AABF-91E65B40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Alphavantage API returns the stock data for a company in Json format</a:t>
            </a:r>
          </a:p>
          <a:p>
            <a:r>
              <a:rPr lang="en-US" sz="2000"/>
              <a:t>The data has 6 columns namely date,open,close,high,low and volume </a:t>
            </a:r>
          </a:p>
          <a:p>
            <a:r>
              <a:rPr lang="en-US" sz="2000"/>
              <a:t>Wrote a function to make repeated calls to the API to get the stock data for top 50 companies by market cap</a:t>
            </a:r>
          </a:p>
          <a:p>
            <a:r>
              <a:rPr lang="en-US" sz="2000"/>
              <a:t>Tranformed from Json to pandas dataframe</a:t>
            </a:r>
          </a:p>
          <a:p>
            <a:r>
              <a:rPr lang="en-US" sz="2000"/>
              <a:t>Saved as csv to disk</a:t>
            </a:r>
          </a:p>
        </p:txBody>
      </p:sp>
    </p:spTree>
    <p:extLst>
      <p:ext uri="{BB962C8B-B14F-4D97-AF65-F5344CB8AC3E}">
        <p14:creationId xmlns:p14="http://schemas.microsoft.com/office/powerpoint/2010/main" val="2494520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47014-F3B5-4E48-B2AA-976FA576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The Data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BA1D-40D3-48AE-B661-DC79206D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Date column is pretty self-explanatory</a:t>
            </a:r>
          </a:p>
          <a:p>
            <a:r>
              <a:rPr lang="en-US" sz="2000" dirty="0"/>
              <a:t>Open is the opening price of a stock on the day</a:t>
            </a:r>
          </a:p>
          <a:p>
            <a:r>
              <a:rPr lang="en-US" sz="2000" dirty="0"/>
              <a:t>Close is the closing price of a stock on the day</a:t>
            </a:r>
          </a:p>
          <a:p>
            <a:r>
              <a:rPr lang="en-US" sz="2000" dirty="0"/>
              <a:t>High is the daily highest price of the stock</a:t>
            </a:r>
          </a:p>
          <a:p>
            <a:r>
              <a:rPr lang="en-US" sz="2000" dirty="0"/>
              <a:t>Low is the daily lowest price of the stock</a:t>
            </a:r>
          </a:p>
          <a:p>
            <a:r>
              <a:rPr lang="en-US" sz="2000" dirty="0"/>
              <a:t>Volume is the daily traded volume for the stock</a:t>
            </a:r>
          </a:p>
          <a:p>
            <a:r>
              <a:rPr lang="en-US" sz="2000" dirty="0"/>
              <a:t>All the datatypes are numeric except for date</a:t>
            </a:r>
          </a:p>
        </p:txBody>
      </p:sp>
    </p:spTree>
    <p:extLst>
      <p:ext uri="{BB962C8B-B14F-4D97-AF65-F5344CB8AC3E}">
        <p14:creationId xmlns:p14="http://schemas.microsoft.com/office/powerpoint/2010/main" val="345504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CC29AB-CE99-40E4-BA1F-0471C4D7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is the function to get the stock data from the API, process it and convert to </a:t>
            </a:r>
            <a:r>
              <a:rPr lang="en-US" sz="2000">
                <a:solidFill>
                  <a:schemeClr val="bg1"/>
                </a:solidFill>
              </a:rPr>
              <a:t>a dataframe. </a:t>
            </a:r>
            <a:r>
              <a:rPr lang="en-US" sz="2000" dirty="0">
                <a:solidFill>
                  <a:schemeClr val="bg1"/>
                </a:solidFill>
              </a:rPr>
              <a:t>It takes a list of stock names as the input and returns </a:t>
            </a:r>
            <a:r>
              <a:rPr lang="en-US" sz="2000">
                <a:solidFill>
                  <a:schemeClr val="bg1"/>
                </a:solidFill>
              </a:rPr>
              <a:t>a dataframe </a:t>
            </a:r>
            <a:r>
              <a:rPr lang="en-US" sz="2000" dirty="0">
                <a:solidFill>
                  <a:schemeClr val="bg1"/>
                </a:solidFill>
              </a:rPr>
              <a:t>as the output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3A2860C-E33D-4518-9407-FF86CE6F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009" y="1527243"/>
            <a:ext cx="7266561" cy="3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8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3F7C2-F957-4366-BA6F-F3678CDB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Obectives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EC8942-B924-4504-8710-5FDE395BC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6728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3D32BE-FA69-416F-8D51-ABC4DE516B4E}"/>
              </a:ext>
            </a:extLst>
          </p:cNvPr>
          <p:cNvSpPr txBox="1"/>
          <p:nvPr/>
        </p:nvSpPr>
        <p:spPr>
          <a:xfrm>
            <a:off x="5661498" y="5321030"/>
            <a:ext cx="243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Twitter Sentiment Analysis </a:t>
            </a:r>
          </a:p>
        </p:txBody>
      </p:sp>
    </p:spTree>
    <p:extLst>
      <p:ext uri="{BB962C8B-B14F-4D97-AF65-F5344CB8AC3E}">
        <p14:creationId xmlns:p14="http://schemas.microsoft.com/office/powerpoint/2010/main" val="412275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AAC96-2EFC-4D5F-A86C-3D77CA72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Basic Steps involved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2B4A-7905-427E-99DC-F3FEC462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Get the data in pandas dataframe</a:t>
            </a:r>
          </a:p>
          <a:p>
            <a:r>
              <a:rPr lang="en-US" sz="2000"/>
              <a:t>Convert dates to datetime objects</a:t>
            </a:r>
          </a:p>
          <a:p>
            <a:r>
              <a:rPr lang="en-US" sz="2000"/>
              <a:t>Aggregation using pandas groupby</a:t>
            </a:r>
          </a:p>
          <a:p>
            <a:r>
              <a:rPr lang="en-US" sz="2000"/>
              <a:t>SMA,EMA and MACD using pandas rolling mean and ewm</a:t>
            </a:r>
          </a:p>
          <a:p>
            <a:r>
              <a:rPr lang="en-US" sz="2000"/>
              <a:t>Writing a investment strategy using MACD and </a:t>
            </a:r>
          </a:p>
          <a:p>
            <a:r>
              <a:rPr lang="en-US" sz="2000"/>
              <a:t>Plotting using matplotlib</a:t>
            </a:r>
          </a:p>
          <a:p>
            <a:r>
              <a:rPr lang="en-US" sz="2000"/>
              <a:t>Sentiment Analysis using Vader Sentiment</a:t>
            </a:r>
          </a:p>
        </p:txBody>
      </p:sp>
    </p:spTree>
    <p:extLst>
      <p:ext uri="{BB962C8B-B14F-4D97-AF65-F5344CB8AC3E}">
        <p14:creationId xmlns:p14="http://schemas.microsoft.com/office/powerpoint/2010/main" val="1983432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CE457-F0EE-4A7B-99C7-EFE95326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Technical Indicators-Volume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576BC5-019B-4F77-9D75-9EE137799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886" y="652273"/>
            <a:ext cx="3662730" cy="24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42043A5-FC73-4F9C-93CA-1BE83D318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3763417"/>
            <a:ext cx="3662730" cy="244181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E53EE-C4BD-4522-9A33-B09A7516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Volume indicates the amount of shares that are bought and sold</a:t>
            </a:r>
          </a:p>
          <a:p>
            <a:r>
              <a:rPr lang="en-US" sz="2400">
                <a:solidFill>
                  <a:srgbClr val="FFFFFF"/>
                </a:solidFill>
              </a:rPr>
              <a:t>Following high volume is generally a good idea</a:t>
            </a:r>
          </a:p>
          <a:p>
            <a:r>
              <a:rPr lang="en-US" sz="2400">
                <a:solidFill>
                  <a:srgbClr val="FFFFFF"/>
                </a:solidFill>
              </a:rPr>
              <a:t>Plotted Average yearly volume using pandas groupby and matplotlib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0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590A9-12CD-4E42-B519-E3C102B2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Technical Indications- SMA and EMA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8AB316-C358-4672-B291-6A842942A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" r="-4" b="-4"/>
          <a:stretch/>
        </p:blipFill>
        <p:spPr bwMode="auto">
          <a:xfrm>
            <a:off x="656658" y="478232"/>
            <a:ext cx="3313185" cy="278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FC678610-C7AF-4735-85B9-A96163FE1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09" y="3589867"/>
            <a:ext cx="3378883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8DC8-186A-4595-894A-380F4086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569" y="2725205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Simple Moving average is the rolling mean of the close price for a n time period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Exponential Moving average is similar but gives more weight to the most recent data points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Wrote functions for to calculate and plot these two using pandas and matplotlib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Input to the function is the date from which the calculations need to be done and the company symbol</a:t>
            </a:r>
          </a:p>
        </p:txBody>
      </p:sp>
    </p:spTree>
    <p:extLst>
      <p:ext uri="{BB962C8B-B14F-4D97-AF65-F5344CB8AC3E}">
        <p14:creationId xmlns:p14="http://schemas.microsoft.com/office/powerpoint/2010/main" val="246850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0B544-912C-491C-A760-5259A11B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Functions to get the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D20825-1050-4881-BEDC-553F4D7A9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826632"/>
            <a:ext cx="5455917" cy="2959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D4AB0D-4013-464A-B51E-D054991A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990309"/>
            <a:ext cx="5455917" cy="2632480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7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557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Stock Market Analysis</vt:lpstr>
      <vt:lpstr>The Data </vt:lpstr>
      <vt:lpstr>The Data </vt:lpstr>
      <vt:lpstr>PowerPoint Presentation</vt:lpstr>
      <vt:lpstr>Analysis Obectives</vt:lpstr>
      <vt:lpstr>Basic Steps involved </vt:lpstr>
      <vt:lpstr>Technical Indicators-Volume</vt:lpstr>
      <vt:lpstr>Technical Indications- SMA and EMA</vt:lpstr>
      <vt:lpstr>Functions to get the plots</vt:lpstr>
      <vt:lpstr>Techical Indicators-MACD</vt:lpstr>
      <vt:lpstr>Techical indicator-RSI</vt:lpstr>
      <vt:lpstr>MACD and RSI functions</vt:lpstr>
      <vt:lpstr>Buy and Sell calls</vt:lpstr>
      <vt:lpstr>Function to generate calls</vt:lpstr>
      <vt:lpstr>Twitter sentiment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mihirdeshpande9@outlook.com</dc:creator>
  <cp:lastModifiedBy>mihirdeshpande9@outlook.com</cp:lastModifiedBy>
  <cp:revision>2</cp:revision>
  <dcterms:created xsi:type="dcterms:W3CDTF">2019-04-21T23:13:01Z</dcterms:created>
  <dcterms:modified xsi:type="dcterms:W3CDTF">2019-04-21T23:23:01Z</dcterms:modified>
</cp:coreProperties>
</file>