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0"/>
  </p:notesMasterIdLst>
  <p:handoutMasterIdLst>
    <p:handoutMasterId r:id="rId11"/>
  </p:handoutMasterIdLst>
  <p:sldIdLst>
    <p:sldId id="298" r:id="rId2"/>
    <p:sldId id="300" r:id="rId3"/>
    <p:sldId id="301" r:id="rId4"/>
    <p:sldId id="302" r:id="rId5"/>
    <p:sldId id="303" r:id="rId6"/>
    <p:sldId id="306" r:id="rId7"/>
    <p:sldId id="308" r:id="rId8"/>
    <p:sldId id="30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65" autoAdjust="0"/>
    <p:restoredTop sz="78780" autoAdjust="0"/>
  </p:normalViewPr>
  <p:slideViewPr>
    <p:cSldViewPr snapToGrid="0" snapToObjects="1">
      <p:cViewPr>
        <p:scale>
          <a:sx n="125" d="100"/>
          <a:sy n="125" d="100"/>
        </p:scale>
        <p:origin x="-1560" y="9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5D081-0A36-2E48-BC18-446639F1EB78}" type="datetime1">
              <a:rPr lang="en-US" smtClean="0"/>
              <a:t>12/20/17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5EEDA-97BF-9044-9D30-4B0AE80D5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356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A73380-7B74-9D48-AC27-64B94DF19556}" type="datetime1">
              <a:rPr lang="en-US" smtClean="0"/>
              <a:t>12/20/17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A76AD-58EF-0D40-87AA-5E5171A7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546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A76AD-58EF-0D40-87AA-5E5171A724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38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A76AD-58EF-0D40-87AA-5E5171A724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27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A76AD-58EF-0D40-87AA-5E5171A724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85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xxxxxxxx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BDCC-577E-6542-A49A-737818684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3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xxxxxxxx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BDCC-577E-6542-A49A-737818684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1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xxxxxxxx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BDCC-577E-6542-A49A-737818684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6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xxxxxxxx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BDCC-577E-6542-A49A-737818684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90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xxxxxxxx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BDCC-577E-6542-A49A-737818684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8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xxxxxxxx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BDCC-577E-6542-A49A-737818684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6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xxxxxxxx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BDCC-577E-6542-A49A-737818684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9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xxxxxxxx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BDCC-577E-6542-A49A-737818684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9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xxxxxxxx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BDCC-577E-6542-A49A-737818684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4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xxxxxxxx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BDCC-577E-6542-A49A-737818684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4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xxxxxxxx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BDCC-577E-6542-A49A-737818684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9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11/19/14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xxxxxxxx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BBDCC-577E-6542-A49A-737818684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5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5 </a:t>
            </a:r>
            <a:r>
              <a:rPr lang="mr-IN" dirty="0" smtClean="0"/>
              <a:t>–</a:t>
            </a:r>
            <a:r>
              <a:rPr lang="en-US" dirty="0" smtClean="0"/>
              <a:t> Timestamp and Tracking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xxxxxxxx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BDCC-577E-6542-A49A-7378186845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0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TIMESTAMP AND FREEZING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u="sng" dirty="0" smtClean="0"/>
              <a:t>GOAL</a:t>
            </a:r>
            <a:r>
              <a:rPr lang="en-US" dirty="0" smtClean="0"/>
              <a:t>: A user decides to monitor and track the future in which the app dictates. In order to do so, after the prediction chart is there, the user presses a “Freeze &amp; Track” button. This freezes the data and chart based on the data there.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 list stocks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 renders the data</a:t>
            </a:r>
          </a:p>
          <a:p>
            <a:pPr marL="914400" lvl="1" indent="-514350"/>
            <a:r>
              <a:rPr lang="en-US" dirty="0" smtClean="0"/>
              <a:t>The chart is created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 says “Freeze &amp; Track” next to the table that was created. If pressed we comment next to the button that says “Frozen Predictions starting {DATE,TIME}</a:t>
            </a:r>
          </a:p>
          <a:p>
            <a:pPr marL="914400" lvl="1" indent="-514350"/>
            <a:r>
              <a:rPr lang="en-US" dirty="0" smtClean="0"/>
              <a:t>Button now says ”Un-Freeze”.</a:t>
            </a:r>
          </a:p>
          <a:p>
            <a:pPr marL="1314450" lvl="2" indent="-514350"/>
            <a:r>
              <a:rPr lang="en-US" dirty="0" smtClean="0"/>
              <a:t>Pressing ”Un-Freeze” erases the timestamp and updates the data with current data</a:t>
            </a:r>
          </a:p>
          <a:p>
            <a:pPr marL="0" indent="0">
              <a:buNone/>
            </a:pPr>
            <a:r>
              <a:rPr lang="en-US" dirty="0" smtClean="0"/>
              <a:t>(I am aware that the next time the user goes to the site the data may be different prediction even though it is frozen.)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xxxxxxxx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BDCC-577E-6542-A49A-7378186845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77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the Frozen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3068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User froze on the date 11/7/17</a:t>
            </a:r>
          </a:p>
          <a:p>
            <a:r>
              <a:rPr lang="en-US" dirty="0" smtClean="0"/>
              <a:t>Today is 1/1/18</a:t>
            </a:r>
          </a:p>
          <a:p>
            <a:r>
              <a:rPr lang="en-US" dirty="0" smtClean="0"/>
              <a:t>I see the chart in comparison between my prediction and the reality of what has been happening.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xxxxxxxx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BDCC-577E-6542-A49A-7378186845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9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Drop down to choose stock for Prediction Chart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= High Low Markers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BDCC-577E-6542-A49A-73781868458F}" type="slidenum">
              <a:rPr lang="en-US" smtClean="0"/>
              <a:t>4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925320" y="2336800"/>
            <a:ext cx="0" cy="380619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25320" y="6142990"/>
            <a:ext cx="5354320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flipV="1">
            <a:off x="1925320" y="2905760"/>
            <a:ext cx="5354320" cy="1290320"/>
          </a:xfrm>
          <a:prstGeom prst="bentConnector3">
            <a:avLst>
              <a:gd name="adj1" fmla="val 3576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57200" y="1605280"/>
            <a:ext cx="1452880" cy="386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MSFT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910080" y="1605280"/>
            <a:ext cx="447040" cy="386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/>
          <p:cNvSpPr/>
          <p:nvPr/>
        </p:nvSpPr>
        <p:spPr>
          <a:xfrm rot="10800000">
            <a:off x="1955800" y="1686560"/>
            <a:ext cx="360680" cy="233680"/>
          </a:xfrm>
          <a:prstGeom prst="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955799" y="2834640"/>
            <a:ext cx="5440681" cy="136144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>
            <a:off x="1925320" y="4197033"/>
            <a:ext cx="2108200" cy="11941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986277" y="4196080"/>
            <a:ext cx="2961643" cy="141700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69840" y="5613082"/>
            <a:ext cx="818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Reality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426958" y="2721094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19" name="Diamond 18"/>
          <p:cNvSpPr/>
          <p:nvPr/>
        </p:nvSpPr>
        <p:spPr>
          <a:xfrm>
            <a:off x="3670298" y="2780349"/>
            <a:ext cx="290610" cy="253047"/>
          </a:xfrm>
          <a:prstGeom prst="diamond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amond 24"/>
          <p:cNvSpPr/>
          <p:nvPr/>
        </p:nvSpPr>
        <p:spPr>
          <a:xfrm>
            <a:off x="3670298" y="4049712"/>
            <a:ext cx="290610" cy="253047"/>
          </a:xfrm>
          <a:prstGeom prst="diamond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amond 26"/>
          <p:cNvSpPr/>
          <p:nvPr/>
        </p:nvSpPr>
        <p:spPr>
          <a:xfrm>
            <a:off x="3347716" y="6419852"/>
            <a:ext cx="290610" cy="253047"/>
          </a:xfrm>
          <a:prstGeom prst="diamond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29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6 </a:t>
            </a:r>
            <a:r>
              <a:rPr lang="mr-IN" dirty="0" smtClean="0"/>
              <a:t>–</a:t>
            </a:r>
            <a:r>
              <a:rPr lang="en-US" dirty="0" smtClean="0"/>
              <a:t> Machine Learning: Adjusted Prediction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xxxxxxxx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BDCC-577E-6542-A49A-7378186845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58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Taking the Prediction and adapting it via machine learning due to reality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Take the formula we have for prediction line for a stock and do the following</a:t>
            </a:r>
          </a:p>
          <a:p>
            <a:pPr lvl="1"/>
            <a:r>
              <a:rPr lang="en-US" dirty="0" smtClean="0"/>
              <a:t>Create another “Adjusted Prediction” line (with it’s slope line)</a:t>
            </a:r>
          </a:p>
          <a:p>
            <a:pPr lvl="1"/>
            <a:r>
              <a:rPr lang="en-US" dirty="0" smtClean="0"/>
              <a:t>Adjust the formula/line based on the current day close</a:t>
            </a:r>
          </a:p>
          <a:p>
            <a:pPr lvl="2"/>
            <a:r>
              <a:rPr lang="en-US" dirty="0" smtClean="0"/>
              <a:t>In the formula we take the previous value and it helps drive the next value.</a:t>
            </a:r>
          </a:p>
          <a:p>
            <a:pPr lvl="3"/>
            <a:r>
              <a:rPr lang="en-US" dirty="0" smtClean="0"/>
              <a:t>Now we know the values due to the close.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xxxxxxxx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BDCC-577E-6542-A49A-7378186845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3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keeping our original Prediction Line</a:t>
            </a:r>
          </a:p>
          <a:p>
            <a:r>
              <a:rPr lang="en-US" dirty="0" smtClean="0"/>
              <a:t>We now also have the Adjusted Line. It will have</a:t>
            </a:r>
          </a:p>
          <a:p>
            <a:pPr lvl="1"/>
            <a:r>
              <a:rPr lang="en-US" dirty="0" smtClean="0"/>
              <a:t>High/Low markers too</a:t>
            </a:r>
          </a:p>
          <a:p>
            <a:r>
              <a:rPr lang="en-US" dirty="0" smtClean="0"/>
              <a:t>Everyday that you check it is possible that the adjusted line has changed due to the previous close.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xxxxxxxx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BDCC-577E-6542-A49A-7378186845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56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Drop down to choose stock for Prediction Chart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795516" y="6356350"/>
            <a:ext cx="2895600" cy="365125"/>
          </a:xfrm>
        </p:spPr>
        <p:txBody>
          <a:bodyPr/>
          <a:lstStyle/>
          <a:p>
            <a:r>
              <a:rPr lang="en-US" dirty="0" smtClean="0"/>
              <a:t>= High Low Markers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925320" y="2336800"/>
            <a:ext cx="0" cy="380619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25320" y="6142990"/>
            <a:ext cx="5354320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flipV="1">
            <a:off x="1925320" y="2905760"/>
            <a:ext cx="5354320" cy="1290320"/>
          </a:xfrm>
          <a:prstGeom prst="bentConnector3">
            <a:avLst>
              <a:gd name="adj1" fmla="val 3576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57200" y="1605280"/>
            <a:ext cx="1452880" cy="386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MSFT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910080" y="1605280"/>
            <a:ext cx="447040" cy="386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/>
          <p:cNvSpPr/>
          <p:nvPr/>
        </p:nvSpPr>
        <p:spPr>
          <a:xfrm rot="10800000">
            <a:off x="1955800" y="1686560"/>
            <a:ext cx="360680" cy="233680"/>
          </a:xfrm>
          <a:prstGeom prst="triangl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955799" y="2834640"/>
            <a:ext cx="5440681" cy="136144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>
            <a:off x="1925320" y="4197033"/>
            <a:ext cx="1610360" cy="568007"/>
          </a:xfrm>
          <a:prstGeom prst="bentConnector3">
            <a:avLst>
              <a:gd name="adj1" fmla="val 50000"/>
            </a:avLst>
          </a:prstGeom>
          <a:ln w="920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986277" y="4196080"/>
            <a:ext cx="5013963" cy="168656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69840" y="5613082"/>
            <a:ext cx="818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Reality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426958" y="2721094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19" name="Diamond 18"/>
          <p:cNvSpPr/>
          <p:nvPr/>
        </p:nvSpPr>
        <p:spPr>
          <a:xfrm>
            <a:off x="3670298" y="2780349"/>
            <a:ext cx="290610" cy="253047"/>
          </a:xfrm>
          <a:prstGeom prst="diamond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5" name="Diamond 24"/>
          <p:cNvSpPr/>
          <p:nvPr/>
        </p:nvSpPr>
        <p:spPr>
          <a:xfrm>
            <a:off x="3670298" y="4049712"/>
            <a:ext cx="290610" cy="253047"/>
          </a:xfrm>
          <a:prstGeom prst="diamond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27" name="Diamond 26"/>
          <p:cNvSpPr/>
          <p:nvPr/>
        </p:nvSpPr>
        <p:spPr>
          <a:xfrm>
            <a:off x="5049520" y="6419852"/>
            <a:ext cx="290610" cy="253047"/>
          </a:xfrm>
          <a:prstGeom prst="diamond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/>
          <p:nvPr/>
        </p:nvCxnSpPr>
        <p:spPr>
          <a:xfrm>
            <a:off x="1955799" y="4196080"/>
            <a:ext cx="5471159" cy="568960"/>
          </a:xfrm>
          <a:prstGeom prst="bentConnector3">
            <a:avLst>
              <a:gd name="adj1" fmla="val 14345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426957" y="4537908"/>
            <a:ext cx="1473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Adjusted Prediction</a:t>
            </a:r>
            <a:endParaRPr lang="en-US" dirty="0"/>
          </a:p>
        </p:txBody>
      </p:sp>
      <p:cxnSp>
        <p:nvCxnSpPr>
          <p:cNvPr id="41" name="Elbow Connector 40"/>
          <p:cNvCxnSpPr/>
          <p:nvPr/>
        </p:nvCxnSpPr>
        <p:spPr>
          <a:xfrm>
            <a:off x="3517377" y="6532562"/>
            <a:ext cx="443006" cy="12700"/>
          </a:xfrm>
          <a:prstGeom prst="bentConnector3">
            <a:avLst>
              <a:gd name="adj1" fmla="val 50000"/>
            </a:avLst>
          </a:prstGeom>
          <a:ln w="920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Footer Placeholder 3"/>
          <p:cNvSpPr txBox="1">
            <a:spLocks/>
          </p:cNvSpPr>
          <p:nvPr/>
        </p:nvSpPr>
        <p:spPr>
          <a:xfrm>
            <a:off x="2986412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= Reality Line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7250428" y="6531612"/>
            <a:ext cx="913130" cy="730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Footer Placeholder 3"/>
          <p:cNvSpPr txBox="1">
            <a:spLocks/>
          </p:cNvSpPr>
          <p:nvPr/>
        </p:nvSpPr>
        <p:spPr>
          <a:xfrm>
            <a:off x="7121009" y="634904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= Slope Line</a:t>
            </a:r>
            <a:endParaRPr lang="en-US" dirty="0"/>
          </a:p>
        </p:txBody>
      </p:sp>
      <p:cxnSp>
        <p:nvCxnSpPr>
          <p:cNvPr id="49" name="Elbow Connector 48"/>
          <p:cNvCxnSpPr/>
          <p:nvPr/>
        </p:nvCxnSpPr>
        <p:spPr>
          <a:xfrm>
            <a:off x="1224173" y="6529229"/>
            <a:ext cx="523242" cy="1247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ooter Placeholder 3"/>
          <p:cNvSpPr txBox="1">
            <a:spLocks/>
          </p:cNvSpPr>
          <p:nvPr/>
        </p:nvSpPr>
        <p:spPr>
          <a:xfrm>
            <a:off x="1164463" y="634666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= Adjusted Prediction Line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1955798" y="4186397"/>
            <a:ext cx="5501638" cy="57864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297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40113</TotalTime>
  <Words>388</Words>
  <Application>Microsoft Macintosh PowerPoint</Application>
  <PresentationFormat>On-screen Show (4:3)</PresentationFormat>
  <Paragraphs>58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Part 5 – Timestamp and Tracking</vt:lpstr>
      <vt:lpstr>TIMESTAMP AND FREEZING</vt:lpstr>
      <vt:lpstr>Purpose of the Frozen Chart</vt:lpstr>
      <vt:lpstr>Drop down to choose stock for Prediction Chart</vt:lpstr>
      <vt:lpstr>Part 6 – Machine Learning: Adjusted Prediction</vt:lpstr>
      <vt:lpstr>Taking the Prediction and adapting it via machine learning due to reality</vt:lpstr>
      <vt:lpstr>Cont…</vt:lpstr>
      <vt:lpstr>Drop down to choose stock for Prediction Chart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Gamification of Benefits</dc:title>
  <dc:subject>Gamification of Benefits</dc:subject>
  <dc:creator>Rajiv (CORP) Gandhi</dc:creator>
  <cp:keywords/>
  <dc:description/>
  <cp:lastModifiedBy>Angela</cp:lastModifiedBy>
  <cp:revision>270</cp:revision>
  <cp:lastPrinted>2017-11-08T16:34:54Z</cp:lastPrinted>
  <dcterms:created xsi:type="dcterms:W3CDTF">2014-11-17T23:38:11Z</dcterms:created>
  <dcterms:modified xsi:type="dcterms:W3CDTF">2017-12-20T20:40:10Z</dcterms:modified>
  <cp:category/>
</cp:coreProperties>
</file>