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8"/>
  </p:notesMasterIdLst>
  <p:sldIdLst>
    <p:sldId id="256" r:id="rId2"/>
    <p:sldId id="257" r:id="rId3"/>
    <p:sldId id="258" r:id="rId4"/>
    <p:sldId id="259" r:id="rId5"/>
    <p:sldId id="260" r:id="rId6"/>
    <p:sldId id="270" r:id="rId7"/>
    <p:sldId id="261" r:id="rId8"/>
    <p:sldId id="262" r:id="rId9"/>
    <p:sldId id="272" r:id="rId10"/>
    <p:sldId id="271" r:id="rId11"/>
    <p:sldId id="263" r:id="rId12"/>
    <p:sldId id="264" r:id="rId13"/>
    <p:sldId id="265" r:id="rId14"/>
    <p:sldId id="267" r:id="rId15"/>
    <p:sldId id="269" r:id="rId16"/>
    <p:sldId id="268"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90" y="4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437561b6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437561b6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437561b6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437561b6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437c77d9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437c77d9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437c77d9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437c77d9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437561b6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437561b6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437561b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437561b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437561b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437561b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53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437561b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437561b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437561b6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437561b6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437561b6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437561b6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21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9251514-E040-4565-96A1-F7B6422F5736}" type="datetimeFigureOut">
              <a:rPr lang="es-ES" smtClean="0"/>
              <a:t>11/11/2020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2937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51514-E040-4565-96A1-F7B6422F5736}" type="datetimeFigureOut">
              <a:rPr lang="es-ES" smtClean="0"/>
              <a:t>11/11/2020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41615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51514-E040-4565-96A1-F7B6422F5736}" type="datetimeFigureOut">
              <a:rPr lang="es-ES" smtClean="0"/>
              <a:t>11/11/2020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057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2936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51514-E040-4565-96A1-F7B6422F5736}" type="datetimeFigureOut">
              <a:rPr lang="es-ES" smtClean="0"/>
              <a:t>11/11/2020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34973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251514-E040-4565-96A1-F7B6422F5736}" type="datetimeFigureOut">
              <a:rPr lang="es-ES" smtClean="0"/>
              <a:t>11/11/2020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96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251514-E040-4565-96A1-F7B6422F5736}" type="datetimeFigureOut">
              <a:rPr lang="es-ES" smtClean="0"/>
              <a:t>11/11/2020</a:t>
            </a:fld>
            <a:endParaRPr lang="es-ES"/>
          </a:p>
        </p:txBody>
      </p:sp>
      <p:sp>
        <p:nvSpPr>
          <p:cNvPr id="6" name="Footer Placeholder 5"/>
          <p:cNvSpPr>
            <a:spLocks noGrp="1"/>
          </p:cNvSpPr>
          <p:nvPr>
            <p:ph type="ftr" sz="quarter" idx="11"/>
          </p:nvPr>
        </p:nvSpPr>
        <p:spPr/>
        <p:txBody>
          <a:bodyPr/>
          <a:lstStyle/>
          <a:p>
            <a:r>
              <a:rPr lang="fr-FR" smtClean="0"/>
              <a:t>Presentation title  l  00 month 0000</a:t>
            </a:r>
            <a:endParaRPr lang="fr-FR"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77055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smtClean="0"/>
              <a:t>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251514-E040-4565-96A1-F7B6422F5736}" type="datetimeFigureOut">
              <a:rPr lang="es-ES" smtClean="0"/>
              <a:t>11/11/2020</a:t>
            </a:fld>
            <a:endParaRPr lang="es-ES"/>
          </a:p>
        </p:txBody>
      </p:sp>
      <p:sp>
        <p:nvSpPr>
          <p:cNvPr id="8" name="Footer Placeholder 7"/>
          <p:cNvSpPr>
            <a:spLocks noGrp="1"/>
          </p:cNvSpPr>
          <p:nvPr>
            <p:ph type="ftr" sz="quarter" idx="11"/>
          </p:nvPr>
        </p:nvSpPr>
        <p:spPr/>
        <p:txBody>
          <a:bodyPr/>
          <a:lstStyle/>
          <a:p>
            <a:r>
              <a:rPr lang="fr-FR" smtClean="0"/>
              <a:t>Presentation title  l  00 month 0000</a:t>
            </a:r>
            <a:endParaRPr lang="fr-FR"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8463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251514-E040-4565-96A1-F7B6422F5736}" type="datetimeFigureOut">
              <a:rPr lang="es-ES" smtClean="0"/>
              <a:t>11/11/2020</a:t>
            </a:fld>
            <a:endParaRPr lang="es-ES"/>
          </a:p>
        </p:txBody>
      </p:sp>
      <p:sp>
        <p:nvSpPr>
          <p:cNvPr id="4" name="Footer Placeholder 3"/>
          <p:cNvSpPr>
            <a:spLocks noGrp="1"/>
          </p:cNvSpPr>
          <p:nvPr>
            <p:ph type="ftr" sz="quarter" idx="11"/>
          </p:nvPr>
        </p:nvSpPr>
        <p:spPr/>
        <p:txBody>
          <a:bodyPr/>
          <a:lstStyle/>
          <a:p>
            <a:r>
              <a:rPr lang="fr-FR" smtClean="0"/>
              <a:t>Presentation title  l  00 month 0000</a:t>
            </a:r>
            <a:endParaRPr lang="fr-FR"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43401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51514-E040-4565-96A1-F7B6422F5736}" type="datetimeFigureOut">
              <a:rPr lang="es-ES" smtClean="0"/>
              <a:t>11/11/2020</a:t>
            </a:fld>
            <a:endParaRPr lang="es-ES"/>
          </a:p>
        </p:txBody>
      </p:sp>
      <p:sp>
        <p:nvSpPr>
          <p:cNvPr id="3" name="Footer Placeholder 2"/>
          <p:cNvSpPr>
            <a:spLocks noGrp="1"/>
          </p:cNvSpPr>
          <p:nvPr>
            <p:ph type="ftr" sz="quarter" idx="11"/>
          </p:nvPr>
        </p:nvSpPr>
        <p:spPr/>
        <p:txBody>
          <a:bodyPr/>
          <a:lstStyle/>
          <a:p>
            <a:r>
              <a:rPr lang="fr-FR" smtClean="0"/>
              <a:t>Presentation title  l  00 month 0000</a:t>
            </a:r>
            <a:endParaRPr lang="fr-FR"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2789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9251514-E040-4565-96A1-F7B6422F5736}" type="datetimeFigureOut">
              <a:rPr lang="es-ES" smtClean="0"/>
              <a:t>11/11/2020</a:t>
            </a:fld>
            <a:endParaRPr lang="es-ES"/>
          </a:p>
        </p:txBody>
      </p:sp>
      <p:sp>
        <p:nvSpPr>
          <p:cNvPr id="6" name="Footer Placeholder 5"/>
          <p:cNvSpPr>
            <a:spLocks noGrp="1"/>
          </p:cNvSpPr>
          <p:nvPr>
            <p:ph type="ftr" sz="quarter" idx="11"/>
          </p:nvPr>
        </p:nvSpPr>
        <p:spPr/>
        <p:txBody>
          <a:bodyPr/>
          <a:lstStyle/>
          <a:p>
            <a:r>
              <a:rPr lang="fr-FR" smtClean="0"/>
              <a:t>Presentation title  l  00 month 0000</a:t>
            </a:r>
            <a:endParaRPr lang="fr-FR"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1241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9251514-E040-4565-96A1-F7B6422F5736}" type="datetimeFigureOut">
              <a:rPr lang="es-ES" smtClean="0"/>
              <a:t>11/11/2020</a:t>
            </a:fld>
            <a:endParaRPr lang="es-ES"/>
          </a:p>
        </p:txBody>
      </p:sp>
      <p:sp>
        <p:nvSpPr>
          <p:cNvPr id="6" name="Footer Placeholder 5"/>
          <p:cNvSpPr>
            <a:spLocks noGrp="1"/>
          </p:cNvSpPr>
          <p:nvPr>
            <p:ph type="ftr" sz="quarter" idx="11"/>
          </p:nvPr>
        </p:nvSpPr>
        <p:spPr/>
        <p:txBody>
          <a:bodyPr/>
          <a:lstStyle/>
          <a:p>
            <a:r>
              <a:rPr lang="fr-FR" smtClean="0"/>
              <a:t>Presentation title  l  00 month 0000</a:t>
            </a:r>
            <a:endParaRPr lang="fr-FR"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593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9251514-E040-4565-96A1-F7B6422F5736}" type="datetimeFigureOut">
              <a:rPr lang="es-ES" smtClean="0"/>
              <a:t>11/11/2020</a:t>
            </a:fld>
            <a:endParaRPr lang="es-E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r>
              <a:rPr lang="fr-FR" smtClean="0"/>
              <a:t>Presentation title  l  00 month 0000</a:t>
            </a:r>
            <a:endParaRPr lang="fr-FR"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2638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instaforex.com/sp/techanalysi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staforex.com/sp/techanalysi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TFM DL Tools for Finance  Application Transfert Learning Vgg16sp500</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 Miled 2019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Dataset</a:t>
            </a:r>
            <a:r>
              <a:rPr lang="es-ES" dirty="0" smtClean="0"/>
              <a:t> </a:t>
            </a:r>
            <a:r>
              <a:rPr lang="es-ES" dirty="0" err="1" smtClean="0"/>
              <a:t>Construction</a:t>
            </a:r>
            <a:r>
              <a:rPr lang="es-ES" dirty="0" smtClean="0"/>
              <a:t> </a:t>
            </a:r>
            <a:endParaRPr lang="es-ES" dirty="0"/>
          </a:p>
        </p:txBody>
      </p:sp>
      <p:sp>
        <p:nvSpPr>
          <p:cNvPr id="3" name="Text Placeholder 2"/>
          <p:cNvSpPr>
            <a:spLocks noGrp="1"/>
          </p:cNvSpPr>
          <p:nvPr>
            <p:ph type="body" idx="1"/>
          </p:nvPr>
        </p:nvSpPr>
        <p:spPr/>
        <p:txBody>
          <a:bodyPr/>
          <a:lstStyle/>
          <a:p>
            <a:pPr marL="0" lvl="0" indent="0" algn="just">
              <a:spcBef>
                <a:spcPts val="1200"/>
              </a:spcBef>
              <a:buClr>
                <a:schemeClr val="dk1"/>
              </a:buClr>
              <a:buSzPts val="1100"/>
              <a:buNone/>
            </a:pPr>
            <a:r>
              <a:rPr lang="en-US" dirty="0"/>
              <a:t>The historical </a:t>
            </a:r>
            <a:r>
              <a:rPr lang="en-US" dirty="0" err="1"/>
              <a:t>datas</a:t>
            </a:r>
            <a:r>
              <a:rPr lang="en-US" dirty="0"/>
              <a:t> are downloaded through yahoo API </a:t>
            </a:r>
          </a:p>
          <a:p>
            <a:pPr marL="0" lvl="0" indent="0">
              <a:spcBef>
                <a:spcPts val="1200"/>
              </a:spcBef>
              <a:buClr>
                <a:schemeClr val="dk1"/>
              </a:buClr>
              <a:buSzPts val="1100"/>
              <a:buNone/>
            </a:pPr>
            <a:r>
              <a:rPr lang="en-US" dirty="0"/>
              <a:t>I </a:t>
            </a:r>
            <a:r>
              <a:rPr lang="en-US" dirty="0" err="1"/>
              <a:t>splited</a:t>
            </a:r>
            <a:r>
              <a:rPr lang="en-US" dirty="0"/>
              <a:t> the </a:t>
            </a:r>
            <a:r>
              <a:rPr lang="en-US" dirty="0" err="1"/>
              <a:t>datas</a:t>
            </a:r>
            <a:r>
              <a:rPr lang="en-US" dirty="0"/>
              <a:t> in 4 </a:t>
            </a:r>
            <a:r>
              <a:rPr lang="en-US" dirty="0" err="1"/>
              <a:t>np.array</a:t>
            </a:r>
            <a:r>
              <a:rPr lang="en-US" dirty="0"/>
              <a:t> group </a:t>
            </a:r>
            <a:r>
              <a:rPr lang="en-US" dirty="0" err="1"/>
              <a:t>x_train</a:t>
            </a:r>
            <a:r>
              <a:rPr lang="en-US" dirty="0"/>
              <a:t>, </a:t>
            </a:r>
            <a:r>
              <a:rPr lang="en-US" dirty="0" err="1"/>
              <a:t>x_test</a:t>
            </a:r>
            <a:r>
              <a:rPr lang="en-US" dirty="0"/>
              <a:t> and </a:t>
            </a:r>
            <a:r>
              <a:rPr lang="en-US" dirty="0" err="1"/>
              <a:t>y_train</a:t>
            </a:r>
            <a:r>
              <a:rPr lang="en-US" dirty="0"/>
              <a:t>, </a:t>
            </a:r>
            <a:r>
              <a:rPr lang="en-US" dirty="0" err="1"/>
              <a:t>y_test</a:t>
            </a:r>
            <a:r>
              <a:rPr lang="en-US" dirty="0"/>
              <a:t> </a:t>
            </a:r>
            <a:r>
              <a:rPr lang="en-US" dirty="0" err="1"/>
              <a:t>owith</a:t>
            </a:r>
            <a:r>
              <a:rPr lang="en-US" dirty="0"/>
              <a:t> a total of 23254  images </a:t>
            </a:r>
            <a:r>
              <a:rPr lang="en-US" dirty="0" smtClean="0"/>
              <a:t>and </a:t>
            </a:r>
            <a:r>
              <a:rPr lang="en-US" dirty="0"/>
              <a:t>23254 </a:t>
            </a:r>
            <a:r>
              <a:rPr lang="en-US" dirty="0" smtClean="0"/>
              <a:t>state</a:t>
            </a:r>
            <a:endParaRPr lang="es-ES" dirty="0"/>
          </a:p>
          <a:p>
            <a:pPr marL="0" lvl="0" indent="0">
              <a:spcBef>
                <a:spcPts val="1200"/>
              </a:spcBef>
              <a:buClr>
                <a:schemeClr val="dk1"/>
              </a:buClr>
              <a:buSzPts val="1100"/>
              <a:buNone/>
            </a:pPr>
            <a:endParaRPr lang="es-ES" dirty="0" smtClean="0"/>
          </a:p>
          <a:p>
            <a:pPr marL="0" lvl="0" indent="0">
              <a:spcBef>
                <a:spcPts val="1200"/>
              </a:spcBef>
              <a:buClr>
                <a:schemeClr val="dk1"/>
              </a:buClr>
              <a:buSzPts val="1100"/>
              <a:buNone/>
            </a:pPr>
            <a:r>
              <a:rPr lang="es-ES" dirty="0" smtClean="0"/>
              <a:t>Input </a:t>
            </a:r>
            <a:r>
              <a:rPr lang="es-ES" dirty="0" err="1" smtClean="0"/>
              <a:t>history</a:t>
            </a:r>
            <a:r>
              <a:rPr lang="es-ES" dirty="0" smtClean="0"/>
              <a:t> 250 </a:t>
            </a:r>
            <a:r>
              <a:rPr lang="es-ES" dirty="0" err="1" smtClean="0"/>
              <a:t>past</a:t>
            </a:r>
            <a:r>
              <a:rPr lang="es-ES" dirty="0" smtClean="0"/>
              <a:t> </a:t>
            </a:r>
            <a:r>
              <a:rPr lang="es-ES" dirty="0" err="1" smtClean="0"/>
              <a:t>days</a:t>
            </a:r>
            <a:r>
              <a:rPr lang="es-ES" dirty="0" smtClean="0"/>
              <a:t> of 255 x 255 x1 </a:t>
            </a:r>
            <a:r>
              <a:rPr lang="es-ES" dirty="0" err="1" smtClean="0"/>
              <a:t>np</a:t>
            </a:r>
            <a:r>
              <a:rPr lang="es-ES" dirty="0" smtClean="0"/>
              <a:t> </a:t>
            </a:r>
            <a:r>
              <a:rPr lang="es-ES" dirty="0" err="1" smtClean="0"/>
              <a:t>array</a:t>
            </a:r>
            <a:r>
              <a:rPr lang="es-ES" dirty="0" smtClean="0"/>
              <a:t> (in grey)</a:t>
            </a:r>
          </a:p>
          <a:p>
            <a:pPr marL="0" lvl="0" indent="0">
              <a:spcBef>
                <a:spcPts val="1200"/>
              </a:spcBef>
              <a:buClr>
                <a:schemeClr val="dk1"/>
              </a:buClr>
              <a:buSzPts val="1100"/>
              <a:buNone/>
            </a:pPr>
            <a:r>
              <a:rPr lang="es-ES" dirty="0" err="1" smtClean="0"/>
              <a:t>Future</a:t>
            </a:r>
            <a:r>
              <a:rPr lang="es-ES" dirty="0" smtClean="0"/>
              <a:t> </a:t>
            </a:r>
            <a:r>
              <a:rPr lang="es-ES" dirty="0" err="1" smtClean="0"/>
              <a:t>state</a:t>
            </a:r>
            <a:r>
              <a:rPr lang="es-ES" dirty="0" smtClean="0"/>
              <a:t> 20 </a:t>
            </a:r>
            <a:r>
              <a:rPr lang="es-ES" dirty="0" err="1" smtClean="0"/>
              <a:t>next</a:t>
            </a:r>
            <a:r>
              <a:rPr lang="es-ES" dirty="0" smtClean="0"/>
              <a:t> </a:t>
            </a:r>
            <a:r>
              <a:rPr lang="es-ES" dirty="0" err="1" smtClean="0"/>
              <a:t>days</a:t>
            </a:r>
            <a:r>
              <a:rPr lang="es-ES" dirty="0" smtClean="0"/>
              <a:t> </a:t>
            </a:r>
            <a:r>
              <a:rPr lang="es-ES" dirty="0" err="1" smtClean="0"/>
              <a:t>for</a:t>
            </a:r>
            <a:r>
              <a:rPr lang="es-ES" dirty="0" smtClean="0"/>
              <a:t> 5 </a:t>
            </a:r>
            <a:r>
              <a:rPr lang="es-ES" dirty="0" err="1" smtClean="0"/>
              <a:t>states</a:t>
            </a:r>
            <a:r>
              <a:rPr lang="es-ES" dirty="0" smtClean="0"/>
              <a:t> </a:t>
            </a:r>
            <a:r>
              <a:rPr lang="es-ES" dirty="0" err="1" smtClean="0"/>
              <a:t>between</a:t>
            </a:r>
            <a:r>
              <a:rPr lang="es-ES" dirty="0" smtClean="0"/>
              <a:t> 0 and 4</a:t>
            </a:r>
          </a:p>
          <a:p>
            <a:pPr marL="0" lvl="0" indent="0">
              <a:spcBef>
                <a:spcPts val="1200"/>
              </a:spcBef>
              <a:buClr>
                <a:schemeClr val="dk1"/>
              </a:buClr>
              <a:buSzPts val="1100"/>
              <a:buNone/>
            </a:pPr>
            <a:r>
              <a:rPr lang="es-ES" b="1" dirty="0" err="1"/>
              <a:t>Sell-Sell</a:t>
            </a:r>
            <a:r>
              <a:rPr lang="es-ES" b="1" dirty="0"/>
              <a:t> | </a:t>
            </a:r>
            <a:r>
              <a:rPr lang="es-ES" b="1" dirty="0" err="1"/>
              <a:t>Sell</a:t>
            </a:r>
            <a:r>
              <a:rPr lang="es-ES" b="1" dirty="0"/>
              <a:t>- Neutral | Neutral | Neutral -</a:t>
            </a:r>
            <a:r>
              <a:rPr lang="es-ES" b="1" dirty="0" err="1"/>
              <a:t>Buy</a:t>
            </a:r>
            <a:r>
              <a:rPr lang="es-ES" b="1" dirty="0"/>
              <a:t> | </a:t>
            </a:r>
            <a:r>
              <a:rPr lang="es-ES" b="1" dirty="0" err="1"/>
              <a:t>Buy</a:t>
            </a:r>
            <a:r>
              <a:rPr lang="es-ES" b="1" dirty="0"/>
              <a:t> -</a:t>
            </a:r>
            <a:r>
              <a:rPr lang="es-ES" b="1" dirty="0" err="1" smtClean="0"/>
              <a:t>Buy</a:t>
            </a:r>
            <a:endParaRPr lang="es-ES" b="1" dirty="0" smtClean="0"/>
          </a:p>
          <a:p>
            <a:pPr marL="0" lvl="0" indent="0">
              <a:spcBef>
                <a:spcPts val="1200"/>
              </a:spcBef>
              <a:buClr>
                <a:schemeClr val="dk1"/>
              </a:buClr>
              <a:buSzPts val="1100"/>
              <a:buNone/>
            </a:pPr>
            <a:endParaRPr lang="en-GB" b="1" dirty="0"/>
          </a:p>
          <a:p>
            <a:pPr marL="0" lvl="0" indent="0">
              <a:spcBef>
                <a:spcPts val="1200"/>
              </a:spcBef>
              <a:buClr>
                <a:schemeClr val="dk1"/>
              </a:buClr>
              <a:buSzPts val="1100"/>
              <a:buNone/>
            </a:pPr>
            <a:r>
              <a:rPr lang="en-GB" dirty="0" smtClean="0"/>
              <a:t>NB: on split on time horizon minute day  week month years </a:t>
            </a:r>
            <a:endParaRPr lang="en-US" dirty="0"/>
          </a:p>
        </p:txBody>
      </p:sp>
    </p:spTree>
    <p:extLst>
      <p:ext uri="{BB962C8B-B14F-4D97-AF65-F5344CB8AC3E}">
        <p14:creationId xmlns:p14="http://schemas.microsoft.com/office/powerpoint/2010/main" val="196770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smtClean="0"/>
              <a:t>Dataset</a:t>
            </a:r>
            <a:r>
              <a:rPr lang="fr-FR" dirty="0" smtClean="0"/>
              <a:t> </a:t>
            </a:r>
            <a:r>
              <a:rPr lang="fr-FR" dirty="0" err="1" smtClean="0"/>
              <a:t>view</a:t>
            </a:r>
            <a:endParaRPr dirty="0"/>
          </a:p>
        </p:txBody>
      </p:sp>
      <p:pic>
        <p:nvPicPr>
          <p:cNvPr id="5" name="Picture 4"/>
          <p:cNvPicPr>
            <a:picLocks noChangeAspect="1"/>
          </p:cNvPicPr>
          <p:nvPr/>
        </p:nvPicPr>
        <p:blipFill>
          <a:blip r:embed="rId3"/>
          <a:stretch>
            <a:fillRect/>
          </a:stretch>
        </p:blipFill>
        <p:spPr>
          <a:xfrm>
            <a:off x="311700" y="1206817"/>
            <a:ext cx="7687925" cy="334232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600"/>
              </a:spcAft>
              <a:buNone/>
            </a:pPr>
            <a:r>
              <a:rPr lang="en" sz="2300" b="1" dirty="0"/>
              <a:t>Description </a:t>
            </a:r>
            <a:r>
              <a:rPr lang="en" sz="2300" b="1" dirty="0" smtClean="0"/>
              <a:t>of the </a:t>
            </a:r>
            <a:r>
              <a:rPr lang="en" sz="2300" b="1" dirty="0"/>
              <a:t>methodology and tools used </a:t>
            </a:r>
            <a:endParaRPr dirty="0"/>
          </a:p>
        </p:txBody>
      </p:sp>
      <p:sp>
        <p:nvSpPr>
          <p:cNvPr id="107" name="Google Shape;107;p21"/>
          <p:cNvSpPr txBox="1">
            <a:spLocks noGrp="1"/>
          </p:cNvSpPr>
          <p:nvPr>
            <p:ph type="body" idx="1"/>
          </p:nvPr>
        </p:nvSpPr>
        <p:spPr>
          <a:xfrm>
            <a:off x="397839" y="1231988"/>
            <a:ext cx="8520600" cy="3416400"/>
          </a:xfrm>
          <a:prstGeom prst="rect">
            <a:avLst/>
          </a:prstGeom>
        </p:spPr>
        <p:txBody>
          <a:bodyPr spcFirstLastPara="1" wrap="square" lIns="91425" tIns="91425" rIns="91425" bIns="91425" anchor="t" anchorCtr="0">
            <a:noAutofit/>
          </a:bodyPr>
          <a:lstStyle/>
          <a:p>
            <a:pPr marL="0" indent="0">
              <a:buNone/>
            </a:pPr>
            <a:r>
              <a:rPr lang="en" dirty="0" smtClean="0"/>
              <a:t>Colab, Tensorflow Keras, </a:t>
            </a:r>
            <a:r>
              <a:rPr lang="es-ES" dirty="0" err="1"/>
              <a:t>Transfert</a:t>
            </a:r>
            <a:r>
              <a:rPr lang="es-ES" dirty="0"/>
              <a:t> </a:t>
            </a:r>
            <a:r>
              <a:rPr lang="es-ES" dirty="0" err="1"/>
              <a:t>Learning</a:t>
            </a:r>
            <a:r>
              <a:rPr lang="es-ES" dirty="0"/>
              <a:t> </a:t>
            </a:r>
            <a:r>
              <a:rPr lang="es-ES" dirty="0" err="1" smtClean="0">
                <a:sym typeface="Times New Roman"/>
              </a:rPr>
              <a:t>Resnet</a:t>
            </a:r>
            <a:r>
              <a:rPr lang="es-ES" dirty="0" smtClean="0">
                <a:sym typeface="Times New Roman"/>
              </a:rPr>
              <a:t>  </a:t>
            </a:r>
            <a:r>
              <a:rPr lang="es-ES" dirty="0" err="1" smtClean="0">
                <a:sym typeface="Times New Roman"/>
              </a:rPr>
              <a:t>Vgg</a:t>
            </a:r>
            <a:r>
              <a:rPr lang="es-ES" dirty="0" smtClean="0">
                <a:sym typeface="Times New Roman"/>
              </a:rPr>
              <a:t> and </a:t>
            </a:r>
            <a:r>
              <a:rPr lang="es-ES" dirty="0" err="1" smtClean="0">
                <a:sym typeface="Times New Roman"/>
              </a:rPr>
              <a:t>personalized</a:t>
            </a:r>
            <a:r>
              <a:rPr lang="es-ES" dirty="0" smtClean="0">
                <a:sym typeface="Times New Roman"/>
              </a:rPr>
              <a:t> </a:t>
            </a:r>
            <a:r>
              <a:rPr lang="es-ES" dirty="0" err="1" smtClean="0">
                <a:sym typeface="Times New Roman"/>
              </a:rPr>
              <a:t>modek</a:t>
            </a:r>
            <a:endParaRPr lang="es-ES" dirty="0"/>
          </a:p>
          <a:p>
            <a:pPr marL="0" lvl="0" indent="0">
              <a:buNone/>
            </a:pPr>
            <a:r>
              <a:rPr lang="es-ES" sz="1400" dirty="0" err="1"/>
              <a:t>batch_size</a:t>
            </a:r>
            <a:r>
              <a:rPr lang="es-ES" sz="1400" dirty="0"/>
              <a:t>=[25,50,100]</a:t>
            </a:r>
          </a:p>
          <a:p>
            <a:pPr marL="0" lvl="0" indent="0">
              <a:buNone/>
            </a:pPr>
            <a:r>
              <a:rPr lang="es-ES" sz="1400" dirty="0" err="1"/>
              <a:t>epochs</a:t>
            </a:r>
            <a:r>
              <a:rPr lang="es-ES" sz="1400" dirty="0"/>
              <a:t>=[25,50,100]</a:t>
            </a:r>
          </a:p>
          <a:p>
            <a:pPr marL="0" lvl="0" indent="0">
              <a:buNone/>
            </a:pPr>
            <a:r>
              <a:rPr lang="es-ES" sz="1400" dirty="0" err="1"/>
              <a:t>learning_rate</a:t>
            </a:r>
            <a:r>
              <a:rPr lang="es-ES" sz="1400" dirty="0"/>
              <a:t>=[0.001,0.01,0.1]</a:t>
            </a:r>
          </a:p>
          <a:p>
            <a:pPr marL="0" lvl="0" indent="0">
              <a:buNone/>
            </a:pPr>
            <a:r>
              <a:rPr lang="es-ES" sz="1400" dirty="0" err="1"/>
              <a:t>optimizer_name</a:t>
            </a:r>
            <a:r>
              <a:rPr lang="es-ES" sz="1400" dirty="0"/>
              <a:t>= SGD, </a:t>
            </a:r>
            <a:r>
              <a:rPr lang="es-ES" sz="1400" dirty="0" err="1"/>
              <a:t>RMSprop</a:t>
            </a:r>
            <a:r>
              <a:rPr lang="es-ES" sz="1400" dirty="0"/>
              <a:t>, </a:t>
            </a:r>
            <a:r>
              <a:rPr lang="es-ES" sz="1400" dirty="0" smtClean="0"/>
              <a:t>Adam</a:t>
            </a:r>
          </a:p>
          <a:p>
            <a:pPr marL="0" indent="0">
              <a:buNone/>
            </a:pPr>
            <a:r>
              <a:rPr lang="fr-FR" sz="1400" dirty="0" err="1" smtClean="0"/>
              <a:t>Loss</a:t>
            </a:r>
            <a:r>
              <a:rPr lang="fr-FR" sz="1400" dirty="0" smtClean="0"/>
              <a:t> =</a:t>
            </a:r>
            <a:r>
              <a:rPr lang="es-ES" dirty="0"/>
              <a:t> </a:t>
            </a:r>
            <a:r>
              <a:rPr lang="es-ES" dirty="0" err="1"/>
              <a:t>SparseCategoricalCrossentropy</a:t>
            </a:r>
            <a:endParaRPr lang="es-ES" dirty="0"/>
          </a:p>
          <a:p>
            <a:pPr marL="0" lvl="0" indent="0">
              <a:buNone/>
            </a:pPr>
            <a:endParaRPr lang="es-ES" sz="1400" dirty="0" smtClean="0"/>
          </a:p>
          <a:p>
            <a:pPr marL="0" lvl="0" indent="0">
              <a:buNone/>
            </a:pPr>
            <a:endParaRPr dirty="0"/>
          </a:p>
        </p:txBody>
      </p:sp>
      <p:pic>
        <p:nvPicPr>
          <p:cNvPr id="3" name="Picture 2"/>
          <p:cNvPicPr>
            <a:picLocks noChangeAspect="1"/>
          </p:cNvPicPr>
          <p:nvPr/>
        </p:nvPicPr>
        <p:blipFill>
          <a:blip r:embed="rId3"/>
          <a:stretch>
            <a:fillRect/>
          </a:stretch>
        </p:blipFill>
        <p:spPr>
          <a:xfrm>
            <a:off x="3759652" y="1754616"/>
            <a:ext cx="5331008" cy="319052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current results</a:t>
            </a:r>
            <a:endParaRPr lang="es-ES" dirty="0"/>
          </a:p>
        </p:txBody>
      </p:sp>
      <p:pic>
        <p:nvPicPr>
          <p:cNvPr id="3" name="Picture 2"/>
          <p:cNvPicPr>
            <a:picLocks noChangeAspect="1"/>
          </p:cNvPicPr>
          <p:nvPr/>
        </p:nvPicPr>
        <p:blipFill>
          <a:blip r:embed="rId2"/>
          <a:stretch>
            <a:fillRect/>
          </a:stretch>
        </p:blipFill>
        <p:spPr>
          <a:xfrm>
            <a:off x="311700" y="1711145"/>
            <a:ext cx="2676525" cy="1990725"/>
          </a:xfrm>
          <a:prstGeom prst="rect">
            <a:avLst/>
          </a:prstGeom>
        </p:spPr>
      </p:pic>
      <p:pic>
        <p:nvPicPr>
          <p:cNvPr id="7" name="Picture 6"/>
          <p:cNvPicPr>
            <a:picLocks noChangeAspect="1"/>
          </p:cNvPicPr>
          <p:nvPr/>
        </p:nvPicPr>
        <p:blipFill>
          <a:blip r:embed="rId3"/>
          <a:stretch>
            <a:fillRect/>
          </a:stretch>
        </p:blipFill>
        <p:spPr>
          <a:xfrm>
            <a:off x="6009092" y="1659212"/>
            <a:ext cx="3019425" cy="2057400"/>
          </a:xfrm>
          <a:prstGeom prst="rect">
            <a:avLst/>
          </a:prstGeom>
        </p:spPr>
      </p:pic>
      <p:pic>
        <p:nvPicPr>
          <p:cNvPr id="9" name="Picture 8"/>
          <p:cNvPicPr>
            <a:picLocks noChangeAspect="1"/>
          </p:cNvPicPr>
          <p:nvPr/>
        </p:nvPicPr>
        <p:blipFill>
          <a:blip r:embed="rId4"/>
          <a:stretch>
            <a:fillRect/>
          </a:stretch>
        </p:blipFill>
        <p:spPr>
          <a:xfrm>
            <a:off x="3101109" y="1691826"/>
            <a:ext cx="2732723" cy="2029364"/>
          </a:xfrm>
          <a:prstGeom prst="rect">
            <a:avLst/>
          </a:prstGeom>
        </p:spPr>
      </p:pic>
    </p:spTree>
    <p:extLst>
      <p:ext uri="{BB962C8B-B14F-4D97-AF65-F5344CB8AC3E}">
        <p14:creationId xmlns:p14="http://schemas.microsoft.com/office/powerpoint/2010/main" val="2161596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Validation</a:t>
            </a:r>
            <a:r>
              <a:rPr lang="es-ES" dirty="0" smtClean="0"/>
              <a:t> </a:t>
            </a:r>
            <a:endParaRPr lang="es-ES" dirty="0"/>
          </a:p>
        </p:txBody>
      </p:sp>
      <p:sp>
        <p:nvSpPr>
          <p:cNvPr id="6" name="TextBox 5"/>
          <p:cNvSpPr txBox="1"/>
          <p:nvPr/>
        </p:nvSpPr>
        <p:spPr>
          <a:xfrm>
            <a:off x="2130712" y="4625788"/>
            <a:ext cx="7097812" cy="369332"/>
          </a:xfrm>
          <a:prstGeom prst="rect">
            <a:avLst/>
          </a:prstGeom>
          <a:noFill/>
        </p:spPr>
        <p:txBody>
          <a:bodyPr wrap="square" rtlCol="0">
            <a:spAutoFit/>
          </a:bodyPr>
          <a:lstStyle/>
          <a:p>
            <a:r>
              <a:rPr lang="en-GB" dirty="0" smtClean="0"/>
              <a:t>Results with this trained model are acceptable but can be improved</a:t>
            </a:r>
            <a:endParaRPr lang="es-ES" dirty="0"/>
          </a:p>
        </p:txBody>
      </p:sp>
      <p:pic>
        <p:nvPicPr>
          <p:cNvPr id="11" name="Picture 10"/>
          <p:cNvPicPr>
            <a:picLocks noChangeAspect="1"/>
          </p:cNvPicPr>
          <p:nvPr/>
        </p:nvPicPr>
        <p:blipFill>
          <a:blip r:embed="rId2"/>
          <a:stretch>
            <a:fillRect/>
          </a:stretch>
        </p:blipFill>
        <p:spPr>
          <a:xfrm>
            <a:off x="376027" y="1173513"/>
            <a:ext cx="1660177" cy="4028458"/>
          </a:xfrm>
          <a:prstGeom prst="rect">
            <a:avLst/>
          </a:prstGeom>
        </p:spPr>
      </p:pic>
      <p:pic>
        <p:nvPicPr>
          <p:cNvPr id="13" name="Picture 12"/>
          <p:cNvPicPr>
            <a:picLocks noChangeAspect="1"/>
          </p:cNvPicPr>
          <p:nvPr/>
        </p:nvPicPr>
        <p:blipFill>
          <a:blip r:embed="rId3"/>
          <a:stretch>
            <a:fillRect/>
          </a:stretch>
        </p:blipFill>
        <p:spPr>
          <a:xfrm>
            <a:off x="2151697" y="1240606"/>
            <a:ext cx="3810000" cy="1581150"/>
          </a:xfrm>
          <a:prstGeom prst="rect">
            <a:avLst/>
          </a:prstGeom>
        </p:spPr>
      </p:pic>
      <p:pic>
        <p:nvPicPr>
          <p:cNvPr id="14" name="Picture 13"/>
          <p:cNvPicPr>
            <a:picLocks noChangeAspect="1"/>
          </p:cNvPicPr>
          <p:nvPr/>
        </p:nvPicPr>
        <p:blipFill>
          <a:blip r:embed="rId4"/>
          <a:stretch>
            <a:fillRect/>
          </a:stretch>
        </p:blipFill>
        <p:spPr>
          <a:xfrm>
            <a:off x="2194560" y="2961772"/>
            <a:ext cx="3724275" cy="1524000"/>
          </a:xfrm>
          <a:prstGeom prst="rect">
            <a:avLst/>
          </a:prstGeom>
        </p:spPr>
      </p:pic>
      <p:pic>
        <p:nvPicPr>
          <p:cNvPr id="15" name="Picture 14"/>
          <p:cNvPicPr>
            <a:picLocks noChangeAspect="1"/>
          </p:cNvPicPr>
          <p:nvPr/>
        </p:nvPicPr>
        <p:blipFill>
          <a:blip r:embed="rId5"/>
          <a:stretch>
            <a:fillRect/>
          </a:stretch>
        </p:blipFill>
        <p:spPr>
          <a:xfrm>
            <a:off x="6120053" y="1975433"/>
            <a:ext cx="2897453" cy="1692645"/>
          </a:xfrm>
          <a:prstGeom prst="rect">
            <a:avLst/>
          </a:prstGeom>
        </p:spPr>
      </p:pic>
    </p:spTree>
    <p:extLst>
      <p:ext uri="{BB962C8B-B14F-4D97-AF65-F5344CB8AC3E}">
        <p14:creationId xmlns:p14="http://schemas.microsoft.com/office/powerpoint/2010/main" val="2641371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API </a:t>
            </a:r>
            <a:endParaRPr lang="es-ES" dirty="0"/>
          </a:p>
        </p:txBody>
      </p:sp>
      <p:sp>
        <p:nvSpPr>
          <p:cNvPr id="3" name="Text Placeholder 2"/>
          <p:cNvSpPr>
            <a:spLocks noGrp="1"/>
          </p:cNvSpPr>
          <p:nvPr>
            <p:ph type="body" idx="1"/>
          </p:nvPr>
        </p:nvSpPr>
        <p:spPr/>
        <p:txBody>
          <a:bodyPr/>
          <a:lstStyle/>
          <a:p>
            <a:pPr marL="114300" indent="0">
              <a:buNone/>
            </a:pPr>
            <a:r>
              <a:rPr lang="en-US" dirty="0"/>
              <a:t>Take an image of an historical graph from a market webpage like investing.com, crop the image to only fit the graph and save it to the </a:t>
            </a:r>
            <a:r>
              <a:rPr lang="en-US" dirty="0" err="1"/>
              <a:t>ImageM</a:t>
            </a:r>
            <a:r>
              <a:rPr lang="en-US" dirty="0"/>
              <a:t>/ folder for example with name image1.PNG or give the full path of the image when asked</a:t>
            </a:r>
            <a:r>
              <a:rPr lang="en-US" dirty="0" smtClean="0"/>
              <a:t>.</a:t>
            </a:r>
            <a:endParaRPr lang="en-US" dirty="0"/>
          </a:p>
          <a:p>
            <a:pPr marL="114300" indent="0">
              <a:buNone/>
            </a:pPr>
            <a:r>
              <a:rPr lang="en-US" dirty="0"/>
              <a:t>This execution tell us which market state in the future is the best representative</a:t>
            </a:r>
            <a:r>
              <a:rPr lang="en-US" dirty="0" smtClean="0"/>
              <a:t>.</a:t>
            </a:r>
            <a:endParaRPr lang="en-US" dirty="0" smtClean="0"/>
          </a:p>
          <a:p>
            <a:pPr marL="114300" indent="0">
              <a:buNone/>
            </a:pPr>
            <a:r>
              <a:rPr lang="en-US" dirty="0" smtClean="0"/>
              <a:t>Also we can get the future of all the graphs as an image in a directory and gives us the trading signals for a list of stock very quickly</a:t>
            </a:r>
            <a:endParaRPr lang="en-US" dirty="0"/>
          </a:p>
        </p:txBody>
      </p:sp>
      <p:pic>
        <p:nvPicPr>
          <p:cNvPr id="4" name="Picture 3"/>
          <p:cNvPicPr>
            <a:picLocks noChangeAspect="1"/>
          </p:cNvPicPr>
          <p:nvPr/>
        </p:nvPicPr>
        <p:blipFill>
          <a:blip r:embed="rId2"/>
          <a:stretch>
            <a:fillRect/>
          </a:stretch>
        </p:blipFill>
        <p:spPr>
          <a:xfrm>
            <a:off x="1278975" y="2593975"/>
            <a:ext cx="6334125" cy="2486025"/>
          </a:xfrm>
          <a:prstGeom prst="rect">
            <a:avLst/>
          </a:prstGeom>
        </p:spPr>
      </p:pic>
    </p:spTree>
    <p:extLst>
      <p:ext uri="{BB962C8B-B14F-4D97-AF65-F5344CB8AC3E}">
        <p14:creationId xmlns:p14="http://schemas.microsoft.com/office/powerpoint/2010/main" val="3385389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Conclusion</a:t>
            </a:r>
            <a:endParaRPr lang="es-ES" dirty="0"/>
          </a:p>
        </p:txBody>
      </p:sp>
      <p:sp>
        <p:nvSpPr>
          <p:cNvPr id="3" name="Text Placeholder 2"/>
          <p:cNvSpPr>
            <a:spLocks noGrp="1"/>
          </p:cNvSpPr>
          <p:nvPr>
            <p:ph type="body" idx="1"/>
          </p:nvPr>
        </p:nvSpPr>
        <p:spPr/>
        <p:txBody>
          <a:bodyPr/>
          <a:lstStyle/>
          <a:p>
            <a:r>
              <a:rPr lang="en-US" dirty="0" smtClean="0"/>
              <a:t>The results of this study are quite good in terms of accuracy and confidence and can be used as a decision tool for some equity indices</a:t>
            </a:r>
          </a:p>
          <a:p>
            <a:endParaRPr lang="en-US" dirty="0" smtClean="0"/>
          </a:p>
          <a:p>
            <a:r>
              <a:rPr lang="en-US" dirty="0" smtClean="0"/>
              <a:t>However, we may assume starting </a:t>
            </a:r>
            <a:r>
              <a:rPr lang="en-US" dirty="0" smtClean="0"/>
              <a:t>from an image interpretation that there is less statistical bias that predict from historical data (momentum, motion process </a:t>
            </a:r>
            <a:r>
              <a:rPr lang="en-US" dirty="0" err="1" smtClean="0"/>
              <a:t>probality</a:t>
            </a:r>
            <a:r>
              <a:rPr lang="en-US" dirty="0" smtClean="0"/>
              <a:t>) but this need to be proven.</a:t>
            </a:r>
          </a:p>
          <a:p>
            <a:endParaRPr lang="en-US" dirty="0" smtClean="0"/>
          </a:p>
          <a:p>
            <a:r>
              <a:rPr lang="en-US" dirty="0" smtClean="0"/>
              <a:t>I will now focus on applying the model </a:t>
            </a:r>
            <a:r>
              <a:rPr lang="fr-FR" dirty="0" err="1" smtClean="0"/>
              <a:t>with</a:t>
            </a:r>
            <a:r>
              <a:rPr lang="fr-FR" dirty="0" smtClean="0"/>
              <a:t> </a:t>
            </a:r>
            <a:r>
              <a:rPr lang="fr-FR" dirty="0" err="1" smtClean="0"/>
              <a:t>different</a:t>
            </a:r>
            <a:r>
              <a:rPr lang="fr-FR" dirty="0" smtClean="0"/>
              <a:t> </a:t>
            </a:r>
            <a:r>
              <a:rPr lang="fr-FR" dirty="0" err="1" smtClean="0"/>
              <a:t>asset</a:t>
            </a:r>
            <a:r>
              <a:rPr lang="fr-FR" dirty="0" smtClean="0"/>
              <a:t> classes </a:t>
            </a:r>
            <a:r>
              <a:rPr lang="fr-FR" dirty="0" err="1" smtClean="0"/>
              <a:t>such</a:t>
            </a:r>
            <a:r>
              <a:rPr lang="fr-FR" dirty="0" smtClean="0"/>
              <a:t> as rates or macro datas as </a:t>
            </a:r>
            <a:r>
              <a:rPr lang="fr-FR" dirty="0" err="1" smtClean="0"/>
              <a:t>it</a:t>
            </a:r>
            <a:r>
              <a:rPr lang="fr-FR" dirty="0" smtClean="0"/>
              <a:t> </a:t>
            </a:r>
            <a:r>
              <a:rPr lang="fr-FR" dirty="0" err="1" smtClean="0"/>
              <a:t>does</a:t>
            </a:r>
            <a:r>
              <a:rPr lang="fr-FR" dirty="0" smtClean="0"/>
              <a:t> not </a:t>
            </a:r>
            <a:r>
              <a:rPr lang="fr-FR" dirty="0" err="1" smtClean="0"/>
              <a:t>follow</a:t>
            </a:r>
            <a:r>
              <a:rPr lang="fr-FR" dirty="0" smtClean="0"/>
              <a:t> a time </a:t>
            </a:r>
            <a:r>
              <a:rPr lang="fr-FR" dirty="0" err="1" smtClean="0"/>
              <a:t>compounded</a:t>
            </a:r>
            <a:r>
              <a:rPr lang="fr-FR" dirty="0" smtClean="0"/>
              <a:t> </a:t>
            </a:r>
            <a:r>
              <a:rPr lang="fr-FR" dirty="0" err="1" smtClean="0"/>
              <a:t>process</a:t>
            </a:r>
            <a:endParaRPr lang="es-ES" dirty="0" smtClean="0"/>
          </a:p>
          <a:p>
            <a:endParaRPr lang="es-ES" dirty="0"/>
          </a:p>
        </p:txBody>
      </p:sp>
    </p:spTree>
    <p:extLst>
      <p:ext uri="{BB962C8B-B14F-4D97-AF65-F5344CB8AC3E}">
        <p14:creationId xmlns:p14="http://schemas.microsoft.com/office/powerpoint/2010/main" val="969697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smtClean="0"/>
              <a:t>Objective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dirty="0">
                <a:solidFill>
                  <a:srgbClr val="000000"/>
                </a:solidFill>
              </a:rPr>
              <a:t>The objective of the transposition of deep learning methodology to finance was to focus on:</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1.</a:t>
            </a:r>
            <a:r>
              <a:rPr lang="en" sz="1000" dirty="0">
                <a:solidFill>
                  <a:srgbClr val="000000"/>
                </a:solidFill>
              </a:rPr>
              <a:t>       </a:t>
            </a:r>
            <a:r>
              <a:rPr lang="en" sz="1600" dirty="0">
                <a:solidFill>
                  <a:srgbClr val="000000"/>
                </a:solidFill>
              </a:rPr>
              <a:t>classification of current/future of market/economic state</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2.</a:t>
            </a:r>
            <a:r>
              <a:rPr lang="en" sz="1000" dirty="0">
                <a:solidFill>
                  <a:srgbClr val="000000"/>
                </a:solidFill>
              </a:rPr>
              <a:t>      </a:t>
            </a:r>
            <a:r>
              <a:rPr lang="en" sz="1600" dirty="0">
                <a:solidFill>
                  <a:srgbClr val="000000"/>
                </a:solidFill>
              </a:rPr>
              <a:t>prediction of future price</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3.</a:t>
            </a:r>
            <a:r>
              <a:rPr lang="en" sz="1000" dirty="0">
                <a:solidFill>
                  <a:srgbClr val="000000"/>
                </a:solidFill>
              </a:rPr>
              <a:t>      </a:t>
            </a:r>
            <a:r>
              <a:rPr lang="en" sz="1600" dirty="0">
                <a:solidFill>
                  <a:srgbClr val="000000"/>
                </a:solidFill>
              </a:rPr>
              <a:t>construction of investment strategies</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4.</a:t>
            </a:r>
            <a:r>
              <a:rPr lang="en" sz="1000" dirty="0">
                <a:solidFill>
                  <a:srgbClr val="000000"/>
                </a:solidFill>
              </a:rPr>
              <a:t>     </a:t>
            </a:r>
            <a:r>
              <a:rPr lang="en" sz="1600" dirty="0">
                <a:solidFill>
                  <a:srgbClr val="000000"/>
                </a:solidFill>
              </a:rPr>
              <a:t>risk estimation</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5.</a:t>
            </a:r>
            <a:r>
              <a:rPr lang="en" sz="1000" dirty="0">
                <a:solidFill>
                  <a:srgbClr val="000000"/>
                </a:solidFill>
              </a:rPr>
              <a:t>      </a:t>
            </a:r>
            <a:r>
              <a:rPr lang="en" sz="1600" dirty="0">
                <a:solidFill>
                  <a:srgbClr val="000000"/>
                </a:solidFill>
              </a:rPr>
              <a:t>process news flow to assess market sentiment </a:t>
            </a:r>
            <a:endParaRPr sz="1600" dirty="0">
              <a:solidFill>
                <a:srgbClr val="000000"/>
              </a:solidFill>
            </a:endParaRPr>
          </a:p>
          <a:p>
            <a:pPr marL="0" lvl="0" indent="0" algn="l" rtl="0">
              <a:spcBef>
                <a:spcPts val="1200"/>
              </a:spcBef>
              <a:spcAft>
                <a:spcPts val="1600"/>
              </a:spcAft>
              <a:buNone/>
            </a:pPr>
            <a:endParaRPr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of validity of Technical analysis</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dirty="0"/>
              <a:t>In any case, for this TFM I will focus deeper only on one specific problem </a:t>
            </a:r>
            <a:endParaRPr lang="en" dirty="0" smtClean="0"/>
          </a:p>
          <a:p>
            <a:pPr marL="0" lvl="0" indent="0" algn="just" rtl="0">
              <a:spcBef>
                <a:spcPts val="1200"/>
              </a:spcBef>
              <a:spcAft>
                <a:spcPts val="0"/>
              </a:spcAft>
              <a:buClr>
                <a:schemeClr val="dk1"/>
              </a:buClr>
              <a:buSzPts val="1100"/>
              <a:buFont typeface="Arial"/>
              <a:buNone/>
            </a:pPr>
            <a:r>
              <a:rPr lang="en" dirty="0" smtClean="0"/>
              <a:t>Technical </a:t>
            </a:r>
            <a:r>
              <a:rPr lang="en" dirty="0"/>
              <a:t>Analysis which a methodology for forecasting the direction of prices through the study of past market data, primarily price and volume. </a:t>
            </a:r>
            <a:endParaRPr lang="en" dirty="0" smtClean="0"/>
          </a:p>
          <a:p>
            <a:pPr marL="0" lvl="0" indent="0" algn="just" rtl="0">
              <a:spcBef>
                <a:spcPts val="1200"/>
              </a:spcBef>
              <a:spcAft>
                <a:spcPts val="0"/>
              </a:spcAft>
              <a:buClr>
                <a:schemeClr val="dk1"/>
              </a:buClr>
              <a:buSzPts val="1100"/>
              <a:buFont typeface="Arial"/>
              <a:buNone/>
            </a:pPr>
            <a:r>
              <a:rPr lang="en" dirty="0" smtClean="0"/>
              <a:t>The </a:t>
            </a:r>
            <a:r>
              <a:rPr lang="en" dirty="0"/>
              <a:t>ground of this theory comes from behavioral economics and quantitative analysis, which stands in contradiction of much of modern portfolio theory and market valuation. </a:t>
            </a:r>
            <a:endParaRPr dirty="0"/>
          </a:p>
          <a:p>
            <a:pPr marL="0" lvl="0" indent="0" algn="l" rtl="0">
              <a:spcBef>
                <a:spcPts val="1200"/>
              </a:spcBef>
              <a:spcAft>
                <a:spcPts val="16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4" name="Google Shape;74;p16"/>
          <p:cNvPicPr preferRelativeResize="0"/>
          <p:nvPr/>
        </p:nvPicPr>
        <p:blipFill>
          <a:blip r:embed="rId3">
            <a:alphaModFix/>
          </a:blip>
          <a:stretch>
            <a:fillRect/>
          </a:stretch>
        </p:blipFill>
        <p:spPr>
          <a:xfrm>
            <a:off x="252227" y="291180"/>
            <a:ext cx="8352545" cy="435972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standard figures</a:t>
            </a: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smtClean="0"/>
              <a:t>su</a:t>
            </a:r>
            <a:endParaRPr dirty="0"/>
          </a:p>
        </p:txBody>
      </p:sp>
      <p:pic>
        <p:nvPicPr>
          <p:cNvPr id="2" name="Picture 1"/>
          <p:cNvPicPr>
            <a:picLocks noChangeAspect="1"/>
          </p:cNvPicPr>
          <p:nvPr/>
        </p:nvPicPr>
        <p:blipFill>
          <a:blip r:embed="rId3"/>
          <a:stretch>
            <a:fillRect/>
          </a:stretch>
        </p:blipFill>
        <p:spPr>
          <a:xfrm>
            <a:off x="402713" y="1230501"/>
            <a:ext cx="8528163" cy="2288786"/>
          </a:xfrm>
          <a:prstGeom prst="rect">
            <a:avLst/>
          </a:prstGeom>
        </p:spPr>
      </p:pic>
      <p:sp>
        <p:nvSpPr>
          <p:cNvPr id="3" name="TextBox 2"/>
          <p:cNvSpPr txBox="1"/>
          <p:nvPr/>
        </p:nvSpPr>
        <p:spPr>
          <a:xfrm>
            <a:off x="402713" y="4794837"/>
            <a:ext cx="4924681" cy="369332"/>
          </a:xfrm>
          <a:prstGeom prst="rect">
            <a:avLst/>
          </a:prstGeom>
          <a:noFill/>
        </p:spPr>
        <p:txBody>
          <a:bodyPr wrap="none" rtlCol="0">
            <a:spAutoFit/>
          </a:bodyPr>
          <a:lstStyle/>
          <a:p>
            <a:r>
              <a:rPr lang="es-ES" dirty="0" err="1" smtClean="0"/>
              <a:t>Source</a:t>
            </a:r>
            <a:r>
              <a:rPr lang="es-ES" dirty="0" smtClean="0"/>
              <a:t> </a:t>
            </a:r>
            <a:r>
              <a:rPr lang="es-ES" dirty="0">
                <a:hlinkClick r:id="rId4"/>
              </a:rPr>
              <a:t>https://www.instaforex.com/sp/techanalysis</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standard figures</a:t>
            </a: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smtClean="0"/>
              <a:t>su</a:t>
            </a:r>
            <a:endParaRPr dirty="0"/>
          </a:p>
        </p:txBody>
      </p:sp>
      <p:sp>
        <p:nvSpPr>
          <p:cNvPr id="3" name="TextBox 2"/>
          <p:cNvSpPr txBox="1"/>
          <p:nvPr/>
        </p:nvSpPr>
        <p:spPr>
          <a:xfrm>
            <a:off x="402713" y="4794837"/>
            <a:ext cx="4924681" cy="369332"/>
          </a:xfrm>
          <a:prstGeom prst="rect">
            <a:avLst/>
          </a:prstGeom>
          <a:noFill/>
        </p:spPr>
        <p:txBody>
          <a:bodyPr wrap="none" rtlCol="0">
            <a:spAutoFit/>
          </a:bodyPr>
          <a:lstStyle/>
          <a:p>
            <a:r>
              <a:rPr lang="es-ES" dirty="0" err="1" smtClean="0"/>
              <a:t>Source</a:t>
            </a:r>
            <a:r>
              <a:rPr lang="es-ES" dirty="0" smtClean="0"/>
              <a:t> </a:t>
            </a:r>
            <a:r>
              <a:rPr lang="es-ES" dirty="0">
                <a:hlinkClick r:id="rId3"/>
              </a:rPr>
              <a:t>https://www.instaforex.com/sp/techanalysis</a:t>
            </a:r>
            <a:endParaRPr lang="es-ES" dirty="0"/>
          </a:p>
        </p:txBody>
      </p:sp>
      <p:pic>
        <p:nvPicPr>
          <p:cNvPr id="4" name="Picture 3"/>
          <p:cNvPicPr>
            <a:picLocks noChangeAspect="1"/>
          </p:cNvPicPr>
          <p:nvPr/>
        </p:nvPicPr>
        <p:blipFill>
          <a:blip r:embed="rId4"/>
          <a:stretch>
            <a:fillRect/>
          </a:stretch>
        </p:blipFill>
        <p:spPr>
          <a:xfrm>
            <a:off x="311700" y="1152475"/>
            <a:ext cx="8704898" cy="2464118"/>
          </a:xfrm>
          <a:prstGeom prst="rect">
            <a:avLst/>
          </a:prstGeom>
        </p:spPr>
      </p:pic>
    </p:spTree>
    <p:extLst>
      <p:ext uri="{BB962C8B-B14F-4D97-AF65-F5344CB8AC3E}">
        <p14:creationId xmlns:p14="http://schemas.microsoft.com/office/powerpoint/2010/main" val="297018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construction</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88" name="Google Shape;88;p18"/>
          <p:cNvPicPr preferRelativeResize="0"/>
          <p:nvPr/>
        </p:nvPicPr>
        <p:blipFill rotWithShape="1">
          <a:blip r:embed="rId3">
            <a:alphaModFix/>
          </a:blip>
          <a:srcRect b="585"/>
          <a:stretch/>
        </p:blipFill>
        <p:spPr>
          <a:xfrm>
            <a:off x="311700" y="1017725"/>
            <a:ext cx="6205826" cy="416711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Choice of </a:t>
            </a:r>
            <a:r>
              <a:rPr lang="en-GB" dirty="0" err="1" smtClean="0"/>
              <a:t>datas</a:t>
            </a:r>
            <a:r>
              <a:rPr lang="en-GB" dirty="0" smtClean="0"/>
              <a:t> </a:t>
            </a:r>
            <a:endParaRPr dirty="0"/>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dirty="0" smtClean="0"/>
              <a:t>Market considerations</a:t>
            </a:r>
          </a:p>
          <a:p>
            <a:pPr marL="285750" indent="-285750" algn="just">
              <a:spcBef>
                <a:spcPts val="1200"/>
              </a:spcBef>
              <a:buClr>
                <a:schemeClr val="dk1"/>
              </a:buClr>
              <a:buSzPts val="1100"/>
            </a:pPr>
            <a:r>
              <a:rPr lang="en" dirty="0" smtClean="0"/>
              <a:t>Liquidity </a:t>
            </a:r>
          </a:p>
          <a:p>
            <a:pPr marL="285750" indent="-285750" algn="just">
              <a:spcBef>
                <a:spcPts val="1200"/>
              </a:spcBef>
              <a:buClr>
                <a:schemeClr val="dk1"/>
              </a:buClr>
              <a:buSzPts val="1100"/>
            </a:pPr>
            <a:r>
              <a:rPr lang="en" dirty="0" smtClean="0"/>
              <a:t>History</a:t>
            </a:r>
          </a:p>
          <a:p>
            <a:pPr marL="285750" indent="-285750" algn="just">
              <a:spcBef>
                <a:spcPts val="1200"/>
              </a:spcBef>
              <a:buClr>
                <a:schemeClr val="dk1"/>
              </a:buClr>
              <a:buSzPts val="1100"/>
            </a:pPr>
            <a:r>
              <a:rPr lang="en" dirty="0" smtClean="0"/>
              <a:t>Number of participants</a:t>
            </a:r>
          </a:p>
          <a:p>
            <a:pPr marL="285750" indent="-285750" algn="just">
              <a:spcBef>
                <a:spcPts val="1200"/>
              </a:spcBef>
              <a:buClr>
                <a:schemeClr val="dk1"/>
              </a:buClr>
              <a:buSzPts val="1100"/>
            </a:pPr>
            <a:r>
              <a:rPr lang="en" dirty="0" smtClean="0"/>
              <a:t>Reference</a:t>
            </a:r>
          </a:p>
          <a:p>
            <a:pPr marL="0" lvl="0" indent="0" algn="just" rtl="0">
              <a:spcBef>
                <a:spcPts val="1200"/>
              </a:spcBef>
              <a:spcAft>
                <a:spcPts val="0"/>
              </a:spcAft>
              <a:buClr>
                <a:schemeClr val="dk1"/>
              </a:buClr>
              <a:buSzPts val="1100"/>
              <a:buFont typeface="Arial"/>
              <a:buNone/>
            </a:pPr>
            <a:r>
              <a:rPr lang="en" dirty="0" smtClean="0"/>
              <a:t>Also </a:t>
            </a:r>
            <a:r>
              <a:rPr lang="en" dirty="0"/>
              <a:t>I selected the American equity index SPX 500 for this project as it is the most liquid equity indices where many operators can interact from retail to institutional investors. Moreover the index has a long history that I see from 1927. Also the index price are quoted every working day. </a:t>
            </a:r>
            <a:endParaRPr lang="e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tretch>
            <a:fillRect/>
          </a:stretch>
        </p:blipFill>
        <p:spPr>
          <a:xfrm>
            <a:off x="4600575" y="1240024"/>
            <a:ext cx="4543425" cy="3090863"/>
          </a:xfrm>
          <a:prstGeom prst="rect">
            <a:avLst/>
          </a:prstGeom>
        </p:spPr>
      </p:pic>
      <p:sp>
        <p:nvSpPr>
          <p:cNvPr id="2" name="Text Placeholder 1"/>
          <p:cNvSpPr>
            <a:spLocks noGrp="1"/>
          </p:cNvSpPr>
          <p:nvPr>
            <p:ph type="body" idx="1"/>
          </p:nvPr>
        </p:nvSpPr>
        <p:spPr/>
        <p:txBody>
          <a:bodyPr/>
          <a:lstStyle/>
          <a:p>
            <a:endParaRPr lang="es-ES" dirty="0"/>
          </a:p>
        </p:txBody>
      </p:sp>
      <p:pic>
        <p:nvPicPr>
          <p:cNvPr id="3" name="Picture 2"/>
          <p:cNvPicPr>
            <a:picLocks noChangeAspect="1"/>
          </p:cNvPicPr>
          <p:nvPr/>
        </p:nvPicPr>
        <p:blipFill>
          <a:blip r:embed="rId4"/>
          <a:stretch>
            <a:fillRect/>
          </a:stretch>
        </p:blipFill>
        <p:spPr>
          <a:xfrm>
            <a:off x="63014" y="1240024"/>
            <a:ext cx="4508986" cy="3166082"/>
          </a:xfrm>
          <a:prstGeom prst="rect">
            <a:avLst/>
          </a:prstGeom>
        </p:spPr>
      </p:pic>
      <p:sp>
        <p:nvSpPr>
          <p:cNvPr id="5" name="TextBox 4"/>
          <p:cNvSpPr txBox="1"/>
          <p:nvPr/>
        </p:nvSpPr>
        <p:spPr>
          <a:xfrm>
            <a:off x="311700" y="4774168"/>
            <a:ext cx="3130747" cy="369332"/>
          </a:xfrm>
          <a:prstGeom prst="rect">
            <a:avLst/>
          </a:prstGeom>
          <a:noFill/>
        </p:spPr>
        <p:txBody>
          <a:bodyPr wrap="square" rtlCol="0">
            <a:spAutoFit/>
          </a:bodyPr>
          <a:lstStyle/>
          <a:p>
            <a:r>
              <a:rPr lang="es-ES" dirty="0" err="1" smtClean="0"/>
              <a:t>Source</a:t>
            </a:r>
            <a:r>
              <a:rPr lang="es-ES" dirty="0" smtClean="0"/>
              <a:t> google</a:t>
            </a:r>
            <a:endParaRPr lang="es-ES" dirty="0"/>
          </a:p>
        </p:txBody>
      </p:sp>
    </p:spTree>
    <p:extLst>
      <p:ext uri="{BB962C8B-B14F-4D97-AF65-F5344CB8AC3E}">
        <p14:creationId xmlns:p14="http://schemas.microsoft.com/office/powerpoint/2010/main" val="602200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551</Words>
  <Application>Microsoft Office PowerPoint</Application>
  <PresentationFormat>On-screen Show (16:9)</PresentationFormat>
  <Paragraphs>58</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Tw Cen MT</vt:lpstr>
      <vt:lpstr>Tw Cen MT Condensed</vt:lpstr>
      <vt:lpstr>Wingdings 3</vt:lpstr>
      <vt:lpstr>Integral</vt:lpstr>
      <vt:lpstr>TFM DL Tools for Finance  Application Transfert Learning Vgg16sp500</vt:lpstr>
      <vt:lpstr>Objective</vt:lpstr>
      <vt:lpstr>Problem of validity of Technical analysis</vt:lpstr>
      <vt:lpstr>PowerPoint Presentation</vt:lpstr>
      <vt:lpstr>Example of standard figures</vt:lpstr>
      <vt:lpstr>Example of standard figures</vt:lpstr>
      <vt:lpstr>Dataset construction</vt:lpstr>
      <vt:lpstr>Choice of datas </vt:lpstr>
      <vt:lpstr>PowerPoint Presentation</vt:lpstr>
      <vt:lpstr>Dataset Construction </vt:lpstr>
      <vt:lpstr>Dataset view</vt:lpstr>
      <vt:lpstr>Description of the methodology and tools used </vt:lpstr>
      <vt:lpstr>Summary of the current results</vt:lpstr>
      <vt:lpstr>Validation </vt:lpstr>
      <vt:lpstr>API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TFM DL Tools for Finance  Application Transfert Learning Vgg16sp500</dc:title>
  <dc:creator>Miled Ismaël (AMUNDI.ESP)</dc:creator>
  <cp:lastModifiedBy>Miled Ismaël (AMUNDI.ESP)</cp:lastModifiedBy>
  <cp:revision>18</cp:revision>
  <dcterms:modified xsi:type="dcterms:W3CDTF">2020-11-11T14:58:53Z</dcterms:modified>
</cp:coreProperties>
</file>