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3"/>
  </p:notesMasterIdLst>
  <p:handoutMasterIdLst>
    <p:handoutMasterId r:id="rId14"/>
  </p:handoutMasterIdLst>
  <p:sldIdLst>
    <p:sldId id="257" r:id="rId2"/>
    <p:sldId id="340" r:id="rId3"/>
    <p:sldId id="341" r:id="rId4"/>
    <p:sldId id="342" r:id="rId5"/>
    <p:sldId id="343" r:id="rId6"/>
    <p:sldId id="344" r:id="rId7"/>
    <p:sldId id="345" r:id="rId8"/>
    <p:sldId id="349" r:id="rId9"/>
    <p:sldId id="346" r:id="rId10"/>
    <p:sldId id="353" r:id="rId11"/>
    <p:sldId id="33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4"/>
  </p:normalViewPr>
  <p:slideViewPr>
    <p:cSldViewPr snapToGrid="0" snapToObjects="1">
      <p:cViewPr varScale="1">
        <p:scale>
          <a:sx n="90" d="100"/>
          <a:sy n="90" d="100"/>
        </p:scale>
        <p:origin x="1640" y="18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6" d="100"/>
          <a:sy n="76" d="100"/>
        </p:scale>
        <p:origin x="-3416"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Dr. Simon Caton</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757518-7B28-E741-A16A-22EB64485BF0}" type="datetime1">
              <a:rPr lang="en-GB" smtClean="0"/>
              <a:t>20/03/2019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Data and Web Mining</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F8F01C-892B-F445-A348-07FDE3BDDEB4}" type="slidenum">
              <a:rPr lang="en-US" smtClean="0"/>
              <a:t>‹#›</a:t>
            </a:fld>
            <a:endParaRPr lang="en-US"/>
          </a:p>
        </p:txBody>
      </p:sp>
    </p:spTree>
    <p:extLst>
      <p:ext uri="{BB962C8B-B14F-4D97-AF65-F5344CB8AC3E}">
        <p14:creationId xmlns:p14="http://schemas.microsoft.com/office/powerpoint/2010/main" val="379421050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Dr. Simon Caton</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361336-FC36-DB43-A8C7-6E54631D06B2}" type="datetime1">
              <a:rPr lang="en-GB" smtClean="0"/>
              <a:t>20/03/2019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Data and Web Mining</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5010A7-B2E5-5344-8118-581F4C1F1E3B}" type="slidenum">
              <a:rPr lang="en-US" smtClean="0"/>
              <a:t>‹#›</a:t>
            </a:fld>
            <a:endParaRPr lang="en-US"/>
          </a:p>
        </p:txBody>
      </p:sp>
    </p:spTree>
    <p:extLst>
      <p:ext uri="{BB962C8B-B14F-4D97-AF65-F5344CB8AC3E}">
        <p14:creationId xmlns:p14="http://schemas.microsoft.com/office/powerpoint/2010/main" val="3676631627"/>
      </p:ext>
    </p:extLst>
  </p:cSld>
  <p:clrMap bg1="lt1" tx1="dk1" bg2="lt2" tx2="dk2" accent1="accent1" accent2="accent2" accent3="accent3" accent4="accent4" accent5="accent5" accent6="accent6" hlink="hlink" folHlink="folHlink"/>
  <p:hf/>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elfolie">
    <p:spTree>
      <p:nvGrpSpPr>
        <p:cNvPr id="1" name=""/>
        <p:cNvGrpSpPr/>
        <p:nvPr/>
      </p:nvGrpSpPr>
      <p:grpSpPr>
        <a:xfrm>
          <a:off x="0" y="0"/>
          <a:ext cx="0" cy="0"/>
          <a:chOff x="0" y="0"/>
          <a:chExt cx="0" cy="0"/>
        </a:xfrm>
      </p:grpSpPr>
      <p:sp>
        <p:nvSpPr>
          <p:cNvPr id="17" name="Rechteck 16"/>
          <p:cNvSpPr/>
          <p:nvPr userDrawn="1"/>
        </p:nvSpPr>
        <p:spPr>
          <a:xfrm>
            <a:off x="778" y="3365304"/>
            <a:ext cx="9107726" cy="34926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Text Box 21"/>
          <p:cNvSpPr txBox="1">
            <a:spLocks noChangeArrowheads="1"/>
          </p:cNvSpPr>
          <p:nvPr userDrawn="1"/>
        </p:nvSpPr>
        <p:spPr bwMode="auto">
          <a:xfrm>
            <a:off x="682997" y="3140968"/>
            <a:ext cx="4537075" cy="152400"/>
          </a:xfrm>
          <a:prstGeom prst="rect">
            <a:avLst/>
          </a:prstGeom>
          <a:noFill/>
          <a:ln w="9525">
            <a:noFill/>
            <a:miter lim="800000"/>
            <a:headEnd/>
            <a:tailEnd/>
          </a:ln>
          <a:effectLst/>
        </p:spPr>
        <p:txBody>
          <a:bodyPr lIns="0" tIns="0" rIns="0" bIns="0" anchor="ctr">
            <a:spAutoFit/>
          </a:bodyPr>
          <a:lstStyle/>
          <a:p>
            <a:pPr>
              <a:defRPr/>
            </a:pPr>
            <a:r>
              <a:rPr lang="de-DE" sz="1000" dirty="0">
                <a:solidFill>
                  <a:schemeClr val="bg1"/>
                </a:solidFill>
              </a:rPr>
              <a:t>National College </a:t>
            </a:r>
            <a:r>
              <a:rPr lang="de-DE" sz="1000" dirty="0" err="1">
                <a:solidFill>
                  <a:schemeClr val="bg1"/>
                </a:solidFill>
              </a:rPr>
              <a:t>of</a:t>
            </a:r>
            <a:r>
              <a:rPr lang="de-DE" sz="1000" dirty="0">
                <a:solidFill>
                  <a:schemeClr val="bg1"/>
                </a:solidFill>
              </a:rPr>
              <a:t> </a:t>
            </a:r>
            <a:r>
              <a:rPr lang="de-DE" sz="1000" dirty="0" err="1">
                <a:solidFill>
                  <a:schemeClr val="bg1"/>
                </a:solidFill>
              </a:rPr>
              <a:t>Ireland</a:t>
            </a:r>
            <a:r>
              <a:rPr lang="de-DE" sz="1000" dirty="0">
                <a:solidFill>
                  <a:schemeClr val="bg1"/>
                </a:solidFill>
              </a:rPr>
              <a:t>, School </a:t>
            </a:r>
            <a:r>
              <a:rPr lang="de-DE" sz="1000" dirty="0" err="1">
                <a:solidFill>
                  <a:schemeClr val="bg1"/>
                </a:solidFill>
              </a:rPr>
              <a:t>of</a:t>
            </a:r>
            <a:r>
              <a:rPr lang="de-DE" sz="1000" dirty="0">
                <a:solidFill>
                  <a:schemeClr val="bg1"/>
                </a:solidFill>
              </a:rPr>
              <a:t> Computing</a:t>
            </a:r>
          </a:p>
        </p:txBody>
      </p:sp>
      <p:sp>
        <p:nvSpPr>
          <p:cNvPr id="22" name="Titel 1"/>
          <p:cNvSpPr>
            <a:spLocks noGrp="1"/>
          </p:cNvSpPr>
          <p:nvPr>
            <p:ph type="title" hasCustomPrompt="1"/>
          </p:nvPr>
        </p:nvSpPr>
        <p:spPr>
          <a:xfrm>
            <a:off x="682997" y="1268760"/>
            <a:ext cx="7772400" cy="936104"/>
          </a:xfrm>
        </p:spPr>
        <p:txBody>
          <a:bodyPr anchor="t"/>
          <a:lstStyle>
            <a:lvl1pPr algn="l">
              <a:defRPr sz="3200" b="1" cap="all" baseline="0"/>
            </a:lvl1pPr>
          </a:lstStyle>
          <a:p>
            <a:r>
              <a:rPr lang="de-DE" dirty="0" err="1"/>
              <a:t>Presentation</a:t>
            </a:r>
            <a:r>
              <a:rPr lang="de-DE" dirty="0"/>
              <a:t> Title</a:t>
            </a:r>
          </a:p>
        </p:txBody>
      </p:sp>
      <p:pic>
        <p:nvPicPr>
          <p:cNvPr id="9" name="Picture Placeholder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133592" y="3585017"/>
            <a:ext cx="8876816" cy="3092220"/>
          </a:xfrm>
          <a:prstGeom prst="roundRect">
            <a:avLst>
              <a:gd name="adj" fmla="val 4238"/>
            </a:avLst>
          </a:prstGeom>
          <a:solidFill>
            <a:srgbClr val="FFFFFF">
              <a:shade val="85000"/>
            </a:srgbClr>
          </a:solidFill>
          <a:ln w="3175" cmpd="sng">
            <a:solidFill>
              <a:schemeClr val="bg1"/>
            </a:solidFill>
          </a:ln>
          <a:effectLst/>
        </p:spPr>
      </p:pic>
      <p:sp>
        <p:nvSpPr>
          <p:cNvPr id="23" name="Textplatzhalter 2"/>
          <p:cNvSpPr>
            <a:spLocks noGrp="1"/>
          </p:cNvSpPr>
          <p:nvPr>
            <p:ph type="body" idx="1" hasCustomPrompt="1"/>
          </p:nvPr>
        </p:nvSpPr>
        <p:spPr>
          <a:xfrm>
            <a:off x="682997" y="2203248"/>
            <a:ext cx="7772400" cy="865711"/>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Sub-title / Name</a:t>
            </a:r>
          </a:p>
        </p:txBody>
      </p:sp>
      <p:sp>
        <p:nvSpPr>
          <p:cNvPr id="14" name="Text Box 14"/>
          <p:cNvSpPr txBox="1">
            <a:spLocks noChangeArrowheads="1"/>
          </p:cNvSpPr>
          <p:nvPr userDrawn="1"/>
        </p:nvSpPr>
        <p:spPr bwMode="auto">
          <a:xfrm>
            <a:off x="7020272" y="6112792"/>
            <a:ext cx="1727200" cy="244475"/>
          </a:xfrm>
          <a:prstGeom prst="rect">
            <a:avLst/>
          </a:prstGeom>
          <a:noFill/>
          <a:ln w="9525">
            <a:noFill/>
            <a:miter lim="800000"/>
            <a:headEnd/>
            <a:tailEnd/>
          </a:ln>
          <a:effectLst/>
        </p:spPr>
        <p:txBody>
          <a:bodyPr lIns="0" tIns="0" rIns="0" bIns="0">
            <a:spAutoFit/>
          </a:bodyPr>
          <a:lstStyle/>
          <a:p>
            <a:pPr algn="r">
              <a:defRPr/>
            </a:pPr>
            <a:r>
              <a:rPr lang="de-DE" sz="1600" b="1" dirty="0" err="1">
                <a:solidFill>
                  <a:schemeClr val="bg1"/>
                </a:solidFill>
              </a:rPr>
              <a:t>www.ncirl.ie</a:t>
            </a:r>
            <a:endParaRPr lang="de-DE" sz="1600" b="1" dirty="0">
              <a:solidFill>
                <a:schemeClr val="bg1"/>
              </a:solidFill>
            </a:endParaRPr>
          </a:p>
        </p:txBody>
      </p:sp>
    </p:spTree>
    <p:extLst>
      <p:ext uri="{BB962C8B-B14F-4D97-AF65-F5344CB8AC3E}">
        <p14:creationId xmlns:p14="http://schemas.microsoft.com/office/powerpoint/2010/main" val="64645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Questions">
    <p:spTree>
      <p:nvGrpSpPr>
        <p:cNvPr id="1" name=""/>
        <p:cNvGrpSpPr/>
        <p:nvPr/>
      </p:nvGrpSpPr>
      <p:grpSpPr>
        <a:xfrm>
          <a:off x="0" y="0"/>
          <a:ext cx="0" cy="0"/>
          <a:chOff x="0" y="0"/>
          <a:chExt cx="0" cy="0"/>
        </a:xfrm>
      </p:grpSpPr>
      <p:pic>
        <p:nvPicPr>
          <p:cNvPr id="6" name="Picture 5" descr="questions.jpg"/>
          <p:cNvPicPr>
            <a:picLocks noChangeAspect="1"/>
          </p:cNvPicPr>
          <p:nvPr userDrawn="1"/>
        </p:nvPicPr>
        <p:blipFill rotWithShape="1">
          <a:blip r:embed="rId2">
            <a:extLst>
              <a:ext uri="{28A0092B-C50C-407E-A947-70E740481C1C}">
                <a14:useLocalDpi xmlns:a14="http://schemas.microsoft.com/office/drawing/2010/main" val="0"/>
              </a:ext>
            </a:extLst>
          </a:blip>
          <a:srcRect l="25695"/>
          <a:stretch/>
        </p:blipFill>
        <p:spPr>
          <a:xfrm>
            <a:off x="0" y="2103120"/>
            <a:ext cx="4076700" cy="4754880"/>
          </a:xfrm>
          <a:prstGeom prst="rect">
            <a:avLst/>
          </a:prstGeom>
        </p:spPr>
      </p:pic>
      <p:sp>
        <p:nvSpPr>
          <p:cNvPr id="3" name="Content Placeholder 2"/>
          <p:cNvSpPr>
            <a:spLocks noGrp="1"/>
          </p:cNvSpPr>
          <p:nvPr>
            <p:ph sz="quarter" idx="10"/>
          </p:nvPr>
        </p:nvSpPr>
        <p:spPr>
          <a:xfrm>
            <a:off x="2832100" y="2103120"/>
            <a:ext cx="5956300" cy="42849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itle 3"/>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15920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p:nvPr>
        </p:nvSpPr>
        <p:spPr>
          <a:xfrm>
            <a:off x="1654964" y="5083969"/>
            <a:ext cx="7428096" cy="566738"/>
          </a:xfrm>
          <a:solidFill>
            <a:schemeClr val="bg2">
              <a:lumMod val="25000"/>
              <a:alpha val="50000"/>
            </a:schemeClr>
          </a:solidFill>
          <a:effectLst/>
        </p:spPr>
        <p:txBody>
          <a:bodyPr anchor="b"/>
          <a:lstStyle>
            <a:lvl1pPr algn="l">
              <a:defRPr sz="2000" b="1">
                <a:solidFill>
                  <a:srgbClr val="FFFFFF"/>
                </a:solidFill>
              </a:defRPr>
            </a:lvl1pPr>
          </a:lstStyle>
          <a:p>
            <a:r>
              <a:rPr lang="en-GB" dirty="0"/>
              <a:t>Click to edit Master title style</a:t>
            </a:r>
            <a:endParaRPr lang="en-US" dirty="0"/>
          </a:p>
        </p:txBody>
      </p:sp>
      <p:sp>
        <p:nvSpPr>
          <p:cNvPr id="5" name="Date Placeholder 4"/>
          <p:cNvSpPr>
            <a:spLocks noGrp="1"/>
          </p:cNvSpPr>
          <p:nvPr>
            <p:ph type="dt" sz="half" idx="10"/>
          </p:nvPr>
        </p:nvSpPr>
        <p:spPr/>
        <p:txBody>
          <a:bodyPr/>
          <a:lstStyle/>
          <a:p>
            <a:fld id="{18710011-EA15-4A4A-A287-60E81C4807F4}" type="datetime1">
              <a:rPr lang="en-GB" smtClean="0"/>
              <a:t>20/03/2019</a:t>
            </a:fld>
            <a:endParaRPr lang="en-US"/>
          </a:p>
        </p:txBody>
      </p:sp>
      <p:sp>
        <p:nvSpPr>
          <p:cNvPr id="6" name="Footer Placeholder 5"/>
          <p:cNvSpPr>
            <a:spLocks noGrp="1"/>
          </p:cNvSpPr>
          <p:nvPr>
            <p:ph type="ftr" sz="quarter" idx="11"/>
          </p:nvPr>
        </p:nvSpPr>
        <p:spPr/>
        <p:txBody>
          <a:bodyPr/>
          <a:lstStyle/>
          <a:p>
            <a:r>
              <a:rPr lang="en-US"/>
              <a:t>Advanced Data Mining</a:t>
            </a:r>
          </a:p>
        </p:txBody>
      </p:sp>
      <p:sp>
        <p:nvSpPr>
          <p:cNvPr id="7" name="Slide Number Placeholder 6"/>
          <p:cNvSpPr>
            <a:spLocks noGrp="1"/>
          </p:cNvSpPr>
          <p:nvPr>
            <p:ph type="sldNum" sz="quarter" idx="12"/>
          </p:nvPr>
        </p:nvSpPr>
        <p:spPr/>
        <p:txBody>
          <a:bodyPr/>
          <a:lstStyle/>
          <a:p>
            <a:fld id="{FBB490AC-52AF-304B-A493-C3E9DB2F7DD3}" type="slidenum">
              <a:rPr lang="en-US" smtClean="0"/>
              <a:t>‹#›</a:t>
            </a:fld>
            <a:endParaRPr lang="en-US"/>
          </a:p>
        </p:txBody>
      </p:sp>
    </p:spTree>
    <p:extLst>
      <p:ext uri="{BB962C8B-B14F-4D97-AF65-F5344CB8AC3E}">
        <p14:creationId xmlns:p14="http://schemas.microsoft.com/office/powerpoint/2010/main" val="3624619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pic>
        <p:nvPicPr>
          <p:cNvPr id="6" name="Picture 5" descr="questions.jpg"/>
          <p:cNvPicPr>
            <a:picLocks noChangeAspect="1"/>
          </p:cNvPicPr>
          <p:nvPr userDrawn="1"/>
        </p:nvPicPr>
        <p:blipFill rotWithShape="1">
          <a:blip r:embed="rId2">
            <a:extLst>
              <a:ext uri="{28A0092B-C50C-407E-A947-70E740481C1C}">
                <a14:useLocalDpi xmlns:a14="http://schemas.microsoft.com/office/drawing/2010/main" val="0"/>
              </a:ext>
            </a:extLst>
          </a:blip>
          <a:srcRect l="25695"/>
          <a:stretch/>
        </p:blipFill>
        <p:spPr>
          <a:xfrm>
            <a:off x="0" y="2103120"/>
            <a:ext cx="4076700" cy="4754880"/>
          </a:xfrm>
          <a:prstGeom prst="rect">
            <a:avLst/>
          </a:prstGeom>
        </p:spPr>
      </p:pic>
    </p:spTree>
    <p:extLst>
      <p:ext uri="{BB962C8B-B14F-4D97-AF65-F5344CB8AC3E}">
        <p14:creationId xmlns:p14="http://schemas.microsoft.com/office/powerpoint/2010/main" val="179212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lvl1pPr marL="314325" indent="-314325">
              <a:buFont typeface="Wingdings" charset="2"/>
              <a:buChar char="§"/>
              <a:defRPr/>
            </a:lvl1pPr>
            <a:lvl2pPr marL="790575" indent="-314325">
              <a:buFont typeface="Wingdings" charset="2"/>
              <a:buChar char="§"/>
              <a:defRPr/>
            </a:lvl2pPr>
            <a:lvl3pPr marL="1209675" indent="-276225">
              <a:buFont typeface="Wingdings" charset="2"/>
              <a:buChar char="§"/>
              <a:defRPr/>
            </a:lvl3pPr>
            <a:lvl4pPr marL="1657350" indent="-276225">
              <a:buFont typeface="Wingdings" charset="2"/>
              <a:buChar char="§"/>
              <a:defRPr/>
            </a:lvl4pPr>
            <a:lvl5pPr marL="2095500" indent="-276225">
              <a:buFont typeface="Wingdings"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Date Placeholder 9"/>
          <p:cNvSpPr>
            <a:spLocks noGrp="1"/>
          </p:cNvSpPr>
          <p:nvPr>
            <p:ph type="dt" sz="half" idx="10"/>
          </p:nvPr>
        </p:nvSpPr>
        <p:spPr/>
        <p:txBody>
          <a:bodyPr/>
          <a:lstStyle/>
          <a:p>
            <a:fld id="{B092AFAA-A7C3-E843-B0E4-6D85E67AE78B}" type="datetime1">
              <a:rPr lang="en-GB" smtClean="0"/>
              <a:t>20/03/2019</a:t>
            </a:fld>
            <a:endParaRPr lang="en-US"/>
          </a:p>
        </p:txBody>
      </p:sp>
      <p:sp>
        <p:nvSpPr>
          <p:cNvPr id="11" name="Footer Placeholder 10"/>
          <p:cNvSpPr>
            <a:spLocks noGrp="1"/>
          </p:cNvSpPr>
          <p:nvPr>
            <p:ph type="ftr" sz="quarter" idx="11"/>
          </p:nvPr>
        </p:nvSpPr>
        <p:spPr/>
        <p:txBody>
          <a:bodyPr/>
          <a:lstStyle/>
          <a:p>
            <a:r>
              <a:rPr lang="en-US"/>
              <a:t>Advanced Data Mining</a:t>
            </a:r>
            <a:endParaRPr lang="en-US" dirty="0"/>
          </a:p>
        </p:txBody>
      </p:sp>
      <p:sp>
        <p:nvSpPr>
          <p:cNvPr id="12" name="Slide Number Placeholder 11"/>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424747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116645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921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66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e Placeholder 4"/>
          <p:cNvSpPr>
            <a:spLocks noGrp="1"/>
          </p:cNvSpPr>
          <p:nvPr>
            <p:ph type="dt" sz="half" idx="10"/>
          </p:nvPr>
        </p:nvSpPr>
        <p:spPr/>
        <p:txBody>
          <a:bodyPr/>
          <a:lstStyle/>
          <a:p>
            <a:fld id="{89BB37A0-1890-8942-A555-913614F12A4C}" type="datetime1">
              <a:rPr lang="en-GB" smtClean="0"/>
              <a:t>20/03/2019</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1895465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e Placeholder 6"/>
          <p:cNvSpPr>
            <a:spLocks noGrp="1"/>
          </p:cNvSpPr>
          <p:nvPr>
            <p:ph type="dt" sz="half" idx="10"/>
          </p:nvPr>
        </p:nvSpPr>
        <p:spPr/>
        <p:txBody>
          <a:bodyPr/>
          <a:lstStyle/>
          <a:p>
            <a:fld id="{7D02DDB3-938E-9641-A85F-2E334665A741}" type="datetime1">
              <a:rPr lang="en-GB" smtClean="0"/>
              <a:t>20/03/2019</a:t>
            </a:fld>
            <a:endParaRPr lang="en-US"/>
          </a:p>
        </p:txBody>
      </p:sp>
      <p:sp>
        <p:nvSpPr>
          <p:cNvPr id="8" name="Footer Placeholder 7"/>
          <p:cNvSpPr>
            <a:spLocks noGrp="1"/>
          </p:cNvSpPr>
          <p:nvPr>
            <p:ph type="ftr" sz="quarter" idx="11"/>
          </p:nvPr>
        </p:nvSpPr>
        <p:spPr/>
        <p:txBody>
          <a:bodyPr/>
          <a:lstStyle/>
          <a:p>
            <a:r>
              <a:rPr lang="en-US"/>
              <a:t>Advanced Data Mining</a:t>
            </a:r>
            <a:endParaRPr lang="en-US" dirty="0"/>
          </a:p>
        </p:txBody>
      </p:sp>
      <p:sp>
        <p:nvSpPr>
          <p:cNvPr id="9" name="Slide Number Placeholder 8"/>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300356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5" name="Date Placeholder 4"/>
          <p:cNvSpPr>
            <a:spLocks noGrp="1"/>
          </p:cNvSpPr>
          <p:nvPr>
            <p:ph type="dt" sz="half" idx="10"/>
          </p:nvPr>
        </p:nvSpPr>
        <p:spPr/>
        <p:txBody>
          <a:bodyPr/>
          <a:lstStyle/>
          <a:p>
            <a:fld id="{E55E9B23-8D08-4D4E-AAB9-05F791C60325}" type="datetime1">
              <a:rPr lang="en-GB" smtClean="0"/>
              <a:t>20/03/2019</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386150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6858000"/>
          </a:xfrm>
        </p:spPr>
        <p:txBody>
          <a:bodyPr/>
          <a:lstStyle/>
          <a:p>
            <a:endParaRPr lang="en-US"/>
          </a:p>
        </p:txBody>
      </p:sp>
    </p:spTree>
    <p:extLst>
      <p:ext uri="{BB962C8B-B14F-4D97-AF65-F5344CB8AC3E}">
        <p14:creationId xmlns:p14="http://schemas.microsoft.com/office/powerpoint/2010/main" val="360600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e Placeholder 4"/>
          <p:cNvSpPr>
            <a:spLocks noGrp="1"/>
          </p:cNvSpPr>
          <p:nvPr>
            <p:ph type="dt" sz="half" idx="10"/>
          </p:nvPr>
        </p:nvSpPr>
        <p:spPr/>
        <p:txBody>
          <a:bodyPr/>
          <a:lstStyle/>
          <a:p>
            <a:fld id="{185CF1BC-E247-F840-ADF9-1992386187F3}" type="datetime1">
              <a:rPr lang="en-GB" smtClean="0"/>
              <a:t>20/03/2019</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348537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e Placeholder 4"/>
          <p:cNvSpPr>
            <a:spLocks noGrp="1"/>
          </p:cNvSpPr>
          <p:nvPr>
            <p:ph type="dt" sz="half" idx="10"/>
          </p:nvPr>
        </p:nvSpPr>
        <p:spPr/>
        <p:txBody>
          <a:bodyPr/>
          <a:lstStyle/>
          <a:p>
            <a:fld id="{D6DA8BE8-898E-B34C-A97B-BCE46AEFEB2F}" type="datetime1">
              <a:rPr lang="en-GB" smtClean="0"/>
              <a:t>20/03/2019</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2250374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90525" y="333375"/>
            <a:ext cx="6911975" cy="5619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noProof="0"/>
              <a:t>Slide Title</a:t>
            </a:r>
          </a:p>
        </p:txBody>
      </p:sp>
      <p:sp>
        <p:nvSpPr>
          <p:cNvPr id="1028" name="Rectangle 3"/>
          <p:cNvSpPr>
            <a:spLocks noGrp="1" noChangeArrowheads="1"/>
          </p:cNvSpPr>
          <p:nvPr>
            <p:ph type="body" idx="1"/>
          </p:nvPr>
        </p:nvSpPr>
        <p:spPr bwMode="auto">
          <a:xfrm>
            <a:off x="392113" y="1198563"/>
            <a:ext cx="8356600" cy="4894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noProof="0"/>
              <a:t>1st level</a:t>
            </a:r>
          </a:p>
          <a:p>
            <a:pPr lvl="1"/>
            <a:r>
              <a:rPr lang="en-GB" noProof="0"/>
              <a:t>2nd level</a:t>
            </a:r>
          </a:p>
          <a:p>
            <a:pPr lvl="2"/>
            <a:r>
              <a:rPr lang="en-GB" noProof="0"/>
              <a:t>3rd level</a:t>
            </a:r>
          </a:p>
          <a:p>
            <a:pPr lvl="3"/>
            <a:r>
              <a:rPr lang="en-GB" noProof="0"/>
              <a:t>4th level</a:t>
            </a:r>
          </a:p>
          <a:p>
            <a:pPr lvl="4"/>
            <a:r>
              <a:rPr lang="en-GB" noProof="0"/>
              <a:t>5th level</a:t>
            </a:r>
          </a:p>
        </p:txBody>
      </p:sp>
      <p:pic>
        <p:nvPicPr>
          <p:cNvPr id="4" name="Picture 3" descr="logo.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505129" y="333375"/>
            <a:ext cx="1243584" cy="749808"/>
          </a:xfrm>
          <a:prstGeom prst="rect">
            <a:avLst/>
          </a:prstGeom>
        </p:spPr>
      </p:pic>
      <p:sp>
        <p:nvSpPr>
          <p:cNvPr id="7" name="Date Placeholder 6"/>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1">
                <a:solidFill>
                  <a:schemeClr val="bg1"/>
                </a:solidFill>
              </a:defRPr>
            </a:lvl1pPr>
          </a:lstStyle>
          <a:p>
            <a:fld id="{6E8914BB-4F9B-CF47-878D-94CF6769BA43}" type="datetime1">
              <a:rPr lang="en-GB" noProof="0" smtClean="0"/>
              <a:t>20/03/2019</a:t>
            </a:fld>
            <a:endParaRPr lang="en-GB" noProof="0"/>
          </a:p>
        </p:txBody>
      </p:sp>
      <p:sp>
        <p:nvSpPr>
          <p:cNvPr id="8" name="Footer Placeholder 7"/>
          <p:cNvSpPr>
            <a:spLocks noGrp="1"/>
          </p:cNvSpPr>
          <p:nvPr>
            <p:ph type="ftr" sz="quarter" idx="3"/>
          </p:nvPr>
        </p:nvSpPr>
        <p:spPr>
          <a:xfrm>
            <a:off x="2797071" y="6356350"/>
            <a:ext cx="3581965" cy="365125"/>
          </a:xfrm>
          <a:prstGeom prst="rect">
            <a:avLst/>
          </a:prstGeom>
        </p:spPr>
        <p:txBody>
          <a:bodyPr vert="horz" lIns="91440" tIns="45720" rIns="91440" bIns="45720" rtlCol="0" anchor="ctr"/>
          <a:lstStyle>
            <a:lvl1pPr algn="ctr">
              <a:defRPr sz="1200" b="1">
                <a:solidFill>
                  <a:schemeClr val="bg1"/>
                </a:solidFill>
              </a:defRPr>
            </a:lvl1pPr>
          </a:lstStyle>
          <a:p>
            <a:r>
              <a:rPr lang="en-GB" noProof="0" dirty="0"/>
              <a:t>Advanced Data Mining</a:t>
            </a:r>
          </a:p>
        </p:txBody>
      </p:sp>
      <p:sp>
        <p:nvSpPr>
          <p:cNvPr id="10" name="Slide Number Placeholder 9"/>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chemeClr val="bg1"/>
                </a:solidFill>
              </a:defRPr>
            </a:lvl1pPr>
          </a:lstStyle>
          <a:p>
            <a:fld id="{DD7D2821-7554-5B44-BF60-F8D166F48DA0}" type="slidenum">
              <a:rPr lang="en-GB" noProof="0" smtClean="0"/>
              <a:pPr/>
              <a:t>‹#›</a:t>
            </a:fld>
            <a:endParaRPr lang="en-GB" noProof="0"/>
          </a:p>
        </p:txBody>
      </p:sp>
    </p:spTree>
    <p:extLst>
      <p:ext uri="{BB962C8B-B14F-4D97-AF65-F5344CB8AC3E}">
        <p14:creationId xmlns:p14="http://schemas.microsoft.com/office/powerpoint/2010/main" val="2366227996"/>
      </p:ext>
    </p:extLst>
  </p:cSld>
  <p:clrMap bg1="lt1" tx1="dk1" bg2="lt2" tx2="dk2" accent1="accent1" accent2="accent2" accent3="accent3" accent4="accent4" accent5="accent5" accent6="accent6" hlink="hlink" folHlink="folHlink"/>
  <p:sldLayoutIdLst>
    <p:sldLayoutId id="2147483676"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4" r:id="rId10"/>
    <p:sldLayoutId id="2147483675" r:id="rId11"/>
    <p:sldLayoutId id="2147483672" r:id="rId12"/>
  </p:sldLayoutIdLst>
  <p:hf hdr="0"/>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14325" indent="-314325" algn="l" rtl="0" eaLnBrk="1" fontAlgn="base" hangingPunct="1">
        <a:spcBef>
          <a:spcPct val="20000"/>
        </a:spcBef>
        <a:spcAft>
          <a:spcPct val="0"/>
        </a:spcAft>
        <a:buClrTx/>
        <a:buFont typeface="Wingdings" charset="2"/>
        <a:buChar char="§"/>
        <a:defRPr sz="2000" baseline="0">
          <a:solidFill>
            <a:schemeClr val="bg1"/>
          </a:solidFill>
          <a:latin typeface="+mn-lt"/>
          <a:ea typeface="+mn-ea"/>
          <a:cs typeface="+mn-cs"/>
        </a:defRPr>
      </a:lvl1pPr>
      <a:lvl2pPr marL="790575" indent="-314325" algn="l" rtl="0" eaLnBrk="1" fontAlgn="base" hangingPunct="1">
        <a:spcBef>
          <a:spcPct val="20000"/>
        </a:spcBef>
        <a:spcAft>
          <a:spcPct val="0"/>
        </a:spcAft>
        <a:buClrTx/>
        <a:buFont typeface="Wingdings" charset="2"/>
        <a:buChar char="§"/>
        <a:defRPr>
          <a:solidFill>
            <a:schemeClr val="bg1"/>
          </a:solidFill>
          <a:latin typeface="+mn-lt"/>
        </a:defRPr>
      </a:lvl2pPr>
      <a:lvl3pPr marL="1209675" indent="-276225" algn="l" rtl="0" eaLnBrk="1" fontAlgn="base" hangingPunct="1">
        <a:spcBef>
          <a:spcPct val="20000"/>
        </a:spcBef>
        <a:spcAft>
          <a:spcPct val="0"/>
        </a:spcAft>
        <a:buClrTx/>
        <a:buFont typeface="Wingdings" charset="2"/>
        <a:buChar char="§"/>
        <a:defRPr sz="1600">
          <a:solidFill>
            <a:schemeClr val="bg1"/>
          </a:solidFill>
          <a:latin typeface="+mn-lt"/>
        </a:defRPr>
      </a:lvl3pPr>
      <a:lvl4pPr marL="1657350" indent="-276225" algn="l" rtl="0" eaLnBrk="1" fontAlgn="base" hangingPunct="1">
        <a:spcBef>
          <a:spcPct val="20000"/>
        </a:spcBef>
        <a:spcAft>
          <a:spcPct val="0"/>
        </a:spcAft>
        <a:buClrTx/>
        <a:buFont typeface="Wingdings" charset="2"/>
        <a:buChar char="§"/>
        <a:defRPr sz="1600" baseline="0">
          <a:solidFill>
            <a:schemeClr val="bg1"/>
          </a:solidFill>
          <a:latin typeface="+mn-lt"/>
        </a:defRPr>
      </a:lvl4pPr>
      <a:lvl5pPr marL="2095500" indent="-276225" algn="l" rtl="0" eaLnBrk="1" fontAlgn="base" hangingPunct="1">
        <a:spcBef>
          <a:spcPct val="20000"/>
        </a:spcBef>
        <a:spcAft>
          <a:spcPct val="0"/>
        </a:spcAft>
        <a:buClrTx/>
        <a:buFont typeface="Wingdings" charset="2"/>
        <a:buChar char="§"/>
        <a:defRPr sz="1600" baseline="0">
          <a:solidFill>
            <a:schemeClr val="bg1"/>
          </a:solidFill>
          <a:latin typeface="+mn-lt"/>
        </a:defRPr>
      </a:lvl5pPr>
      <a:lvl6pPr marL="2514600" indent="-228600" algn="l" rtl="0" eaLnBrk="1" fontAlgn="base" hangingPunct="1">
        <a:spcBef>
          <a:spcPct val="20000"/>
        </a:spcBef>
        <a:spcAft>
          <a:spcPct val="0"/>
        </a:spcAft>
        <a:buSzPct val="60000"/>
        <a:buBlip>
          <a:blip r:embed="rId15"/>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15"/>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15"/>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15"/>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Advanced Data Mining</a:t>
            </a:r>
          </a:p>
        </p:txBody>
      </p:sp>
      <p:sp>
        <p:nvSpPr>
          <p:cNvPr id="5" name="Text Placeholder 4"/>
          <p:cNvSpPr>
            <a:spLocks noGrp="1"/>
          </p:cNvSpPr>
          <p:nvPr>
            <p:ph type="body" idx="1"/>
          </p:nvPr>
        </p:nvSpPr>
        <p:spPr/>
        <p:txBody>
          <a:bodyPr/>
          <a:lstStyle/>
          <a:p>
            <a:pPr algn="r"/>
            <a:r>
              <a:rPr lang="en-GB" dirty="0"/>
              <a:t>CA 1 Session</a:t>
            </a:r>
          </a:p>
        </p:txBody>
      </p:sp>
    </p:spTree>
    <p:extLst>
      <p:ext uri="{BB962C8B-B14F-4D97-AF65-F5344CB8AC3E}">
        <p14:creationId xmlns:p14="http://schemas.microsoft.com/office/powerpoint/2010/main" val="1797027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FC9D2-E92D-E14A-9498-6B4FDF4FAE68}"/>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6D102C0E-6522-FD4F-A07E-732DE4F6A5FE}"/>
              </a:ext>
            </a:extLst>
          </p:cNvPr>
          <p:cNvSpPr>
            <a:spLocks noGrp="1"/>
          </p:cNvSpPr>
          <p:nvPr>
            <p:ph idx="1"/>
          </p:nvPr>
        </p:nvSpPr>
        <p:spPr/>
        <p:txBody>
          <a:bodyPr>
            <a:normAutofit/>
          </a:bodyPr>
          <a:lstStyle/>
          <a:p>
            <a:endParaRPr lang="en-US" dirty="0"/>
          </a:p>
          <a:p>
            <a:r>
              <a:rPr lang="en-US" dirty="0"/>
              <a:t>Some questions can have more than one answer.</a:t>
            </a:r>
          </a:p>
          <a:p>
            <a:endParaRPr lang="en-US" dirty="0"/>
          </a:p>
          <a:p>
            <a:r>
              <a:rPr lang="en-US" dirty="0"/>
              <a:t>Backup the dataset! Don’t find yourself in a position where you need to rerun all Foundations and other preprocessing code. You will lose time!</a:t>
            </a:r>
          </a:p>
          <a:p>
            <a:endParaRPr lang="en-US" dirty="0"/>
          </a:p>
          <a:p>
            <a:r>
              <a:rPr lang="en-US" dirty="0"/>
              <a:t>If you do back up the dataset or have different versions for different questions (it happens!) make sure it’s clear in your code + document which version you are using</a:t>
            </a:r>
          </a:p>
          <a:p>
            <a:endParaRPr lang="en-US" dirty="0"/>
          </a:p>
          <a:p>
            <a:r>
              <a:rPr lang="en-US" dirty="0"/>
              <a:t>Save often!</a:t>
            </a:r>
          </a:p>
          <a:p>
            <a:endParaRPr lang="en-US" dirty="0"/>
          </a:p>
          <a:p>
            <a:r>
              <a:rPr lang="en-US" b="1" u="sng" dirty="0">
                <a:solidFill>
                  <a:srgbClr val="FF0000"/>
                </a:solidFill>
              </a:rPr>
              <a:t>MOST IMPORTANTLY:</a:t>
            </a:r>
            <a:r>
              <a:rPr lang="en-US" b="1" dirty="0">
                <a:solidFill>
                  <a:srgbClr val="FF0000"/>
                </a:solidFill>
              </a:rPr>
              <a:t> </a:t>
            </a:r>
            <a:r>
              <a:rPr lang="en-US" dirty="0"/>
              <a:t>It’s your laptop, make sure it works!! There’s not much we can do if it falls over, bombs out, or “freezes”</a:t>
            </a:r>
          </a:p>
        </p:txBody>
      </p:sp>
      <p:sp>
        <p:nvSpPr>
          <p:cNvPr id="4" name="Date Placeholder 3">
            <a:extLst>
              <a:ext uri="{FF2B5EF4-FFF2-40B4-BE49-F238E27FC236}">
                <a16:creationId xmlns:a16="http://schemas.microsoft.com/office/drawing/2014/main" id="{73A8078E-84E5-944C-8773-7E9366CD4DC0}"/>
              </a:ext>
            </a:extLst>
          </p:cNvPr>
          <p:cNvSpPr>
            <a:spLocks noGrp="1"/>
          </p:cNvSpPr>
          <p:nvPr>
            <p:ph type="dt" sz="half" idx="10"/>
          </p:nvPr>
        </p:nvSpPr>
        <p:spPr/>
        <p:txBody>
          <a:bodyPr/>
          <a:lstStyle/>
          <a:p>
            <a:fld id="{B092AFAA-A7C3-E843-B0E4-6D85E67AE78B}" type="datetime1">
              <a:rPr lang="en-GB" smtClean="0"/>
              <a:t>20/03/2019</a:t>
            </a:fld>
            <a:endParaRPr lang="en-US"/>
          </a:p>
        </p:txBody>
      </p:sp>
      <p:sp>
        <p:nvSpPr>
          <p:cNvPr id="5" name="Footer Placeholder 4">
            <a:extLst>
              <a:ext uri="{FF2B5EF4-FFF2-40B4-BE49-F238E27FC236}">
                <a16:creationId xmlns:a16="http://schemas.microsoft.com/office/drawing/2014/main" id="{6D562F3E-DE09-1E4B-BEF9-592E331B7EAE}"/>
              </a:ext>
            </a:extLst>
          </p:cNvPr>
          <p:cNvSpPr>
            <a:spLocks noGrp="1"/>
          </p:cNvSpPr>
          <p:nvPr>
            <p:ph type="ftr" sz="quarter" idx="11"/>
          </p:nvPr>
        </p:nvSpPr>
        <p:spPr/>
        <p:txBody>
          <a:bodyPr/>
          <a:lstStyle/>
          <a:p>
            <a:r>
              <a:rPr lang="en-US"/>
              <a:t>Advanced Data Mining</a:t>
            </a:r>
            <a:endParaRPr lang="en-US" dirty="0"/>
          </a:p>
        </p:txBody>
      </p:sp>
      <p:sp>
        <p:nvSpPr>
          <p:cNvPr id="6" name="Slide Number Placeholder 5">
            <a:extLst>
              <a:ext uri="{FF2B5EF4-FFF2-40B4-BE49-F238E27FC236}">
                <a16:creationId xmlns:a16="http://schemas.microsoft.com/office/drawing/2014/main" id="{312CE520-8F99-224E-9F91-F2FF360DDDE7}"/>
              </a:ext>
            </a:extLst>
          </p:cNvPr>
          <p:cNvSpPr>
            <a:spLocks noGrp="1"/>
          </p:cNvSpPr>
          <p:nvPr>
            <p:ph type="sldNum" sz="quarter" idx="12"/>
          </p:nvPr>
        </p:nvSpPr>
        <p:spPr/>
        <p:txBody>
          <a:bodyPr/>
          <a:lstStyle/>
          <a:p>
            <a:fld id="{DD7D2821-7554-5B44-BF60-F8D166F48DA0}" type="slidenum">
              <a:rPr lang="en-US" smtClean="0"/>
              <a:pPr/>
              <a:t>10</a:t>
            </a:fld>
            <a:endParaRPr lang="en-US"/>
          </a:p>
        </p:txBody>
      </p:sp>
    </p:spTree>
    <p:extLst>
      <p:ext uri="{BB962C8B-B14F-4D97-AF65-F5344CB8AC3E}">
        <p14:creationId xmlns:p14="http://schemas.microsoft.com/office/powerpoint/2010/main" val="3112555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4600" y="3111500"/>
            <a:ext cx="3041217" cy="769441"/>
          </a:xfrm>
          <a:prstGeom prst="rect">
            <a:avLst/>
          </a:prstGeom>
          <a:noFill/>
        </p:spPr>
        <p:txBody>
          <a:bodyPr wrap="none" rtlCol="0">
            <a:spAutoFit/>
          </a:bodyPr>
          <a:lstStyle/>
          <a:p>
            <a:r>
              <a:rPr lang="en-US" sz="4400">
                <a:solidFill>
                  <a:schemeClr val="bg1"/>
                </a:solidFill>
              </a:rPr>
              <a:t>Questions?</a:t>
            </a:r>
          </a:p>
        </p:txBody>
      </p:sp>
    </p:spTree>
    <p:extLst>
      <p:ext uri="{BB962C8B-B14F-4D97-AF65-F5344CB8AC3E}">
        <p14:creationId xmlns:p14="http://schemas.microsoft.com/office/powerpoint/2010/main" val="268880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 1 Objective</a:t>
            </a:r>
          </a:p>
        </p:txBody>
      </p:sp>
      <p:sp>
        <p:nvSpPr>
          <p:cNvPr id="3" name="Content Placeholder 2"/>
          <p:cNvSpPr>
            <a:spLocks noGrp="1"/>
          </p:cNvSpPr>
          <p:nvPr>
            <p:ph idx="1"/>
          </p:nvPr>
        </p:nvSpPr>
        <p:spPr/>
        <p:txBody>
          <a:bodyPr anchor="ctr"/>
          <a:lstStyle/>
          <a:p>
            <a:pPr marL="0" indent="0" algn="ctr">
              <a:buNone/>
            </a:pPr>
            <a:r>
              <a:rPr lang="en-US" sz="2800" dirty="0"/>
              <a:t>Assess the practical skills developed within the course</a:t>
            </a:r>
          </a:p>
          <a:p>
            <a:pPr marL="0" indent="0" algn="ctr">
              <a:buNone/>
            </a:pPr>
            <a:endParaRPr lang="en-US" sz="2800" dirty="0"/>
          </a:p>
          <a:p>
            <a:pPr marL="0" indent="0" algn="ctr">
              <a:buNone/>
            </a:pPr>
            <a:r>
              <a:rPr lang="en-US" sz="2800" dirty="0"/>
              <a:t>It is based on the numerous data science “quizzes” you will have to do as part of the recruitment process</a:t>
            </a:r>
          </a:p>
        </p:txBody>
      </p:sp>
      <p:sp>
        <p:nvSpPr>
          <p:cNvPr id="4" name="Date Placeholder 3"/>
          <p:cNvSpPr>
            <a:spLocks noGrp="1"/>
          </p:cNvSpPr>
          <p:nvPr>
            <p:ph type="dt" sz="half" idx="10"/>
          </p:nvPr>
        </p:nvSpPr>
        <p:spPr/>
        <p:txBody>
          <a:bodyPr/>
          <a:lstStyle/>
          <a:p>
            <a:fld id="{B092AFAA-A7C3-E843-B0E4-6D85E67AE78B}" type="datetime1">
              <a:rPr lang="en-GB" smtClean="0"/>
              <a:t>20/03/2019</a:t>
            </a:fld>
            <a:endParaRPr lang="en-US"/>
          </a:p>
        </p:txBody>
      </p:sp>
      <p:sp>
        <p:nvSpPr>
          <p:cNvPr id="5" name="Footer Placeholder 4"/>
          <p:cNvSpPr>
            <a:spLocks noGrp="1"/>
          </p:cNvSpPr>
          <p:nvPr>
            <p:ph type="ftr" sz="quarter" idx="11"/>
          </p:nvPr>
        </p:nvSpPr>
        <p:spPr/>
        <p:txBody>
          <a:bodyPr/>
          <a:lstStyle/>
          <a:p>
            <a:r>
              <a:rPr lang="en-US"/>
              <a:t>Advanced Data Mining</a:t>
            </a:r>
            <a:endParaRPr lang="en-US" dirty="0"/>
          </a:p>
        </p:txBody>
      </p:sp>
      <p:sp>
        <p:nvSpPr>
          <p:cNvPr id="6" name="Slide Number Placeholder 5"/>
          <p:cNvSpPr>
            <a:spLocks noGrp="1"/>
          </p:cNvSpPr>
          <p:nvPr>
            <p:ph type="sldNum" sz="quarter" idx="12"/>
          </p:nvPr>
        </p:nvSpPr>
        <p:spPr/>
        <p:txBody>
          <a:bodyPr/>
          <a:lstStyle/>
          <a:p>
            <a:fld id="{DD7D2821-7554-5B44-BF60-F8D166F48DA0}" type="slidenum">
              <a:rPr lang="en-US" smtClean="0"/>
              <a:pPr/>
              <a:t>2</a:t>
            </a:fld>
            <a:endParaRPr lang="en-US"/>
          </a:p>
        </p:txBody>
      </p:sp>
    </p:spTree>
    <p:extLst>
      <p:ext uri="{BB962C8B-B14F-4D97-AF65-F5344CB8AC3E}">
        <p14:creationId xmlns:p14="http://schemas.microsoft.com/office/powerpoint/2010/main" val="597385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F429-09A6-C442-86F8-4F96ECC18B39}"/>
              </a:ext>
            </a:extLst>
          </p:cNvPr>
          <p:cNvSpPr>
            <a:spLocks noGrp="1"/>
          </p:cNvSpPr>
          <p:nvPr>
            <p:ph type="title"/>
          </p:nvPr>
        </p:nvSpPr>
        <p:spPr/>
        <p:txBody>
          <a:bodyPr/>
          <a:lstStyle/>
          <a:p>
            <a:r>
              <a:rPr lang="en-US" dirty="0"/>
              <a:t>CA 1 – more info</a:t>
            </a:r>
          </a:p>
        </p:txBody>
      </p:sp>
      <p:sp>
        <p:nvSpPr>
          <p:cNvPr id="3" name="Content Placeholder 2">
            <a:extLst>
              <a:ext uri="{FF2B5EF4-FFF2-40B4-BE49-F238E27FC236}">
                <a16:creationId xmlns:a16="http://schemas.microsoft.com/office/drawing/2014/main" id="{36A68D2F-9B85-134E-A6C6-5AF6F0B06730}"/>
              </a:ext>
            </a:extLst>
          </p:cNvPr>
          <p:cNvSpPr>
            <a:spLocks noGrp="1"/>
          </p:cNvSpPr>
          <p:nvPr>
            <p:ph idx="1"/>
          </p:nvPr>
        </p:nvSpPr>
        <p:spPr>
          <a:xfrm>
            <a:off x="392113" y="1198563"/>
            <a:ext cx="4352165" cy="4894262"/>
          </a:xfrm>
        </p:spPr>
        <p:txBody>
          <a:bodyPr/>
          <a:lstStyle/>
          <a:p>
            <a:r>
              <a:rPr lang="en-US" dirty="0"/>
              <a:t>It’s essentially a 2-hour practical exam that mimics a technical interview</a:t>
            </a:r>
          </a:p>
          <a:p>
            <a:endParaRPr lang="en-US" dirty="0"/>
          </a:p>
          <a:p>
            <a:r>
              <a:rPr lang="en-US" dirty="0"/>
              <a:t>You are largely in charge of the CA:</a:t>
            </a:r>
          </a:p>
          <a:p>
            <a:pPr lvl="1"/>
            <a:r>
              <a:rPr lang="en-US" dirty="0"/>
              <a:t>It’s open book – the more labs you have done, prepared, and applied to other datasets the easier the CA is</a:t>
            </a:r>
          </a:p>
          <a:p>
            <a:pPr lvl="1"/>
            <a:r>
              <a:rPr lang="en-US" dirty="0"/>
              <a:t>CA strategy is important! </a:t>
            </a:r>
          </a:p>
          <a:p>
            <a:pPr lvl="1"/>
            <a:endParaRPr lang="en-US" dirty="0"/>
          </a:p>
          <a:p>
            <a:endParaRPr lang="en-US" dirty="0"/>
          </a:p>
        </p:txBody>
      </p:sp>
      <p:sp>
        <p:nvSpPr>
          <p:cNvPr id="4" name="Date Placeholder 3">
            <a:extLst>
              <a:ext uri="{FF2B5EF4-FFF2-40B4-BE49-F238E27FC236}">
                <a16:creationId xmlns:a16="http://schemas.microsoft.com/office/drawing/2014/main" id="{7DFBCED8-9A2B-7F42-874A-BBCA13351D3C}"/>
              </a:ext>
            </a:extLst>
          </p:cNvPr>
          <p:cNvSpPr>
            <a:spLocks noGrp="1"/>
          </p:cNvSpPr>
          <p:nvPr>
            <p:ph type="dt" sz="half" idx="10"/>
          </p:nvPr>
        </p:nvSpPr>
        <p:spPr/>
        <p:txBody>
          <a:bodyPr/>
          <a:lstStyle/>
          <a:p>
            <a:fld id="{B092AFAA-A7C3-E843-B0E4-6D85E67AE78B}" type="datetime1">
              <a:rPr lang="en-GB" smtClean="0"/>
              <a:t>20/03/2019</a:t>
            </a:fld>
            <a:endParaRPr lang="en-US"/>
          </a:p>
        </p:txBody>
      </p:sp>
      <p:sp>
        <p:nvSpPr>
          <p:cNvPr id="5" name="Footer Placeholder 4">
            <a:extLst>
              <a:ext uri="{FF2B5EF4-FFF2-40B4-BE49-F238E27FC236}">
                <a16:creationId xmlns:a16="http://schemas.microsoft.com/office/drawing/2014/main" id="{AA7319FC-A2E3-194B-A21C-CDE726F65627}"/>
              </a:ext>
            </a:extLst>
          </p:cNvPr>
          <p:cNvSpPr>
            <a:spLocks noGrp="1"/>
          </p:cNvSpPr>
          <p:nvPr>
            <p:ph type="ftr" sz="quarter" idx="11"/>
          </p:nvPr>
        </p:nvSpPr>
        <p:spPr/>
        <p:txBody>
          <a:bodyPr/>
          <a:lstStyle/>
          <a:p>
            <a:r>
              <a:rPr lang="en-US"/>
              <a:t>Advanced Data Mining</a:t>
            </a:r>
            <a:endParaRPr lang="en-US" dirty="0"/>
          </a:p>
        </p:txBody>
      </p:sp>
      <p:sp>
        <p:nvSpPr>
          <p:cNvPr id="6" name="Slide Number Placeholder 5">
            <a:extLst>
              <a:ext uri="{FF2B5EF4-FFF2-40B4-BE49-F238E27FC236}">
                <a16:creationId xmlns:a16="http://schemas.microsoft.com/office/drawing/2014/main" id="{D7CA2693-E4EC-0747-9242-A6C31565F0F9}"/>
              </a:ext>
            </a:extLst>
          </p:cNvPr>
          <p:cNvSpPr>
            <a:spLocks noGrp="1"/>
          </p:cNvSpPr>
          <p:nvPr>
            <p:ph type="sldNum" sz="quarter" idx="12"/>
          </p:nvPr>
        </p:nvSpPr>
        <p:spPr/>
        <p:txBody>
          <a:bodyPr/>
          <a:lstStyle/>
          <a:p>
            <a:fld id="{DD7D2821-7554-5B44-BF60-F8D166F48DA0}" type="slidenum">
              <a:rPr lang="en-US" smtClean="0"/>
              <a:pPr/>
              <a:t>3</a:t>
            </a:fld>
            <a:endParaRPr lang="en-US"/>
          </a:p>
        </p:txBody>
      </p:sp>
      <p:pic>
        <p:nvPicPr>
          <p:cNvPr id="7" name="Picture 6">
            <a:extLst>
              <a:ext uri="{FF2B5EF4-FFF2-40B4-BE49-F238E27FC236}">
                <a16:creationId xmlns:a16="http://schemas.microsoft.com/office/drawing/2014/main" id="{B808DC82-DD21-164C-BD54-900EC4833848}"/>
              </a:ext>
            </a:extLst>
          </p:cNvPr>
          <p:cNvPicPr>
            <a:picLocks noChangeAspect="1"/>
          </p:cNvPicPr>
          <p:nvPr/>
        </p:nvPicPr>
        <p:blipFill>
          <a:blip r:embed="rId2"/>
          <a:stretch>
            <a:fillRect/>
          </a:stretch>
        </p:blipFill>
        <p:spPr>
          <a:xfrm>
            <a:off x="5196709" y="1576532"/>
            <a:ext cx="3521364" cy="4098636"/>
          </a:xfrm>
          <a:prstGeom prst="rect">
            <a:avLst/>
          </a:prstGeom>
        </p:spPr>
      </p:pic>
    </p:spTree>
    <p:extLst>
      <p:ext uri="{BB962C8B-B14F-4D97-AF65-F5344CB8AC3E}">
        <p14:creationId xmlns:p14="http://schemas.microsoft.com/office/powerpoint/2010/main" val="3644066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CEC4-E7C2-7344-A70C-8A17792597C2}"/>
              </a:ext>
            </a:extLst>
          </p:cNvPr>
          <p:cNvSpPr>
            <a:spLocks noGrp="1"/>
          </p:cNvSpPr>
          <p:nvPr>
            <p:ph type="title"/>
          </p:nvPr>
        </p:nvSpPr>
        <p:spPr/>
        <p:txBody>
          <a:bodyPr/>
          <a:lstStyle/>
          <a:p>
            <a:r>
              <a:rPr lang="en-US" dirty="0"/>
              <a:t>Topics Covered and Questionable</a:t>
            </a:r>
          </a:p>
        </p:txBody>
      </p:sp>
      <p:sp>
        <p:nvSpPr>
          <p:cNvPr id="3" name="Content Placeholder 2">
            <a:extLst>
              <a:ext uri="{FF2B5EF4-FFF2-40B4-BE49-F238E27FC236}">
                <a16:creationId xmlns:a16="http://schemas.microsoft.com/office/drawing/2014/main" id="{35C79583-5F8D-F544-AAFD-4A230FB810A9}"/>
              </a:ext>
            </a:extLst>
          </p:cNvPr>
          <p:cNvSpPr>
            <a:spLocks noGrp="1"/>
          </p:cNvSpPr>
          <p:nvPr>
            <p:ph idx="1"/>
          </p:nvPr>
        </p:nvSpPr>
        <p:spPr/>
        <p:txBody>
          <a:bodyPr>
            <a:normAutofit lnSpcReduction="10000"/>
          </a:bodyPr>
          <a:lstStyle/>
          <a:p>
            <a:r>
              <a:rPr lang="en-US" dirty="0"/>
              <a:t>Data Prep – you will have a dataset in need of cleaning, and preparing</a:t>
            </a:r>
          </a:p>
          <a:p>
            <a:pPr lvl="1"/>
            <a:r>
              <a:rPr lang="en-US" dirty="0"/>
              <a:t>Some meta data may be missing, so it’s important you read what’s given to you</a:t>
            </a:r>
          </a:p>
          <a:p>
            <a:pPr lvl="1"/>
            <a:r>
              <a:rPr lang="en-US" dirty="0"/>
              <a:t>You will also have to perform some simple foundational exercises that demonstrate you ability to prepare datasets for data mining</a:t>
            </a:r>
          </a:p>
          <a:p>
            <a:pPr lvl="1"/>
            <a:endParaRPr lang="en-US" dirty="0"/>
          </a:p>
          <a:p>
            <a:r>
              <a:rPr lang="en-US" dirty="0"/>
              <a:t>Topics and models you can be asked to build, evaluate, or use:</a:t>
            </a:r>
          </a:p>
          <a:p>
            <a:pPr lvl="1"/>
            <a:r>
              <a:rPr lang="en-US" dirty="0"/>
              <a:t>Clustering Methods: k-means, hierarchical clustering, mixture models</a:t>
            </a:r>
          </a:p>
          <a:p>
            <a:pPr lvl="1"/>
            <a:r>
              <a:rPr lang="en-US" dirty="0"/>
              <a:t>Decision Trees: all we have done + potentially others ;)</a:t>
            </a:r>
          </a:p>
          <a:p>
            <a:pPr lvl="1"/>
            <a:r>
              <a:rPr lang="en-US" dirty="0"/>
              <a:t>Ensembles</a:t>
            </a:r>
          </a:p>
          <a:p>
            <a:pPr lvl="1"/>
            <a:r>
              <a:rPr lang="en-US" dirty="0" err="1"/>
              <a:t>kNN</a:t>
            </a:r>
            <a:r>
              <a:rPr lang="en-US" dirty="0"/>
              <a:t>, Naïve Bayes, logit, linear regression etc. </a:t>
            </a:r>
          </a:p>
          <a:p>
            <a:pPr lvl="1"/>
            <a:r>
              <a:rPr lang="en-US" dirty="0"/>
              <a:t>PCA</a:t>
            </a:r>
          </a:p>
          <a:p>
            <a:pPr lvl="1"/>
            <a:r>
              <a:rPr lang="en-US" dirty="0"/>
              <a:t>SVMs with a variety of kernels</a:t>
            </a:r>
          </a:p>
          <a:p>
            <a:pPr lvl="1"/>
            <a:r>
              <a:rPr lang="en-US" dirty="0"/>
              <a:t>Various forms of (simple) visualization</a:t>
            </a:r>
          </a:p>
          <a:p>
            <a:pPr lvl="1"/>
            <a:r>
              <a:rPr lang="en-US" dirty="0"/>
              <a:t>Time Series</a:t>
            </a:r>
          </a:p>
          <a:p>
            <a:pPr lvl="1"/>
            <a:r>
              <a:rPr lang="en-US" dirty="0"/>
              <a:t>Anything we have covered, which is not included above</a:t>
            </a:r>
          </a:p>
          <a:p>
            <a:pPr lvl="1"/>
            <a:endParaRPr lang="en-US" dirty="0"/>
          </a:p>
          <a:p>
            <a:pPr lvl="1"/>
            <a:endParaRPr lang="en-US" dirty="0"/>
          </a:p>
        </p:txBody>
      </p:sp>
      <p:sp>
        <p:nvSpPr>
          <p:cNvPr id="4" name="Date Placeholder 3">
            <a:extLst>
              <a:ext uri="{FF2B5EF4-FFF2-40B4-BE49-F238E27FC236}">
                <a16:creationId xmlns:a16="http://schemas.microsoft.com/office/drawing/2014/main" id="{7F5D40D9-B3A4-C24D-89D3-B72D1B17E2BD}"/>
              </a:ext>
            </a:extLst>
          </p:cNvPr>
          <p:cNvSpPr>
            <a:spLocks noGrp="1"/>
          </p:cNvSpPr>
          <p:nvPr>
            <p:ph type="dt" sz="half" idx="10"/>
          </p:nvPr>
        </p:nvSpPr>
        <p:spPr/>
        <p:txBody>
          <a:bodyPr/>
          <a:lstStyle/>
          <a:p>
            <a:fld id="{B092AFAA-A7C3-E843-B0E4-6D85E67AE78B}" type="datetime1">
              <a:rPr lang="en-GB" smtClean="0"/>
              <a:t>20/03/2019</a:t>
            </a:fld>
            <a:endParaRPr lang="en-US"/>
          </a:p>
        </p:txBody>
      </p:sp>
      <p:sp>
        <p:nvSpPr>
          <p:cNvPr id="5" name="Footer Placeholder 4">
            <a:extLst>
              <a:ext uri="{FF2B5EF4-FFF2-40B4-BE49-F238E27FC236}">
                <a16:creationId xmlns:a16="http://schemas.microsoft.com/office/drawing/2014/main" id="{DBE7CE46-E8A9-0343-84EB-2309A8695DD0}"/>
              </a:ext>
            </a:extLst>
          </p:cNvPr>
          <p:cNvSpPr>
            <a:spLocks noGrp="1"/>
          </p:cNvSpPr>
          <p:nvPr>
            <p:ph type="ftr" sz="quarter" idx="11"/>
          </p:nvPr>
        </p:nvSpPr>
        <p:spPr/>
        <p:txBody>
          <a:bodyPr/>
          <a:lstStyle/>
          <a:p>
            <a:r>
              <a:rPr lang="en-US"/>
              <a:t>Advanced Data Mining</a:t>
            </a:r>
            <a:endParaRPr lang="en-US" dirty="0"/>
          </a:p>
        </p:txBody>
      </p:sp>
      <p:sp>
        <p:nvSpPr>
          <p:cNvPr id="6" name="Slide Number Placeholder 5">
            <a:extLst>
              <a:ext uri="{FF2B5EF4-FFF2-40B4-BE49-F238E27FC236}">
                <a16:creationId xmlns:a16="http://schemas.microsoft.com/office/drawing/2014/main" id="{2B1F3848-03A9-ED49-AF0B-5204944CB4C4}"/>
              </a:ext>
            </a:extLst>
          </p:cNvPr>
          <p:cNvSpPr>
            <a:spLocks noGrp="1"/>
          </p:cNvSpPr>
          <p:nvPr>
            <p:ph type="sldNum" sz="quarter" idx="12"/>
          </p:nvPr>
        </p:nvSpPr>
        <p:spPr/>
        <p:txBody>
          <a:bodyPr/>
          <a:lstStyle/>
          <a:p>
            <a:fld id="{DD7D2821-7554-5B44-BF60-F8D166F48DA0}" type="slidenum">
              <a:rPr lang="en-US" smtClean="0"/>
              <a:pPr/>
              <a:t>4</a:t>
            </a:fld>
            <a:endParaRPr lang="en-US"/>
          </a:p>
        </p:txBody>
      </p:sp>
    </p:spTree>
    <p:extLst>
      <p:ext uri="{BB962C8B-B14F-4D97-AF65-F5344CB8AC3E}">
        <p14:creationId xmlns:p14="http://schemas.microsoft.com/office/powerpoint/2010/main" val="1029919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5D510-3C81-D041-9159-A4CF814B90AE}"/>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A824D8DC-713F-FF4E-B65E-68A4C1CC04FD}"/>
              </a:ext>
            </a:extLst>
          </p:cNvPr>
          <p:cNvSpPr>
            <a:spLocks noGrp="1"/>
          </p:cNvSpPr>
          <p:nvPr>
            <p:ph idx="1"/>
          </p:nvPr>
        </p:nvSpPr>
        <p:spPr/>
        <p:txBody>
          <a:bodyPr/>
          <a:lstStyle/>
          <a:p>
            <a:r>
              <a:rPr lang="en-US" dirty="0"/>
              <a:t>The class has the same dataset, but it will be made unique to you:</a:t>
            </a:r>
          </a:p>
          <a:p>
            <a:pPr lvl="1"/>
            <a:r>
              <a:rPr lang="en-US" dirty="0"/>
              <a:t>It will contain random noise</a:t>
            </a:r>
          </a:p>
          <a:p>
            <a:pPr lvl="1"/>
            <a:r>
              <a:rPr lang="en-US" dirty="0"/>
              <a:t>Your student number will be the key to this process</a:t>
            </a:r>
          </a:p>
          <a:p>
            <a:endParaRPr lang="en-US" dirty="0"/>
          </a:p>
          <a:p>
            <a:r>
              <a:rPr lang="en-US" dirty="0"/>
              <a:t>It is </a:t>
            </a:r>
            <a:r>
              <a:rPr lang="en-US" b="1" u="sng" dirty="0"/>
              <a:t>NOT POSSIBLE</a:t>
            </a:r>
            <a:r>
              <a:rPr lang="en-US" b="1" dirty="0"/>
              <a:t> </a:t>
            </a:r>
            <a:r>
              <a:rPr lang="en-US" dirty="0"/>
              <a:t>to get the same answer to most questions as someone else. </a:t>
            </a:r>
          </a:p>
          <a:p>
            <a:endParaRPr lang="en-US" dirty="0"/>
          </a:p>
          <a:p>
            <a:r>
              <a:rPr lang="en-US" dirty="0"/>
              <a:t>Some questions may not be answerable if parts of the foundations are done incorrectly. </a:t>
            </a:r>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BA900B83-C3D3-734B-9FDE-EB8783C9AF80}"/>
              </a:ext>
            </a:extLst>
          </p:cNvPr>
          <p:cNvSpPr>
            <a:spLocks noGrp="1"/>
          </p:cNvSpPr>
          <p:nvPr>
            <p:ph type="dt" sz="half" idx="10"/>
          </p:nvPr>
        </p:nvSpPr>
        <p:spPr/>
        <p:txBody>
          <a:bodyPr/>
          <a:lstStyle/>
          <a:p>
            <a:fld id="{B092AFAA-A7C3-E843-B0E4-6D85E67AE78B}" type="datetime1">
              <a:rPr lang="en-GB" smtClean="0"/>
              <a:t>20/03/2019</a:t>
            </a:fld>
            <a:endParaRPr lang="en-US"/>
          </a:p>
        </p:txBody>
      </p:sp>
      <p:sp>
        <p:nvSpPr>
          <p:cNvPr id="5" name="Footer Placeholder 4">
            <a:extLst>
              <a:ext uri="{FF2B5EF4-FFF2-40B4-BE49-F238E27FC236}">
                <a16:creationId xmlns:a16="http://schemas.microsoft.com/office/drawing/2014/main" id="{2DD21CEC-8FC8-E740-B8F7-87066594DA16}"/>
              </a:ext>
            </a:extLst>
          </p:cNvPr>
          <p:cNvSpPr>
            <a:spLocks noGrp="1"/>
          </p:cNvSpPr>
          <p:nvPr>
            <p:ph type="ftr" sz="quarter" idx="11"/>
          </p:nvPr>
        </p:nvSpPr>
        <p:spPr/>
        <p:txBody>
          <a:bodyPr/>
          <a:lstStyle/>
          <a:p>
            <a:r>
              <a:rPr lang="en-US"/>
              <a:t>Advanced Data Mining</a:t>
            </a:r>
            <a:endParaRPr lang="en-US" dirty="0"/>
          </a:p>
        </p:txBody>
      </p:sp>
      <p:sp>
        <p:nvSpPr>
          <p:cNvPr id="6" name="Slide Number Placeholder 5">
            <a:extLst>
              <a:ext uri="{FF2B5EF4-FFF2-40B4-BE49-F238E27FC236}">
                <a16:creationId xmlns:a16="http://schemas.microsoft.com/office/drawing/2014/main" id="{EEC6DC1B-9BAF-734D-B969-F13927381F40}"/>
              </a:ext>
            </a:extLst>
          </p:cNvPr>
          <p:cNvSpPr>
            <a:spLocks noGrp="1"/>
          </p:cNvSpPr>
          <p:nvPr>
            <p:ph type="sldNum" sz="quarter" idx="12"/>
          </p:nvPr>
        </p:nvSpPr>
        <p:spPr/>
        <p:txBody>
          <a:bodyPr/>
          <a:lstStyle/>
          <a:p>
            <a:fld id="{DD7D2821-7554-5B44-BF60-F8D166F48DA0}" type="slidenum">
              <a:rPr lang="en-US" smtClean="0"/>
              <a:pPr/>
              <a:t>5</a:t>
            </a:fld>
            <a:endParaRPr lang="en-US"/>
          </a:p>
        </p:txBody>
      </p:sp>
    </p:spTree>
    <p:extLst>
      <p:ext uri="{BB962C8B-B14F-4D97-AF65-F5344CB8AC3E}">
        <p14:creationId xmlns:p14="http://schemas.microsoft.com/office/powerpoint/2010/main" val="230007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5A69C-2D22-1144-87B9-3FA9CB87BC70}"/>
              </a:ext>
            </a:extLst>
          </p:cNvPr>
          <p:cNvSpPr>
            <a:spLocks noGrp="1"/>
          </p:cNvSpPr>
          <p:nvPr>
            <p:ph type="title"/>
          </p:nvPr>
        </p:nvSpPr>
        <p:spPr/>
        <p:txBody>
          <a:bodyPr/>
          <a:lstStyle/>
          <a:p>
            <a:r>
              <a:rPr lang="en-US" dirty="0"/>
              <a:t>CA Structure</a:t>
            </a:r>
          </a:p>
        </p:txBody>
      </p:sp>
      <p:sp>
        <p:nvSpPr>
          <p:cNvPr id="3" name="Content Placeholder 2">
            <a:extLst>
              <a:ext uri="{FF2B5EF4-FFF2-40B4-BE49-F238E27FC236}">
                <a16:creationId xmlns:a16="http://schemas.microsoft.com/office/drawing/2014/main" id="{49B3F54E-7F64-A14B-97C7-861F6C2EC070}"/>
              </a:ext>
            </a:extLst>
          </p:cNvPr>
          <p:cNvSpPr>
            <a:spLocks noGrp="1"/>
          </p:cNvSpPr>
          <p:nvPr>
            <p:ph idx="1"/>
          </p:nvPr>
        </p:nvSpPr>
        <p:spPr/>
        <p:txBody>
          <a:bodyPr>
            <a:normAutofit fontScale="85000" lnSpcReduction="20000"/>
          </a:bodyPr>
          <a:lstStyle/>
          <a:p>
            <a:pPr marL="0" indent="0">
              <a:buNone/>
            </a:pPr>
            <a:r>
              <a:rPr lang="en-US" dirty="0"/>
              <a:t>There are 5 types of questions:</a:t>
            </a:r>
          </a:p>
          <a:p>
            <a:pPr marL="457200" indent="-457200">
              <a:buFont typeface="+mj-lt"/>
              <a:buAutoNum type="arabicPeriod"/>
            </a:pPr>
            <a:r>
              <a:rPr lang="en-US" dirty="0"/>
              <a:t>Foundations Questions: these are compulsory. They are also probably the most important questions. If done wrong they can cause problems later on (as in real life!) </a:t>
            </a:r>
            <a:br>
              <a:rPr lang="en-US" dirty="0"/>
            </a:br>
            <a:r>
              <a:rPr lang="en-US" dirty="0"/>
              <a:t>							</a:t>
            </a:r>
            <a:r>
              <a:rPr lang="en-US" b="1" dirty="0"/>
              <a:t>[5 Marks]</a:t>
            </a:r>
            <a:endParaRPr lang="en-US" dirty="0"/>
          </a:p>
          <a:p>
            <a:pPr marL="457200" indent="-457200">
              <a:buFont typeface="+mj-lt"/>
              <a:buAutoNum type="arabicPeriod"/>
            </a:pPr>
            <a:r>
              <a:rPr lang="en-US" dirty="0"/>
              <a:t>Initial Exploration Tasks : Show a basic understanding of the data that you’re working with and ability to </a:t>
            </a:r>
            <a:r>
              <a:rPr lang="en-US" dirty="0" err="1"/>
              <a:t>visualise</a:t>
            </a:r>
            <a:r>
              <a:rPr lang="en-US" dirty="0"/>
              <a:t> some simple features. </a:t>
            </a:r>
            <a:br>
              <a:rPr lang="en-US" dirty="0"/>
            </a:br>
            <a:r>
              <a:rPr lang="en-US" dirty="0"/>
              <a:t>							</a:t>
            </a:r>
            <a:r>
              <a:rPr lang="en-US" b="1" dirty="0"/>
              <a:t>[5 x 3 Marks]</a:t>
            </a:r>
            <a:endParaRPr lang="en-US" dirty="0"/>
          </a:p>
          <a:p>
            <a:pPr marL="457200" indent="-457200">
              <a:buFont typeface="+mj-lt"/>
              <a:buAutoNum type="arabicPeriod"/>
            </a:pPr>
            <a:r>
              <a:rPr lang="en-US" dirty="0"/>
              <a:t>Further Exploration Tasks : Questions about the data or processing the data to show understanding. Of the type “which feature has</a:t>
            </a:r>
            <a:r>
              <a:rPr lang="en-GB" dirty="0"/>
              <a:t> the least </a:t>
            </a:r>
            <a:r>
              <a:rPr lang="mr-IN" dirty="0"/>
              <a:t>…</a:t>
            </a:r>
            <a:r>
              <a:rPr lang="en-GB" dirty="0"/>
              <a:t>?” or similar.</a:t>
            </a:r>
            <a:r>
              <a:rPr lang="en-US" dirty="0"/>
              <a:t>																</a:t>
            </a:r>
            <a:r>
              <a:rPr lang="en-GB" b="1" dirty="0"/>
              <a:t>[3 x 5 marks]</a:t>
            </a:r>
            <a:endParaRPr lang="en-US" dirty="0"/>
          </a:p>
          <a:p>
            <a:pPr marL="457200" indent="-457200">
              <a:buFont typeface="+mj-lt"/>
              <a:buAutoNum type="arabicPeriod"/>
            </a:pPr>
            <a:r>
              <a:rPr lang="en-GB" dirty="0"/>
              <a:t>Data Processing Task</a:t>
            </a:r>
            <a:r>
              <a:rPr lang="en-US" dirty="0"/>
              <a:t>: Perform a simple data </a:t>
            </a:r>
            <a:r>
              <a:rPr lang="en-US" dirty="0" err="1"/>
              <a:t>munging</a:t>
            </a:r>
            <a:r>
              <a:rPr lang="en-US" dirty="0"/>
              <a:t> task- binning or creating a factor from a other data like a string or processing dates.</a:t>
            </a:r>
            <a:br>
              <a:rPr lang="en-US" dirty="0"/>
            </a:br>
            <a:r>
              <a:rPr lang="en-US" dirty="0"/>
              <a:t>							</a:t>
            </a:r>
            <a:r>
              <a:rPr lang="en-US" b="1" dirty="0"/>
              <a:t>[5 Marks]</a:t>
            </a:r>
            <a:endParaRPr lang="en-US" dirty="0"/>
          </a:p>
          <a:p>
            <a:pPr marL="457200" indent="-457200">
              <a:buFont typeface="+mj-lt"/>
              <a:buAutoNum type="arabicPeriod"/>
            </a:pPr>
            <a:r>
              <a:rPr lang="en-US" dirty="0"/>
              <a:t>Machine Learning Model Tasks : The biggest part of the CA. You’ll create a few models and evaluate their performance. You will be invited to show how to improve the models you create. You may perform feature engineering, or modify the dataset based on what you can show you learned from the data. </a:t>
            </a:r>
            <a:br>
              <a:rPr lang="en-US" dirty="0"/>
            </a:br>
            <a:r>
              <a:rPr lang="en-US" dirty="0"/>
              <a:t>2 Questions. 						</a:t>
            </a:r>
            <a:r>
              <a:rPr lang="en-GB" b="1" dirty="0"/>
              <a:t>[25 &amp; 35 marks]</a:t>
            </a:r>
            <a:endParaRPr lang="en-IE" dirty="0"/>
          </a:p>
          <a:p>
            <a:pPr marL="0" indent="0">
              <a:buNone/>
            </a:pPr>
            <a:endParaRPr lang="en-US" dirty="0"/>
          </a:p>
        </p:txBody>
      </p:sp>
      <p:sp>
        <p:nvSpPr>
          <p:cNvPr id="4" name="Date Placeholder 3">
            <a:extLst>
              <a:ext uri="{FF2B5EF4-FFF2-40B4-BE49-F238E27FC236}">
                <a16:creationId xmlns:a16="http://schemas.microsoft.com/office/drawing/2014/main" id="{4F645824-881D-414B-8B44-042223D1B701}"/>
              </a:ext>
            </a:extLst>
          </p:cNvPr>
          <p:cNvSpPr>
            <a:spLocks noGrp="1"/>
          </p:cNvSpPr>
          <p:nvPr>
            <p:ph type="dt" sz="half" idx="10"/>
          </p:nvPr>
        </p:nvSpPr>
        <p:spPr/>
        <p:txBody>
          <a:bodyPr/>
          <a:lstStyle/>
          <a:p>
            <a:fld id="{B092AFAA-A7C3-E843-B0E4-6D85E67AE78B}" type="datetime1">
              <a:rPr lang="en-GB" smtClean="0"/>
              <a:t>20/03/2019</a:t>
            </a:fld>
            <a:endParaRPr lang="en-US"/>
          </a:p>
        </p:txBody>
      </p:sp>
      <p:sp>
        <p:nvSpPr>
          <p:cNvPr id="5" name="Footer Placeholder 4">
            <a:extLst>
              <a:ext uri="{FF2B5EF4-FFF2-40B4-BE49-F238E27FC236}">
                <a16:creationId xmlns:a16="http://schemas.microsoft.com/office/drawing/2014/main" id="{1543F0CC-9F3B-0741-874E-2ED2CE9643AD}"/>
              </a:ext>
            </a:extLst>
          </p:cNvPr>
          <p:cNvSpPr>
            <a:spLocks noGrp="1"/>
          </p:cNvSpPr>
          <p:nvPr>
            <p:ph type="ftr" sz="quarter" idx="11"/>
          </p:nvPr>
        </p:nvSpPr>
        <p:spPr/>
        <p:txBody>
          <a:bodyPr/>
          <a:lstStyle/>
          <a:p>
            <a:r>
              <a:rPr lang="en-US"/>
              <a:t>Advanced Data Mining</a:t>
            </a:r>
            <a:endParaRPr lang="en-US" dirty="0"/>
          </a:p>
        </p:txBody>
      </p:sp>
      <p:sp>
        <p:nvSpPr>
          <p:cNvPr id="6" name="Slide Number Placeholder 5">
            <a:extLst>
              <a:ext uri="{FF2B5EF4-FFF2-40B4-BE49-F238E27FC236}">
                <a16:creationId xmlns:a16="http://schemas.microsoft.com/office/drawing/2014/main" id="{57D99672-79FE-6C43-8E34-352D88B29D9D}"/>
              </a:ext>
            </a:extLst>
          </p:cNvPr>
          <p:cNvSpPr>
            <a:spLocks noGrp="1"/>
          </p:cNvSpPr>
          <p:nvPr>
            <p:ph type="sldNum" sz="quarter" idx="12"/>
          </p:nvPr>
        </p:nvSpPr>
        <p:spPr/>
        <p:txBody>
          <a:bodyPr/>
          <a:lstStyle/>
          <a:p>
            <a:fld id="{DD7D2821-7554-5B44-BF60-F8D166F48DA0}" type="slidenum">
              <a:rPr lang="en-US" smtClean="0"/>
              <a:pPr/>
              <a:t>6</a:t>
            </a:fld>
            <a:endParaRPr lang="en-US"/>
          </a:p>
        </p:txBody>
      </p:sp>
    </p:spTree>
    <p:extLst>
      <p:ext uri="{BB962C8B-B14F-4D97-AF65-F5344CB8AC3E}">
        <p14:creationId xmlns:p14="http://schemas.microsoft.com/office/powerpoint/2010/main" val="1159884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8C8D-0237-5844-B5A8-CF185EFEA83A}"/>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661626C9-BE34-B643-84D0-0C452524A747}"/>
              </a:ext>
            </a:extLst>
          </p:cNvPr>
          <p:cNvSpPr>
            <a:spLocks noGrp="1"/>
          </p:cNvSpPr>
          <p:nvPr>
            <p:ph idx="1"/>
          </p:nvPr>
        </p:nvSpPr>
        <p:spPr/>
        <p:txBody>
          <a:bodyPr/>
          <a:lstStyle/>
          <a:p>
            <a:r>
              <a:rPr lang="en-US" dirty="0"/>
              <a:t>Grading is largely Boolean – either it’s right or wrong.</a:t>
            </a:r>
          </a:p>
          <a:p>
            <a:endParaRPr lang="en-US" dirty="0"/>
          </a:p>
          <a:p>
            <a:r>
              <a:rPr lang="en-US" dirty="0"/>
              <a:t>However, more complex questions can receive partial credit for answers that are mostly there.</a:t>
            </a:r>
          </a:p>
          <a:p>
            <a:endParaRPr lang="en-US" dirty="0"/>
          </a:p>
          <a:p>
            <a:r>
              <a:rPr lang="en-US" dirty="0"/>
              <a:t>If you do something in a more complex that has merit, but not requested, additional credit can be received - but these will be reviewed by the module team to ensure fairness across all cohorts. Don’t strive for this, you may waste your time.</a:t>
            </a:r>
          </a:p>
        </p:txBody>
      </p:sp>
      <p:sp>
        <p:nvSpPr>
          <p:cNvPr id="4" name="Date Placeholder 3">
            <a:extLst>
              <a:ext uri="{FF2B5EF4-FFF2-40B4-BE49-F238E27FC236}">
                <a16:creationId xmlns:a16="http://schemas.microsoft.com/office/drawing/2014/main" id="{85B539FE-E470-5F44-AF6A-8B20875F5F10}"/>
              </a:ext>
            </a:extLst>
          </p:cNvPr>
          <p:cNvSpPr>
            <a:spLocks noGrp="1"/>
          </p:cNvSpPr>
          <p:nvPr>
            <p:ph type="dt" sz="half" idx="10"/>
          </p:nvPr>
        </p:nvSpPr>
        <p:spPr/>
        <p:txBody>
          <a:bodyPr/>
          <a:lstStyle/>
          <a:p>
            <a:fld id="{B092AFAA-A7C3-E843-B0E4-6D85E67AE78B}" type="datetime1">
              <a:rPr lang="en-GB" smtClean="0"/>
              <a:t>20/03/2019</a:t>
            </a:fld>
            <a:endParaRPr lang="en-US"/>
          </a:p>
        </p:txBody>
      </p:sp>
      <p:sp>
        <p:nvSpPr>
          <p:cNvPr id="5" name="Footer Placeholder 4">
            <a:extLst>
              <a:ext uri="{FF2B5EF4-FFF2-40B4-BE49-F238E27FC236}">
                <a16:creationId xmlns:a16="http://schemas.microsoft.com/office/drawing/2014/main" id="{F14DFF7F-C5DD-C24B-B016-7DBB7C55EF18}"/>
              </a:ext>
            </a:extLst>
          </p:cNvPr>
          <p:cNvSpPr>
            <a:spLocks noGrp="1"/>
          </p:cNvSpPr>
          <p:nvPr>
            <p:ph type="ftr" sz="quarter" idx="11"/>
          </p:nvPr>
        </p:nvSpPr>
        <p:spPr/>
        <p:txBody>
          <a:bodyPr/>
          <a:lstStyle/>
          <a:p>
            <a:r>
              <a:rPr lang="en-US"/>
              <a:t>Advanced Data Mining</a:t>
            </a:r>
            <a:endParaRPr lang="en-US" dirty="0"/>
          </a:p>
        </p:txBody>
      </p:sp>
      <p:sp>
        <p:nvSpPr>
          <p:cNvPr id="6" name="Slide Number Placeholder 5">
            <a:extLst>
              <a:ext uri="{FF2B5EF4-FFF2-40B4-BE49-F238E27FC236}">
                <a16:creationId xmlns:a16="http://schemas.microsoft.com/office/drawing/2014/main" id="{59EBC057-A015-674C-A88A-937822B01301}"/>
              </a:ext>
            </a:extLst>
          </p:cNvPr>
          <p:cNvSpPr>
            <a:spLocks noGrp="1"/>
          </p:cNvSpPr>
          <p:nvPr>
            <p:ph type="sldNum" sz="quarter" idx="12"/>
          </p:nvPr>
        </p:nvSpPr>
        <p:spPr/>
        <p:txBody>
          <a:bodyPr/>
          <a:lstStyle/>
          <a:p>
            <a:fld id="{DD7D2821-7554-5B44-BF60-F8D166F48DA0}" type="slidenum">
              <a:rPr lang="en-US" smtClean="0"/>
              <a:pPr/>
              <a:t>7</a:t>
            </a:fld>
            <a:endParaRPr lang="en-US"/>
          </a:p>
        </p:txBody>
      </p:sp>
    </p:spTree>
    <p:extLst>
      <p:ext uri="{BB962C8B-B14F-4D97-AF65-F5344CB8AC3E}">
        <p14:creationId xmlns:p14="http://schemas.microsoft.com/office/powerpoint/2010/main" val="53161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E7658-48EC-7A4E-9C60-07AC60B1007C}"/>
              </a:ext>
            </a:extLst>
          </p:cNvPr>
          <p:cNvSpPr>
            <a:spLocks noGrp="1"/>
          </p:cNvSpPr>
          <p:nvPr>
            <p:ph type="title"/>
          </p:nvPr>
        </p:nvSpPr>
        <p:spPr/>
        <p:txBody>
          <a:bodyPr/>
          <a:lstStyle/>
          <a:p>
            <a:r>
              <a:rPr lang="en-US" dirty="0"/>
              <a:t>Submission</a:t>
            </a:r>
          </a:p>
        </p:txBody>
      </p:sp>
      <p:sp>
        <p:nvSpPr>
          <p:cNvPr id="3" name="Content Placeholder 2">
            <a:extLst>
              <a:ext uri="{FF2B5EF4-FFF2-40B4-BE49-F238E27FC236}">
                <a16:creationId xmlns:a16="http://schemas.microsoft.com/office/drawing/2014/main" id="{0FFFF8C0-0C9C-8E45-85C8-D618D6BDE486}"/>
              </a:ext>
            </a:extLst>
          </p:cNvPr>
          <p:cNvSpPr>
            <a:spLocks noGrp="1"/>
          </p:cNvSpPr>
          <p:nvPr>
            <p:ph idx="1"/>
          </p:nvPr>
        </p:nvSpPr>
        <p:spPr/>
        <p:txBody>
          <a:bodyPr/>
          <a:lstStyle/>
          <a:p>
            <a:r>
              <a:rPr lang="en-US" dirty="0"/>
              <a:t>You have to submit two things:</a:t>
            </a:r>
          </a:p>
          <a:p>
            <a:pPr marL="457200" indent="-457200">
              <a:buFont typeface="+mj-lt"/>
              <a:buAutoNum type="arabicPeriod"/>
            </a:pPr>
            <a:r>
              <a:rPr lang="en-US" dirty="0"/>
              <a:t>An executable R script (a template will be provided) that contains all code corresponding to your answers with comments noting the question being answered – this will be run to validate your answers</a:t>
            </a:r>
          </a:p>
          <a:p>
            <a:pPr marL="457200" indent="-457200">
              <a:buFont typeface="+mj-lt"/>
              <a:buAutoNum type="arabicPeriod"/>
            </a:pPr>
            <a:endParaRPr lang="en-US" dirty="0"/>
          </a:p>
          <a:p>
            <a:pPr marL="457200" indent="-457200">
              <a:buFont typeface="+mj-lt"/>
              <a:buAutoNum type="arabicPeriod"/>
            </a:pPr>
            <a:r>
              <a:rPr lang="en-US" dirty="0"/>
              <a:t>A word doc that provides evidence that the code runs. Some questions may also require a text answer / discussion, this should be in the word doc. The word doc is your insurance! It provides evidence that your code ran, and appropriate output was achieved (shown via screen shots). Often in a situation like this, your code can break unexpectedly, the word doc protects you against this!</a:t>
            </a:r>
          </a:p>
          <a:p>
            <a:pPr marL="457200" indent="-457200">
              <a:buFont typeface="+mj-lt"/>
              <a:buAutoNum type="arabicPeriod"/>
            </a:pPr>
            <a:endParaRPr lang="en-US" dirty="0"/>
          </a:p>
          <a:p>
            <a:r>
              <a:rPr lang="en-US" dirty="0"/>
              <a:t>Late submissions will receive an automatic penalty of 10%. You can submit multiple times, but your last submission is the only one that counts.</a:t>
            </a:r>
          </a:p>
        </p:txBody>
      </p:sp>
      <p:sp>
        <p:nvSpPr>
          <p:cNvPr id="4" name="Date Placeholder 3">
            <a:extLst>
              <a:ext uri="{FF2B5EF4-FFF2-40B4-BE49-F238E27FC236}">
                <a16:creationId xmlns:a16="http://schemas.microsoft.com/office/drawing/2014/main" id="{A67E4E4A-A040-244E-8560-270D439563A4}"/>
              </a:ext>
            </a:extLst>
          </p:cNvPr>
          <p:cNvSpPr>
            <a:spLocks noGrp="1"/>
          </p:cNvSpPr>
          <p:nvPr>
            <p:ph type="dt" sz="half" idx="10"/>
          </p:nvPr>
        </p:nvSpPr>
        <p:spPr/>
        <p:txBody>
          <a:bodyPr/>
          <a:lstStyle/>
          <a:p>
            <a:fld id="{B092AFAA-A7C3-E843-B0E4-6D85E67AE78B}" type="datetime1">
              <a:rPr lang="en-GB" smtClean="0"/>
              <a:t>20/03/2019</a:t>
            </a:fld>
            <a:endParaRPr lang="en-US"/>
          </a:p>
        </p:txBody>
      </p:sp>
      <p:sp>
        <p:nvSpPr>
          <p:cNvPr id="5" name="Footer Placeholder 4">
            <a:extLst>
              <a:ext uri="{FF2B5EF4-FFF2-40B4-BE49-F238E27FC236}">
                <a16:creationId xmlns:a16="http://schemas.microsoft.com/office/drawing/2014/main" id="{E0364D61-783F-6C42-AFE7-72BE01BEF8AF}"/>
              </a:ext>
            </a:extLst>
          </p:cNvPr>
          <p:cNvSpPr>
            <a:spLocks noGrp="1"/>
          </p:cNvSpPr>
          <p:nvPr>
            <p:ph type="ftr" sz="quarter" idx="11"/>
          </p:nvPr>
        </p:nvSpPr>
        <p:spPr/>
        <p:txBody>
          <a:bodyPr/>
          <a:lstStyle/>
          <a:p>
            <a:r>
              <a:rPr lang="en-US"/>
              <a:t>Advanced Data Mining</a:t>
            </a:r>
            <a:endParaRPr lang="en-US" dirty="0"/>
          </a:p>
        </p:txBody>
      </p:sp>
      <p:sp>
        <p:nvSpPr>
          <p:cNvPr id="6" name="Slide Number Placeholder 5">
            <a:extLst>
              <a:ext uri="{FF2B5EF4-FFF2-40B4-BE49-F238E27FC236}">
                <a16:creationId xmlns:a16="http://schemas.microsoft.com/office/drawing/2014/main" id="{2105E516-58DC-D544-9D8C-01F72A865053}"/>
              </a:ext>
            </a:extLst>
          </p:cNvPr>
          <p:cNvSpPr>
            <a:spLocks noGrp="1"/>
          </p:cNvSpPr>
          <p:nvPr>
            <p:ph type="sldNum" sz="quarter" idx="12"/>
          </p:nvPr>
        </p:nvSpPr>
        <p:spPr/>
        <p:txBody>
          <a:bodyPr/>
          <a:lstStyle/>
          <a:p>
            <a:fld id="{DD7D2821-7554-5B44-BF60-F8D166F48DA0}" type="slidenum">
              <a:rPr lang="en-US" smtClean="0"/>
              <a:pPr/>
              <a:t>8</a:t>
            </a:fld>
            <a:endParaRPr lang="en-US"/>
          </a:p>
        </p:txBody>
      </p:sp>
    </p:spTree>
    <p:extLst>
      <p:ext uri="{BB962C8B-B14F-4D97-AF65-F5344CB8AC3E}">
        <p14:creationId xmlns:p14="http://schemas.microsoft.com/office/powerpoint/2010/main" val="1282262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B6B6-9D67-FF42-BCA1-FF1CBE1DFC9A}"/>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984DB111-0F2F-B246-85C2-29BF536C3C45}"/>
              </a:ext>
            </a:extLst>
          </p:cNvPr>
          <p:cNvSpPr>
            <a:spLocks noGrp="1"/>
          </p:cNvSpPr>
          <p:nvPr>
            <p:ph idx="1"/>
          </p:nvPr>
        </p:nvSpPr>
        <p:spPr/>
        <p:txBody>
          <a:bodyPr>
            <a:normAutofit/>
          </a:bodyPr>
          <a:lstStyle/>
          <a:p>
            <a:r>
              <a:rPr lang="en-US" dirty="0"/>
              <a:t>People that do best in this CA are well prepared, i.e. they have code snippets that they know and understand how to use, change and apply in different contexts.</a:t>
            </a:r>
          </a:p>
          <a:p>
            <a:pPr marL="0" indent="0">
              <a:buNone/>
            </a:pPr>
            <a:endParaRPr lang="en-US" dirty="0"/>
          </a:p>
          <a:p>
            <a:r>
              <a:rPr lang="en-US" dirty="0"/>
              <a:t>If you need to use the Internet for making models, you will struggle!</a:t>
            </a:r>
          </a:p>
          <a:p>
            <a:pPr marL="0" indent="0">
              <a:buNone/>
            </a:pPr>
            <a:endParaRPr lang="en-US" dirty="0"/>
          </a:p>
          <a:p>
            <a:r>
              <a:rPr lang="en-US" dirty="0"/>
              <a:t>Always start with foundations!</a:t>
            </a:r>
          </a:p>
          <a:p>
            <a:pPr marL="0" indent="0">
              <a:buNone/>
            </a:pPr>
            <a:endParaRPr lang="en-US" dirty="0"/>
          </a:p>
          <a:p>
            <a:r>
              <a:rPr lang="en-US" dirty="0"/>
              <a:t>Apply KISS- Keep It Simple, Stupid. </a:t>
            </a:r>
          </a:p>
          <a:p>
            <a:pPr lvl="1"/>
            <a:r>
              <a:rPr lang="en-US" dirty="0"/>
              <a:t>Build a model and then refine, don’t try to be perfectly right first time</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2514ABFB-E8AD-E144-B288-93EFE8CEAE93}"/>
              </a:ext>
            </a:extLst>
          </p:cNvPr>
          <p:cNvSpPr>
            <a:spLocks noGrp="1"/>
          </p:cNvSpPr>
          <p:nvPr>
            <p:ph type="dt" sz="half" idx="10"/>
          </p:nvPr>
        </p:nvSpPr>
        <p:spPr/>
        <p:txBody>
          <a:bodyPr/>
          <a:lstStyle/>
          <a:p>
            <a:fld id="{B092AFAA-A7C3-E843-B0E4-6D85E67AE78B}" type="datetime1">
              <a:rPr lang="en-GB" smtClean="0"/>
              <a:t>20/03/2019</a:t>
            </a:fld>
            <a:endParaRPr lang="en-US"/>
          </a:p>
        </p:txBody>
      </p:sp>
      <p:sp>
        <p:nvSpPr>
          <p:cNvPr id="5" name="Footer Placeholder 4">
            <a:extLst>
              <a:ext uri="{FF2B5EF4-FFF2-40B4-BE49-F238E27FC236}">
                <a16:creationId xmlns:a16="http://schemas.microsoft.com/office/drawing/2014/main" id="{5547067E-2A4C-DD4A-A430-DE7DD8A08327}"/>
              </a:ext>
            </a:extLst>
          </p:cNvPr>
          <p:cNvSpPr>
            <a:spLocks noGrp="1"/>
          </p:cNvSpPr>
          <p:nvPr>
            <p:ph type="ftr" sz="quarter" idx="11"/>
          </p:nvPr>
        </p:nvSpPr>
        <p:spPr/>
        <p:txBody>
          <a:bodyPr/>
          <a:lstStyle/>
          <a:p>
            <a:r>
              <a:rPr lang="en-US"/>
              <a:t>Advanced Data Mining</a:t>
            </a:r>
            <a:endParaRPr lang="en-US" dirty="0"/>
          </a:p>
        </p:txBody>
      </p:sp>
      <p:sp>
        <p:nvSpPr>
          <p:cNvPr id="6" name="Slide Number Placeholder 5">
            <a:extLst>
              <a:ext uri="{FF2B5EF4-FFF2-40B4-BE49-F238E27FC236}">
                <a16:creationId xmlns:a16="http://schemas.microsoft.com/office/drawing/2014/main" id="{0AF87656-97B7-4747-BBE4-E9C36C722A00}"/>
              </a:ext>
            </a:extLst>
          </p:cNvPr>
          <p:cNvSpPr>
            <a:spLocks noGrp="1"/>
          </p:cNvSpPr>
          <p:nvPr>
            <p:ph type="sldNum" sz="quarter" idx="12"/>
          </p:nvPr>
        </p:nvSpPr>
        <p:spPr/>
        <p:txBody>
          <a:bodyPr/>
          <a:lstStyle/>
          <a:p>
            <a:fld id="{DD7D2821-7554-5B44-BF60-F8D166F48DA0}" type="slidenum">
              <a:rPr lang="en-US" smtClean="0"/>
              <a:pPr/>
              <a:t>9</a:t>
            </a:fld>
            <a:endParaRPr lang="en-US"/>
          </a:p>
        </p:txBody>
      </p:sp>
    </p:spTree>
    <p:extLst>
      <p:ext uri="{BB962C8B-B14F-4D97-AF65-F5344CB8AC3E}">
        <p14:creationId xmlns:p14="http://schemas.microsoft.com/office/powerpoint/2010/main" val="1063808105"/>
      </p:ext>
    </p:extLst>
  </p:cSld>
  <p:clrMapOvr>
    <a:masterClrMapping/>
  </p:clrMapOvr>
</p:sld>
</file>

<file path=ppt/theme/theme1.xml><?xml version="1.0" encoding="utf-8"?>
<a:theme xmlns:a="http://schemas.openxmlformats.org/drawingml/2006/main" name="KIT_master_ppt2007_de">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2026</TotalTime>
  <Words>776</Words>
  <Application>Microsoft Macintosh PowerPoint</Application>
  <PresentationFormat>On-screen Show (4:3)</PresentationFormat>
  <Paragraphs>106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KIT_master_ppt2007_de</vt:lpstr>
      <vt:lpstr>Advanced Data Mining</vt:lpstr>
      <vt:lpstr>CA 1 Objective</vt:lpstr>
      <vt:lpstr>CA 1 – more info</vt:lpstr>
      <vt:lpstr>Topics Covered and Questionable</vt:lpstr>
      <vt:lpstr>Dataset</vt:lpstr>
      <vt:lpstr>CA Structure</vt:lpstr>
      <vt:lpstr>Grading</vt:lpstr>
      <vt:lpstr>Submission</vt:lpstr>
      <vt:lpstr>Strategy</vt:lpstr>
      <vt:lpstr>Strategy</vt:lpstr>
      <vt:lpstr>PowerPoint Presentation</vt:lpstr>
    </vt:vector>
  </TitlesOfParts>
  <Company>KIT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Caton</dc:creator>
  <cp:lastModifiedBy>Michael Bradford</cp:lastModifiedBy>
  <cp:revision>72</cp:revision>
  <cp:lastPrinted>2015-01-30T10:54:01Z</cp:lastPrinted>
  <dcterms:created xsi:type="dcterms:W3CDTF">2014-09-15T09:05:41Z</dcterms:created>
  <dcterms:modified xsi:type="dcterms:W3CDTF">2019-03-20T11:31:28Z</dcterms:modified>
</cp:coreProperties>
</file>