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9" r:id="rId1"/>
  </p:sldMasterIdLst>
  <p:notesMasterIdLst>
    <p:notesMasterId r:id="rId31"/>
  </p:notesMasterIdLst>
  <p:sldIdLst>
    <p:sldId id="398" r:id="rId2"/>
    <p:sldId id="407" r:id="rId3"/>
    <p:sldId id="403" r:id="rId4"/>
    <p:sldId id="402" r:id="rId5"/>
    <p:sldId id="408" r:id="rId6"/>
    <p:sldId id="448" r:id="rId7"/>
    <p:sldId id="362" r:id="rId8"/>
    <p:sldId id="287" r:id="rId9"/>
    <p:sldId id="441" r:id="rId10"/>
    <p:sldId id="442" r:id="rId11"/>
    <p:sldId id="416" r:id="rId12"/>
    <p:sldId id="454" r:id="rId13"/>
    <p:sldId id="455" r:id="rId14"/>
    <p:sldId id="456" r:id="rId15"/>
    <p:sldId id="457" r:id="rId16"/>
    <p:sldId id="458" r:id="rId17"/>
    <p:sldId id="409" r:id="rId18"/>
    <p:sldId id="421" r:id="rId19"/>
    <p:sldId id="342" r:id="rId20"/>
    <p:sldId id="436" r:id="rId21"/>
    <p:sldId id="437" r:id="rId22"/>
    <p:sldId id="410" r:id="rId23"/>
    <p:sldId id="414" r:id="rId24"/>
    <p:sldId id="412" r:id="rId25"/>
    <p:sldId id="406" r:id="rId26"/>
    <p:sldId id="405" r:id="rId27"/>
    <p:sldId id="417" r:id="rId28"/>
    <p:sldId id="267" r:id="rId29"/>
    <p:sldId id="43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p:scale>
          <a:sx n="90" d="100"/>
          <a:sy n="90" d="100"/>
        </p:scale>
        <p:origin x="-1157" y="-15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75EF60-1F00-4D11-AB69-E479717BED3B}" type="datetimeFigureOut">
              <a:rPr lang="en-US" smtClean="0"/>
              <a:pPr/>
              <a:t>11/23/2017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363B81-5F72-498D-8F14-6A951EADAE7A}" type="slidenum">
              <a:rPr lang="en-US" smtClean="0"/>
              <a:pPr/>
              <a:t>‹#›</a:t>
            </a:fld>
            <a:endParaRPr lang="en-US"/>
          </a:p>
        </p:txBody>
      </p:sp>
    </p:spTree>
    <p:extLst>
      <p:ext uri="{BB962C8B-B14F-4D97-AF65-F5344CB8AC3E}">
        <p14:creationId xmlns:p14="http://schemas.microsoft.com/office/powerpoint/2010/main" val="191770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374AA7-89C0-4AFE-BE1C-F049714B1B31}" type="slidenum">
              <a:rPr lang="ja-JP" altLang="en-US"/>
              <a:pPr/>
              <a:t>7</a:t>
            </a:fld>
            <a:endParaRPr lang="en-US" altLang="ja-JP"/>
          </a:p>
        </p:txBody>
      </p:sp>
      <p:sp>
        <p:nvSpPr>
          <p:cNvPr id="909314" name="Rectangle 2"/>
          <p:cNvSpPr>
            <a:spLocks noGrp="1" noRot="1" noChangeAspect="1" noChangeArrowheads="1" noTextEdit="1"/>
          </p:cNvSpPr>
          <p:nvPr>
            <p:ph type="sldImg"/>
          </p:nvPr>
        </p:nvSpPr>
        <p:spPr>
          <a:xfrm>
            <a:off x="1144588" y="687388"/>
            <a:ext cx="4570412" cy="3427412"/>
          </a:xfrm>
          <a:ln/>
        </p:spPr>
      </p:sp>
      <p:sp>
        <p:nvSpPr>
          <p:cNvPr id="909315" name="Rectangle 3"/>
          <p:cNvSpPr>
            <a:spLocks noGrp="1" noChangeArrowheads="1"/>
          </p:cNvSpPr>
          <p:nvPr>
            <p:ph type="body" idx="1"/>
          </p:nvPr>
        </p:nvSpPr>
        <p:spPr>
          <a:xfrm>
            <a:off x="914400" y="4344025"/>
            <a:ext cx="5029200" cy="4112926"/>
          </a:xfrm>
        </p:spPr>
        <p:txBody>
          <a:bodyPr/>
          <a:lstStyle/>
          <a:p>
            <a:endParaRPr lang="en-US"/>
          </a:p>
        </p:txBody>
      </p:sp>
    </p:spTree>
    <p:extLst>
      <p:ext uri="{BB962C8B-B14F-4D97-AF65-F5344CB8AC3E}">
        <p14:creationId xmlns:p14="http://schemas.microsoft.com/office/powerpoint/2010/main" val="1445633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314F69-F6B6-4932-8041-E9812D0BA950}" type="slidenum">
              <a:rPr lang="ja-JP" altLang="en-US"/>
              <a:pPr/>
              <a:t>19</a:t>
            </a:fld>
            <a:endParaRPr lang="en-US" altLang="ja-JP"/>
          </a:p>
        </p:txBody>
      </p:sp>
      <p:sp>
        <p:nvSpPr>
          <p:cNvPr id="866306" name="Rectangle 2"/>
          <p:cNvSpPr>
            <a:spLocks noGrp="1" noRot="1" noChangeAspect="1" noChangeArrowheads="1" noTextEdit="1"/>
          </p:cNvSpPr>
          <p:nvPr>
            <p:ph type="sldImg"/>
          </p:nvPr>
        </p:nvSpPr>
        <p:spPr>
          <a:xfrm>
            <a:off x="1144588" y="685800"/>
            <a:ext cx="4572000" cy="3429000"/>
          </a:xfrm>
          <a:ln/>
        </p:spPr>
      </p:sp>
      <p:sp>
        <p:nvSpPr>
          <p:cNvPr id="866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40137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224EE1-E48A-4EF9-97BF-7815A500BD41}" type="slidenum">
              <a:rPr lang="ja-JP" altLang="en-US"/>
              <a:pPr/>
              <a:t>23</a:t>
            </a:fld>
            <a:endParaRPr lang="en-US" altLang="ja-JP"/>
          </a:p>
        </p:txBody>
      </p:sp>
      <p:sp>
        <p:nvSpPr>
          <p:cNvPr id="923650" name="Rectangle 2"/>
          <p:cNvSpPr>
            <a:spLocks noGrp="1" noRot="1" noChangeAspect="1" noChangeArrowheads="1" noTextEdit="1"/>
          </p:cNvSpPr>
          <p:nvPr>
            <p:ph type="sldImg"/>
          </p:nvPr>
        </p:nvSpPr>
        <p:spPr>
          <a:xfrm>
            <a:off x="1144588" y="687388"/>
            <a:ext cx="4570412" cy="3427412"/>
          </a:xfrm>
          <a:ln/>
        </p:spPr>
      </p:sp>
      <p:sp>
        <p:nvSpPr>
          <p:cNvPr id="923651" name="Rectangle 3"/>
          <p:cNvSpPr>
            <a:spLocks noGrp="1" noChangeArrowheads="1"/>
          </p:cNvSpPr>
          <p:nvPr>
            <p:ph type="body" idx="1"/>
          </p:nvPr>
        </p:nvSpPr>
        <p:spPr>
          <a:xfrm>
            <a:off x="914400" y="4344025"/>
            <a:ext cx="5029200" cy="4112926"/>
          </a:xfrm>
        </p:spPr>
        <p:txBody>
          <a:bodyPr/>
          <a:lstStyle/>
          <a:p>
            <a:endParaRPr lang="en-US"/>
          </a:p>
        </p:txBody>
      </p:sp>
    </p:spTree>
    <p:extLst>
      <p:ext uri="{BB962C8B-B14F-4D97-AF65-F5344CB8AC3E}">
        <p14:creationId xmlns:p14="http://schemas.microsoft.com/office/powerpoint/2010/main" val="2509370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0C50FE-D2D0-4190-9472-F818DC4A2062}" type="slidenum">
              <a:rPr lang="ja-JP" altLang="en-US"/>
              <a:pPr/>
              <a:t>24</a:t>
            </a:fld>
            <a:endParaRPr lang="en-US" altLang="ja-JP"/>
          </a:p>
        </p:txBody>
      </p:sp>
      <p:sp>
        <p:nvSpPr>
          <p:cNvPr id="925698" name="Rectangle 2"/>
          <p:cNvSpPr>
            <a:spLocks noGrp="1" noRot="1" noChangeAspect="1" noChangeArrowheads="1" noTextEdit="1"/>
          </p:cNvSpPr>
          <p:nvPr>
            <p:ph type="sldImg"/>
          </p:nvPr>
        </p:nvSpPr>
        <p:spPr>
          <a:xfrm>
            <a:off x="1144588" y="687388"/>
            <a:ext cx="4570412" cy="3427412"/>
          </a:xfrm>
          <a:ln/>
        </p:spPr>
      </p:sp>
      <p:sp>
        <p:nvSpPr>
          <p:cNvPr id="925699" name="Rectangle 3"/>
          <p:cNvSpPr>
            <a:spLocks noGrp="1" noChangeArrowheads="1"/>
          </p:cNvSpPr>
          <p:nvPr>
            <p:ph type="body" idx="1"/>
          </p:nvPr>
        </p:nvSpPr>
        <p:spPr>
          <a:xfrm>
            <a:off x="914400" y="4344025"/>
            <a:ext cx="5029200" cy="4112926"/>
          </a:xfrm>
        </p:spPr>
        <p:txBody>
          <a:bodyPr/>
          <a:lstStyle/>
          <a:p>
            <a:endParaRPr lang="en-US"/>
          </a:p>
        </p:txBody>
      </p:sp>
    </p:spTree>
    <p:extLst>
      <p:ext uri="{BB962C8B-B14F-4D97-AF65-F5344CB8AC3E}">
        <p14:creationId xmlns:p14="http://schemas.microsoft.com/office/powerpoint/2010/main" val="12832368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706EA8-8DA0-4B7C-9A6C-F75AEB9D503A}" type="datetime1">
              <a:rPr lang="en-US" smtClean="0"/>
              <a:pPr/>
              <a:t>11/23/2017</a:t>
            </a:fld>
            <a:endParaRPr lang="en-US" dirty="0"/>
          </a:p>
        </p:txBody>
      </p:sp>
      <p:pic>
        <p:nvPicPr>
          <p:cNvPr id="10" name="Picture 4" descr="XPressi - FINAL"/>
          <p:cNvPicPr>
            <a:picLocks noChangeAspect="1" noChangeArrowheads="1"/>
          </p:cNvPicPr>
          <p:nvPr userDrawn="1"/>
        </p:nvPicPr>
        <p:blipFill>
          <a:blip r:embed="rId2"/>
          <a:srcRect/>
          <a:stretch>
            <a:fillRect/>
          </a:stretch>
        </p:blipFill>
        <p:spPr bwMode="auto">
          <a:xfrm>
            <a:off x="423334" y="-180939"/>
            <a:ext cx="2636977" cy="1067921"/>
          </a:xfrm>
          <a:prstGeom prst="rect">
            <a:avLst/>
          </a:prstGeom>
          <a:noFill/>
          <a:effectLst>
            <a:outerShdw blurRad="50800" dist="50800" dir="5400000" algn="ctr" rotWithShape="0">
              <a:srgbClr val="000000">
                <a:alpha val="9000"/>
              </a:srgbClr>
            </a:outerShdw>
            <a:softEdge rad="0"/>
          </a:effectLst>
        </p:spPr>
      </p:pic>
    </p:spTree>
    <p:extLst>
      <p:ext uri="{BB962C8B-B14F-4D97-AF65-F5344CB8AC3E}">
        <p14:creationId xmlns:p14="http://schemas.microsoft.com/office/powerpoint/2010/main" val="18785993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B279DB-B841-4082-B25E-238987D4FFEE}" type="datetime1">
              <a:rPr lang="en-US" smtClean="0"/>
              <a:pPr/>
              <a:t>11/23/2017</a:t>
            </a:fld>
            <a:endParaRPr lang="en-US"/>
          </a:p>
        </p:txBody>
      </p:sp>
    </p:spTree>
    <p:extLst>
      <p:ext uri="{BB962C8B-B14F-4D97-AF65-F5344CB8AC3E}">
        <p14:creationId xmlns:p14="http://schemas.microsoft.com/office/powerpoint/2010/main" val="2627426648"/>
      </p:ext>
    </p:extLst>
  </p:cSld>
  <p:clrMapOvr>
    <a:masterClrMapping/>
  </p:clrMapOvr>
  <p:timing>
    <p:tnLst>
      <p:par>
        <p:cTn id="1" dur="indefinite" restart="never" nodeType="tmRoot"/>
      </p:par>
    </p:tnLst>
  </p:timing>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B279DB-B841-4082-B25E-238987D4FFEE}" type="datetime1">
              <a:rPr lang="en-US" smtClean="0"/>
              <a:pPr/>
              <a:t>11/23/2017</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64987754"/>
      </p:ext>
    </p:extLst>
  </p:cSld>
  <p:clrMapOvr>
    <a:masterClrMapping/>
  </p:clrMapOvr>
  <p:timing>
    <p:tnLst>
      <p:par>
        <p:cTn id="1" dur="indefinite" restart="never" nodeType="tmRoot"/>
      </p:par>
    </p:tnLst>
  </p:timing>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BB279DB-B841-4082-B25E-238987D4FFEE}" type="datetime1">
              <a:rPr lang="en-US" smtClean="0"/>
              <a:pPr/>
              <a:t>11/23/2017</a:t>
            </a:fld>
            <a:endParaRPr lang="en-US"/>
          </a:p>
        </p:txBody>
      </p:sp>
    </p:spTree>
    <p:extLst>
      <p:ext uri="{BB962C8B-B14F-4D97-AF65-F5344CB8AC3E}">
        <p14:creationId xmlns:p14="http://schemas.microsoft.com/office/powerpoint/2010/main" val="2002641029"/>
      </p:ext>
    </p:extLst>
  </p:cSld>
  <p:clrMapOvr>
    <a:masterClrMapping/>
  </p:clrMapOvr>
  <p:timing>
    <p:tnLst>
      <p:par>
        <p:cTn id="1" dur="indefinite" restart="never" nodeType="tmRoot"/>
      </p:par>
    </p:tnLst>
  </p:timing>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BB279DB-B841-4082-B25E-238987D4FFEE}" type="datetime1">
              <a:rPr lang="en-US" smtClean="0"/>
              <a:pPr/>
              <a:t>11/23/2017</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1721175"/>
      </p:ext>
    </p:extLst>
  </p:cSld>
  <p:clrMapOvr>
    <a:masterClrMapping/>
  </p:clrMapOvr>
  <p:timing>
    <p:tnLst>
      <p:par>
        <p:cTn id="1" dur="indefinite" restart="never" nodeType="tmRoot"/>
      </p:par>
    </p:tnLst>
  </p:timing>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BB279DB-B841-4082-B25E-238987D4FFEE}" type="datetime1">
              <a:rPr lang="en-US" smtClean="0"/>
              <a:pPr/>
              <a:t>11/23/2017</a:t>
            </a:fld>
            <a:endParaRPr lang="en-US"/>
          </a:p>
        </p:txBody>
      </p:sp>
    </p:spTree>
    <p:extLst>
      <p:ext uri="{BB962C8B-B14F-4D97-AF65-F5344CB8AC3E}">
        <p14:creationId xmlns:p14="http://schemas.microsoft.com/office/powerpoint/2010/main" val="389434904"/>
      </p:ext>
    </p:extLst>
  </p:cSld>
  <p:clrMapOvr>
    <a:masterClrMapping/>
  </p:clrMapOvr>
  <p:timing>
    <p:tnLst>
      <p:par>
        <p:cTn id="1" dur="indefinite" restart="never" nodeType="tmRoot"/>
      </p:par>
    </p:tnLst>
  </p:timing>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CB62D8-23C1-487A-ACAE-6A8F66BB5F01}" type="datetime1">
              <a:rPr lang="en-US" smtClean="0"/>
              <a:pPr/>
              <a:t>11/23/2017</a:t>
            </a:fld>
            <a:endParaRPr lang="en-US"/>
          </a:p>
        </p:txBody>
      </p:sp>
    </p:spTree>
    <p:extLst>
      <p:ext uri="{BB962C8B-B14F-4D97-AF65-F5344CB8AC3E}">
        <p14:creationId xmlns:p14="http://schemas.microsoft.com/office/powerpoint/2010/main" val="81961978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45EAB5-5F2B-4C73-8D9E-8F88954E9138}" type="datetime1">
              <a:rPr lang="en-US" smtClean="0"/>
              <a:pPr/>
              <a:t>11/23/2017</a:t>
            </a:fld>
            <a:endParaRPr lang="en-US"/>
          </a:p>
        </p:txBody>
      </p:sp>
    </p:spTree>
    <p:extLst>
      <p:ext uri="{BB962C8B-B14F-4D97-AF65-F5344CB8AC3E}">
        <p14:creationId xmlns:p14="http://schemas.microsoft.com/office/powerpoint/2010/main" val="20664743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886982"/>
            <a:ext cx="6589199" cy="1018018"/>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096206" y="2101057"/>
            <a:ext cx="7419287" cy="377762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909C0A3-26C5-4006-8439-DE589F4C1D13}" type="datetime1">
              <a:rPr lang="en-US" smtClean="0"/>
              <a:pPr/>
              <a:t>11/23/2017</a:t>
            </a:fld>
            <a:endParaRPr lang="en-US" dirty="0"/>
          </a:p>
        </p:txBody>
      </p:sp>
      <p:pic>
        <p:nvPicPr>
          <p:cNvPr id="9" name="Picture 4" descr="XPressi - FINAL"/>
          <p:cNvPicPr>
            <a:picLocks noChangeAspect="1" noChangeArrowheads="1"/>
          </p:cNvPicPr>
          <p:nvPr userDrawn="1"/>
        </p:nvPicPr>
        <p:blipFill>
          <a:blip r:embed="rId2"/>
          <a:srcRect/>
          <a:stretch>
            <a:fillRect/>
          </a:stretch>
        </p:blipFill>
        <p:spPr bwMode="auto">
          <a:xfrm>
            <a:off x="423334" y="-180939"/>
            <a:ext cx="2636977" cy="1067921"/>
          </a:xfrm>
          <a:prstGeom prst="rect">
            <a:avLst/>
          </a:prstGeom>
          <a:noFill/>
          <a:effectLst>
            <a:outerShdw blurRad="50800" dist="50800" dir="5400000" algn="ctr" rotWithShape="0">
              <a:srgbClr val="000000">
                <a:alpha val="9000"/>
              </a:srgbClr>
            </a:outerShdw>
            <a:softEdge rad="0"/>
          </a:effectLst>
        </p:spPr>
      </p:pic>
    </p:spTree>
    <p:extLst>
      <p:ext uri="{BB962C8B-B14F-4D97-AF65-F5344CB8AC3E}">
        <p14:creationId xmlns:p14="http://schemas.microsoft.com/office/powerpoint/2010/main" val="34626681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B53DFA-F1A6-4FD8-92E6-C502E69C029F}" type="datetime1">
              <a:rPr lang="en-US" smtClean="0"/>
              <a:pPr/>
              <a:t>11/23/2017</a:t>
            </a:fld>
            <a:endParaRPr lang="en-US"/>
          </a:p>
        </p:txBody>
      </p:sp>
      <p:pic>
        <p:nvPicPr>
          <p:cNvPr id="9" name="Picture 4" descr="XPressi - FINAL"/>
          <p:cNvPicPr>
            <a:picLocks noChangeAspect="1" noChangeArrowheads="1"/>
          </p:cNvPicPr>
          <p:nvPr userDrawn="1"/>
        </p:nvPicPr>
        <p:blipFill>
          <a:blip r:embed="rId2"/>
          <a:srcRect/>
          <a:stretch>
            <a:fillRect/>
          </a:stretch>
        </p:blipFill>
        <p:spPr bwMode="auto">
          <a:xfrm>
            <a:off x="423334" y="-180939"/>
            <a:ext cx="2636977" cy="1067921"/>
          </a:xfrm>
          <a:prstGeom prst="rect">
            <a:avLst/>
          </a:prstGeom>
          <a:noFill/>
          <a:effectLst>
            <a:outerShdw blurRad="50800" dist="50800" dir="5400000" algn="ctr" rotWithShape="0">
              <a:srgbClr val="000000">
                <a:alpha val="9000"/>
              </a:srgbClr>
            </a:outerShdw>
            <a:softEdge rad="0"/>
          </a:effectLst>
        </p:spPr>
      </p:pic>
    </p:spTree>
    <p:extLst>
      <p:ext uri="{BB962C8B-B14F-4D97-AF65-F5344CB8AC3E}">
        <p14:creationId xmlns:p14="http://schemas.microsoft.com/office/powerpoint/2010/main" val="22501447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078B60-3AEC-4239-9B42-EBD63A819288}" type="datetime1">
              <a:rPr lang="en-US" smtClean="0"/>
              <a:pPr/>
              <a:t>11/23/2017</a:t>
            </a:fld>
            <a:endParaRPr lang="en-US" dirty="0"/>
          </a:p>
        </p:txBody>
      </p:sp>
      <p:pic>
        <p:nvPicPr>
          <p:cNvPr id="12" name="Picture 4" descr="XPressi - FINAL"/>
          <p:cNvPicPr>
            <a:picLocks noChangeAspect="1" noChangeArrowheads="1"/>
          </p:cNvPicPr>
          <p:nvPr userDrawn="1"/>
        </p:nvPicPr>
        <p:blipFill>
          <a:blip r:embed="rId2"/>
          <a:srcRect/>
          <a:stretch>
            <a:fillRect/>
          </a:stretch>
        </p:blipFill>
        <p:spPr bwMode="auto">
          <a:xfrm>
            <a:off x="423334" y="-180939"/>
            <a:ext cx="2636977" cy="1067921"/>
          </a:xfrm>
          <a:prstGeom prst="rect">
            <a:avLst/>
          </a:prstGeom>
          <a:noFill/>
          <a:effectLst>
            <a:outerShdw blurRad="50800" dist="50800" dir="5400000" algn="ctr" rotWithShape="0">
              <a:srgbClr val="000000">
                <a:alpha val="9000"/>
              </a:srgbClr>
            </a:outerShdw>
            <a:softEdge rad="0"/>
          </a:effectLst>
        </p:spPr>
      </p:pic>
    </p:spTree>
    <p:extLst>
      <p:ext uri="{BB962C8B-B14F-4D97-AF65-F5344CB8AC3E}">
        <p14:creationId xmlns:p14="http://schemas.microsoft.com/office/powerpoint/2010/main" val="24022802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5FA31E-3092-4D55-AABF-536DF5AC9D25}" type="datetime1">
              <a:rPr lang="en-US" smtClean="0"/>
              <a:pPr/>
              <a:t>11/23/2017</a:t>
            </a:fld>
            <a:endParaRPr lang="en-US"/>
          </a:p>
        </p:txBody>
      </p:sp>
      <p:pic>
        <p:nvPicPr>
          <p:cNvPr id="14" name="Picture 4" descr="XPressi - FINAL"/>
          <p:cNvPicPr>
            <a:picLocks noChangeAspect="1" noChangeArrowheads="1"/>
          </p:cNvPicPr>
          <p:nvPr userDrawn="1"/>
        </p:nvPicPr>
        <p:blipFill>
          <a:blip r:embed="rId2"/>
          <a:srcRect/>
          <a:stretch>
            <a:fillRect/>
          </a:stretch>
        </p:blipFill>
        <p:spPr bwMode="auto">
          <a:xfrm>
            <a:off x="423334" y="-180939"/>
            <a:ext cx="2636977" cy="1067921"/>
          </a:xfrm>
          <a:prstGeom prst="rect">
            <a:avLst/>
          </a:prstGeom>
          <a:noFill/>
          <a:effectLst>
            <a:outerShdw blurRad="50800" dist="50800" dir="5400000" algn="ctr" rotWithShape="0">
              <a:srgbClr val="000000">
                <a:alpha val="9000"/>
              </a:srgbClr>
            </a:outerShdw>
            <a:softEdge rad="0"/>
          </a:effectLst>
        </p:spPr>
      </p:pic>
    </p:spTree>
    <p:extLst>
      <p:ext uri="{BB962C8B-B14F-4D97-AF65-F5344CB8AC3E}">
        <p14:creationId xmlns:p14="http://schemas.microsoft.com/office/powerpoint/2010/main" val="805828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2415" y="886982"/>
            <a:ext cx="6589200" cy="110510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FA5673-5B2D-4020-902C-4576ED18E85E}" type="datetime1">
              <a:rPr lang="en-US" smtClean="0"/>
              <a:pPr/>
              <a:t>11/23/2017</a:t>
            </a:fld>
            <a:endParaRPr lang="en-US" dirty="0"/>
          </a:p>
        </p:txBody>
      </p:sp>
      <p:pic>
        <p:nvPicPr>
          <p:cNvPr id="9" name="Picture 4" descr="XPressi - FINAL"/>
          <p:cNvPicPr>
            <a:picLocks noChangeAspect="1" noChangeArrowheads="1"/>
          </p:cNvPicPr>
          <p:nvPr userDrawn="1"/>
        </p:nvPicPr>
        <p:blipFill>
          <a:blip r:embed="rId2"/>
          <a:srcRect/>
          <a:stretch>
            <a:fillRect/>
          </a:stretch>
        </p:blipFill>
        <p:spPr bwMode="auto">
          <a:xfrm>
            <a:off x="423334" y="-180939"/>
            <a:ext cx="2636977" cy="1067921"/>
          </a:xfrm>
          <a:prstGeom prst="rect">
            <a:avLst/>
          </a:prstGeom>
          <a:noFill/>
          <a:effectLst>
            <a:outerShdw blurRad="50800" dist="50800" dir="5400000" algn="ctr" rotWithShape="0">
              <a:srgbClr val="000000">
                <a:alpha val="9000"/>
              </a:srgbClr>
            </a:outerShdw>
            <a:softEdge rad="0"/>
          </a:effectLst>
        </p:spPr>
      </p:pic>
    </p:spTree>
    <p:extLst>
      <p:ext uri="{BB962C8B-B14F-4D97-AF65-F5344CB8AC3E}">
        <p14:creationId xmlns:p14="http://schemas.microsoft.com/office/powerpoint/2010/main" val="4089213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5C455-91C0-44C1-9468-D906F6319930}" type="datetime1">
              <a:rPr lang="en-US" smtClean="0"/>
              <a:pPr/>
              <a:t>11/23/2017</a:t>
            </a:fld>
            <a:endParaRPr lang="en-US"/>
          </a:p>
        </p:txBody>
      </p:sp>
      <p:pic>
        <p:nvPicPr>
          <p:cNvPr id="8" name="Picture 4" descr="XPressi - FINAL"/>
          <p:cNvPicPr>
            <a:picLocks noChangeAspect="1" noChangeArrowheads="1"/>
          </p:cNvPicPr>
          <p:nvPr userDrawn="1"/>
        </p:nvPicPr>
        <p:blipFill>
          <a:blip r:embed="rId2"/>
          <a:srcRect/>
          <a:stretch>
            <a:fillRect/>
          </a:stretch>
        </p:blipFill>
        <p:spPr bwMode="auto">
          <a:xfrm>
            <a:off x="423334" y="-180939"/>
            <a:ext cx="2636977" cy="1067921"/>
          </a:xfrm>
          <a:prstGeom prst="rect">
            <a:avLst/>
          </a:prstGeom>
          <a:noFill/>
          <a:effectLst>
            <a:outerShdw blurRad="50800" dist="50800" dir="5400000" algn="ctr" rotWithShape="0">
              <a:srgbClr val="000000">
                <a:alpha val="9000"/>
              </a:srgbClr>
            </a:outerShdw>
            <a:softEdge rad="0"/>
          </a:effectLst>
        </p:spPr>
      </p:pic>
    </p:spTree>
    <p:extLst>
      <p:ext uri="{BB962C8B-B14F-4D97-AF65-F5344CB8AC3E}">
        <p14:creationId xmlns:p14="http://schemas.microsoft.com/office/powerpoint/2010/main" val="23472755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5591EB-CAE9-4909-B521-1994B6B00161}" type="datetime1">
              <a:rPr lang="en-US" smtClean="0"/>
              <a:pPr/>
              <a:t>11/23/2017</a:t>
            </a:fld>
            <a:endParaRPr lang="en-US"/>
          </a:p>
        </p:txBody>
      </p:sp>
      <p:pic>
        <p:nvPicPr>
          <p:cNvPr id="11" name="Picture 4" descr="XPressi - FINAL"/>
          <p:cNvPicPr>
            <a:picLocks noChangeAspect="1" noChangeArrowheads="1"/>
          </p:cNvPicPr>
          <p:nvPr userDrawn="1"/>
        </p:nvPicPr>
        <p:blipFill>
          <a:blip r:embed="rId2"/>
          <a:srcRect/>
          <a:stretch>
            <a:fillRect/>
          </a:stretch>
        </p:blipFill>
        <p:spPr bwMode="auto">
          <a:xfrm>
            <a:off x="423334" y="-180939"/>
            <a:ext cx="2636977" cy="1067921"/>
          </a:xfrm>
          <a:prstGeom prst="rect">
            <a:avLst/>
          </a:prstGeom>
          <a:noFill/>
          <a:effectLst>
            <a:outerShdw blurRad="50800" dist="50800" dir="5400000" algn="ctr" rotWithShape="0">
              <a:srgbClr val="000000">
                <a:alpha val="9000"/>
              </a:srgbClr>
            </a:outerShdw>
            <a:softEdge rad="0"/>
          </a:effectLst>
        </p:spPr>
      </p:pic>
    </p:spTree>
    <p:extLst>
      <p:ext uri="{BB962C8B-B14F-4D97-AF65-F5344CB8AC3E}">
        <p14:creationId xmlns:p14="http://schemas.microsoft.com/office/powerpoint/2010/main" val="21847454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63BE36-427B-4117-86F7-9EE170D52126}" type="datetime1">
              <a:rPr lang="en-US" smtClean="0"/>
              <a:pPr/>
              <a:t>11/23/2017</a:t>
            </a:fld>
            <a:endParaRPr lang="en-US"/>
          </a:p>
        </p:txBody>
      </p:sp>
      <p:pic>
        <p:nvPicPr>
          <p:cNvPr id="11" name="Picture 4" descr="XPressi - FINAL"/>
          <p:cNvPicPr>
            <a:picLocks noChangeAspect="1" noChangeArrowheads="1"/>
          </p:cNvPicPr>
          <p:nvPr userDrawn="1"/>
        </p:nvPicPr>
        <p:blipFill>
          <a:blip r:embed="rId2"/>
          <a:srcRect/>
          <a:stretch>
            <a:fillRect/>
          </a:stretch>
        </p:blipFill>
        <p:spPr bwMode="auto">
          <a:xfrm>
            <a:off x="423334" y="-180939"/>
            <a:ext cx="2636977" cy="1067921"/>
          </a:xfrm>
          <a:prstGeom prst="rect">
            <a:avLst/>
          </a:prstGeom>
          <a:noFill/>
          <a:effectLst>
            <a:outerShdw blurRad="50800" dist="50800" dir="5400000" algn="ctr" rotWithShape="0">
              <a:srgbClr val="000000">
                <a:alpha val="9000"/>
              </a:srgbClr>
            </a:outerShdw>
            <a:softEdge rad="0"/>
          </a:effectLst>
        </p:spPr>
      </p:pic>
    </p:spTree>
    <p:extLst>
      <p:ext uri="{BB962C8B-B14F-4D97-AF65-F5344CB8AC3E}">
        <p14:creationId xmlns:p14="http://schemas.microsoft.com/office/powerpoint/2010/main" val="42743182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7BB279DB-B841-4082-B25E-238987D4FFEE}" type="datetime1">
              <a:rPr lang="en-US" smtClean="0"/>
              <a:pPr/>
              <a:t>11/23/2017</a:t>
            </a:fld>
            <a:endParaRPr lang="en-US"/>
          </a:p>
        </p:txBody>
      </p:sp>
    </p:spTree>
    <p:extLst>
      <p:ext uri="{BB962C8B-B14F-4D97-AF65-F5344CB8AC3E}">
        <p14:creationId xmlns:p14="http://schemas.microsoft.com/office/powerpoint/2010/main" val="3428737866"/>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Lst>
  <p:timing>
    <p:tnLst>
      <p:par>
        <p:cTn id="1" dur="indefinite" restart="never" nodeType="tmRoot"/>
      </p:par>
    </p:tnLst>
  </p:timing>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6517482" cy="1143000"/>
          </a:xfrm>
        </p:spPr>
        <p:txBody>
          <a:bodyPr>
            <a:normAutofit fontScale="90000"/>
          </a:bodyPr>
          <a:lstStyle/>
          <a:p>
            <a:pPr algn="ctr"/>
            <a:r>
              <a:rPr lang="en-US" sz="3600" b="1" dirty="0" smtClean="0"/>
              <a:t>Instant Issuance Solution for Debit/Credit/Prepaid Card </a:t>
            </a:r>
            <a:endParaRPr lang="en-US" sz="3600" b="1" dirty="0"/>
          </a:p>
        </p:txBody>
      </p:sp>
      <p:sp>
        <p:nvSpPr>
          <p:cNvPr id="3" name="Subtitle 2"/>
          <p:cNvSpPr>
            <a:spLocks noGrp="1"/>
          </p:cNvSpPr>
          <p:nvPr>
            <p:ph type="subTitle" idx="1"/>
          </p:nvPr>
        </p:nvSpPr>
        <p:spPr>
          <a:xfrm>
            <a:off x="5875867" y="5791200"/>
            <a:ext cx="3276600" cy="812799"/>
          </a:xfrm>
        </p:spPr>
        <p:txBody>
          <a:bodyPr>
            <a:normAutofit/>
          </a:bodyPr>
          <a:lstStyle/>
          <a:p>
            <a:r>
              <a:rPr lang="en-US" sz="1600" b="1" dirty="0" smtClean="0"/>
              <a:t>David  Tang</a:t>
            </a:r>
            <a:endParaRPr lang="en-US" sz="1600" b="1" dirty="0"/>
          </a:p>
          <a:p>
            <a:r>
              <a:rPr lang="en-US" sz="1600" b="1" dirty="0" smtClean="0"/>
              <a:t>Hengbao International Pte Ltd </a:t>
            </a:r>
            <a:endParaRPr lang="en-US" sz="16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5588" y="967991"/>
            <a:ext cx="6589199" cy="1018018"/>
          </a:xfrm>
        </p:spPr>
        <p:txBody>
          <a:bodyPr>
            <a:normAutofit/>
          </a:bodyPr>
          <a:lstStyle/>
          <a:p>
            <a:r>
              <a:rPr lang="en-US" sz="3200" b="1" dirty="0" smtClean="0"/>
              <a:t>Unattended </a:t>
            </a:r>
            <a:r>
              <a:rPr lang="en-US" sz="3200" b="1" dirty="0" smtClean="0"/>
              <a:t>Instant Issuance </a:t>
            </a:r>
            <a:endParaRPr lang="en-MY" sz="3200" b="1" dirty="0"/>
          </a:p>
        </p:txBody>
      </p:sp>
      <p:sp>
        <p:nvSpPr>
          <p:cNvPr id="4" name="Date Placeholder 3"/>
          <p:cNvSpPr>
            <a:spLocks noGrp="1"/>
          </p:cNvSpPr>
          <p:nvPr>
            <p:ph type="dt" sz="half" idx="10"/>
          </p:nvPr>
        </p:nvSpPr>
        <p:spPr/>
        <p:txBody>
          <a:bodyPr/>
          <a:lstStyle/>
          <a:p>
            <a:fld id="{0909C0A3-26C5-4006-8439-DE589F4C1D13}" type="datetime1">
              <a:rPr lang="en-US" smtClean="0"/>
              <a:pPr/>
              <a:t>11/23/2017</a:t>
            </a:fld>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l="76884" t="6094" r="8371" b="78831"/>
          <a:stretch>
            <a:fillRect/>
          </a:stretch>
        </p:blipFill>
        <p:spPr bwMode="auto">
          <a:xfrm>
            <a:off x="845992" y="3393694"/>
            <a:ext cx="953020" cy="886709"/>
          </a:xfrm>
          <a:prstGeom prst="rect">
            <a:avLst/>
          </a:prstGeom>
          <a:noFill/>
          <a:ln>
            <a:noFill/>
          </a:ln>
          <a:effectLst>
            <a:outerShdw dist="35921" dir="2700000" algn="ctr" rotWithShape="0">
              <a:schemeClr val="bg2"/>
            </a:outerShdw>
            <a:softEdge rad="127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48"/>
          <p:cNvGrpSpPr>
            <a:grpSpLocks/>
          </p:cNvGrpSpPr>
          <p:nvPr/>
        </p:nvGrpSpPr>
        <p:grpSpPr bwMode="auto">
          <a:xfrm>
            <a:off x="3226695" y="3433016"/>
            <a:ext cx="956569" cy="935127"/>
            <a:chOff x="1008" y="672"/>
            <a:chExt cx="720" cy="561"/>
          </a:xfrm>
        </p:grpSpPr>
        <p:grpSp>
          <p:nvGrpSpPr>
            <p:cNvPr id="10" name="Group 49"/>
            <p:cNvGrpSpPr>
              <a:grpSpLocks/>
            </p:cNvGrpSpPr>
            <p:nvPr/>
          </p:nvGrpSpPr>
          <p:grpSpPr bwMode="auto">
            <a:xfrm flipH="1">
              <a:off x="1333" y="745"/>
              <a:ext cx="395" cy="455"/>
              <a:chOff x="2080" y="6542"/>
              <a:chExt cx="2884" cy="3235"/>
            </a:xfrm>
          </p:grpSpPr>
          <p:grpSp>
            <p:nvGrpSpPr>
              <p:cNvPr id="25" name="Group 50"/>
              <p:cNvGrpSpPr>
                <a:grpSpLocks/>
              </p:cNvGrpSpPr>
              <p:nvPr/>
            </p:nvGrpSpPr>
            <p:grpSpPr bwMode="auto">
              <a:xfrm>
                <a:off x="2080" y="8163"/>
                <a:ext cx="2884" cy="1614"/>
                <a:chOff x="3347" y="2384"/>
                <a:chExt cx="763" cy="412"/>
              </a:xfrm>
            </p:grpSpPr>
            <p:sp>
              <p:nvSpPr>
                <p:cNvPr id="33" name="Freeform 51"/>
                <p:cNvSpPr>
                  <a:spLocks noChangeAspect="1"/>
                </p:cNvSpPr>
                <p:nvPr/>
              </p:nvSpPr>
              <p:spPr bwMode="auto">
                <a:xfrm>
                  <a:off x="3846" y="2491"/>
                  <a:ext cx="263" cy="305"/>
                </a:xfrm>
                <a:custGeom>
                  <a:avLst/>
                  <a:gdLst/>
                  <a:ahLst/>
                  <a:cxnLst>
                    <a:cxn ang="0">
                      <a:pos x="3" y="212"/>
                    </a:cxn>
                    <a:cxn ang="0">
                      <a:pos x="364" y="0"/>
                    </a:cxn>
                    <a:cxn ang="0">
                      <a:pos x="364" y="180"/>
                    </a:cxn>
                    <a:cxn ang="0">
                      <a:pos x="0" y="422"/>
                    </a:cxn>
                  </a:cxnLst>
                  <a:rect l="0" t="0" r="r" b="b"/>
                  <a:pathLst>
                    <a:path w="364" h="422">
                      <a:moveTo>
                        <a:pt x="3" y="212"/>
                      </a:moveTo>
                      <a:lnTo>
                        <a:pt x="364" y="0"/>
                      </a:lnTo>
                      <a:lnTo>
                        <a:pt x="364" y="180"/>
                      </a:lnTo>
                      <a:lnTo>
                        <a:pt x="0" y="422"/>
                      </a:lnTo>
                    </a:path>
                  </a:pathLst>
                </a:custGeom>
                <a:gradFill rotWithShape="0">
                  <a:gsLst>
                    <a:gs pos="0">
                      <a:srgbClr val="B2B2B2"/>
                    </a:gs>
                    <a:gs pos="100000">
                      <a:srgbClr val="B2B2B2">
                        <a:gamma/>
                        <a:tint val="34118"/>
                        <a:invGamma/>
                      </a:srgbClr>
                    </a:gs>
                  </a:gsLst>
                  <a:path path="rect">
                    <a:fillToRect l="100000" t="100000"/>
                  </a:path>
                </a:gradFill>
                <a:ln w="12700" cap="rnd" cmpd="sng">
                  <a:solidFill>
                    <a:srgbClr val="00506E"/>
                  </a:solidFill>
                  <a:prstDash val="solid"/>
                  <a:round/>
                  <a:headEnd type="none" w="med" len="med"/>
                  <a:tailEnd type="none" w="med" len="med"/>
                </a:ln>
                <a:effectLst/>
              </p:spPr>
              <p:txBody>
                <a:bodyPr/>
                <a:lstStyle/>
                <a:p>
                  <a:endParaRPr lang="ms-MY"/>
                </a:p>
              </p:txBody>
            </p:sp>
            <p:sp>
              <p:nvSpPr>
                <p:cNvPr id="34" name="Freeform 52"/>
                <p:cNvSpPr>
                  <a:spLocks noChangeAspect="1"/>
                </p:cNvSpPr>
                <p:nvPr/>
              </p:nvSpPr>
              <p:spPr bwMode="auto">
                <a:xfrm>
                  <a:off x="3347" y="2384"/>
                  <a:ext cx="763" cy="264"/>
                </a:xfrm>
                <a:custGeom>
                  <a:avLst/>
                  <a:gdLst/>
                  <a:ahLst/>
                  <a:cxnLst>
                    <a:cxn ang="0">
                      <a:pos x="715" y="376"/>
                    </a:cxn>
                    <a:cxn ang="0">
                      <a:pos x="0" y="187"/>
                    </a:cxn>
                    <a:cxn ang="0">
                      <a:pos x="397" y="0"/>
                    </a:cxn>
                    <a:cxn ang="0">
                      <a:pos x="1090" y="152"/>
                    </a:cxn>
                    <a:cxn ang="0">
                      <a:pos x="715" y="376"/>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B2B2B2">
                        <a:gamma/>
                        <a:tint val="34118"/>
                        <a:invGamma/>
                      </a:srgbClr>
                    </a:gs>
                  </a:gsLst>
                  <a:path path="rect">
                    <a:fillToRect l="100000" t="100000"/>
                  </a:path>
                </a:gradFill>
                <a:ln w="12700" cap="rnd" cmpd="sng">
                  <a:solidFill>
                    <a:srgbClr val="00506E"/>
                  </a:solidFill>
                  <a:prstDash val="solid"/>
                  <a:round/>
                  <a:headEnd type="none" w="med" len="med"/>
                  <a:tailEnd type="none" w="med" len="med"/>
                </a:ln>
                <a:effectLst/>
              </p:spPr>
              <p:txBody>
                <a:bodyPr/>
                <a:lstStyle/>
                <a:p>
                  <a:endParaRPr lang="ms-MY"/>
                </a:p>
              </p:txBody>
            </p:sp>
            <p:sp>
              <p:nvSpPr>
                <p:cNvPr id="35" name="Freeform 53"/>
                <p:cNvSpPr>
                  <a:spLocks noChangeAspect="1"/>
                </p:cNvSpPr>
                <p:nvPr/>
              </p:nvSpPr>
              <p:spPr bwMode="auto">
                <a:xfrm>
                  <a:off x="3347" y="2514"/>
                  <a:ext cx="499" cy="282"/>
                </a:xfrm>
                <a:custGeom>
                  <a:avLst/>
                  <a:gdLst/>
                  <a:ahLst/>
                  <a:cxnLst>
                    <a:cxn ang="0">
                      <a:pos x="0" y="5"/>
                    </a:cxn>
                    <a:cxn ang="0">
                      <a:pos x="0" y="192"/>
                    </a:cxn>
                    <a:cxn ang="0">
                      <a:pos x="690" y="390"/>
                    </a:cxn>
                    <a:cxn ang="0">
                      <a:pos x="690" y="185"/>
                    </a:cxn>
                    <a:cxn ang="0">
                      <a:pos x="4" y="0"/>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B2B2B2">
                        <a:gamma/>
                        <a:tint val="34118"/>
                        <a:invGamma/>
                      </a:srgbClr>
                    </a:gs>
                  </a:gsLst>
                  <a:path path="rect">
                    <a:fillToRect l="100000" t="100000"/>
                  </a:path>
                </a:gradFill>
                <a:ln w="12700" cap="rnd" cmpd="sng">
                  <a:solidFill>
                    <a:srgbClr val="00506E"/>
                  </a:solidFill>
                  <a:prstDash val="solid"/>
                  <a:round/>
                  <a:headEnd type="none" w="med" len="med"/>
                  <a:tailEnd type="none" w="med" len="med"/>
                </a:ln>
                <a:effectLst/>
              </p:spPr>
              <p:txBody>
                <a:bodyPr/>
                <a:lstStyle/>
                <a:p>
                  <a:endParaRPr lang="ms-MY"/>
                </a:p>
              </p:txBody>
            </p:sp>
            <p:sp>
              <p:nvSpPr>
                <p:cNvPr id="36" name="Freeform 54"/>
                <p:cNvSpPr>
                  <a:spLocks/>
                </p:cNvSpPr>
                <p:nvPr/>
              </p:nvSpPr>
              <p:spPr bwMode="auto">
                <a:xfrm>
                  <a:off x="3752" y="2661"/>
                  <a:ext cx="66" cy="35"/>
                </a:xfrm>
                <a:custGeom>
                  <a:avLst/>
                  <a:gdLst/>
                  <a:ahLst/>
                  <a:cxnLst>
                    <a:cxn ang="0">
                      <a:pos x="0" y="0"/>
                    </a:cxn>
                    <a:cxn ang="0">
                      <a:pos x="1" y="18"/>
                    </a:cxn>
                    <a:cxn ang="0">
                      <a:pos x="64" y="35"/>
                    </a:cxn>
                    <a:cxn ang="0">
                      <a:pos x="64" y="19"/>
                    </a:cxn>
                    <a:cxn ang="0">
                      <a:pos x="0" y="0"/>
                    </a:cxn>
                  </a:cxnLst>
                  <a:rect l="0" t="0" r="r" b="b"/>
                  <a:pathLst>
                    <a:path w="64" h="35">
                      <a:moveTo>
                        <a:pt x="0" y="0"/>
                      </a:moveTo>
                      <a:lnTo>
                        <a:pt x="1" y="18"/>
                      </a:lnTo>
                      <a:lnTo>
                        <a:pt x="64" y="35"/>
                      </a:lnTo>
                      <a:lnTo>
                        <a:pt x="64" y="19"/>
                      </a:lnTo>
                      <a:lnTo>
                        <a:pt x="0" y="0"/>
                      </a:lnTo>
                      <a:close/>
                    </a:path>
                  </a:pathLst>
                </a:custGeom>
                <a:solidFill>
                  <a:srgbClr val="333333"/>
                </a:solidFill>
                <a:ln w="19050" cap="flat" cmpd="sng">
                  <a:solidFill>
                    <a:srgbClr val="00506E"/>
                  </a:solidFill>
                  <a:prstDash val="solid"/>
                  <a:round/>
                  <a:headEnd type="none" w="med" len="med"/>
                  <a:tailEnd type="none" w="med" len="med"/>
                </a:ln>
                <a:effectLst/>
              </p:spPr>
              <p:txBody>
                <a:bodyPr tIns="27432" bIns="27432" anchor="ctr"/>
                <a:lstStyle/>
                <a:p>
                  <a:endParaRPr lang="ms-MY"/>
                </a:p>
              </p:txBody>
            </p:sp>
          </p:grpSp>
          <p:sp>
            <p:nvSpPr>
              <p:cNvPr id="26" name="Freeform 55"/>
              <p:cNvSpPr>
                <a:spLocks/>
              </p:cNvSpPr>
              <p:nvPr/>
            </p:nvSpPr>
            <p:spPr bwMode="auto">
              <a:xfrm>
                <a:off x="2533" y="8481"/>
                <a:ext cx="1537" cy="543"/>
              </a:xfrm>
              <a:custGeom>
                <a:avLst/>
                <a:gdLst/>
                <a:ahLst/>
                <a:cxnLst>
                  <a:cxn ang="0">
                    <a:pos x="0" y="0"/>
                  </a:cxn>
                  <a:cxn ang="0">
                    <a:pos x="309" y="51"/>
                  </a:cxn>
                  <a:cxn ang="0">
                    <a:pos x="324" y="84"/>
                  </a:cxn>
                  <a:cxn ang="0">
                    <a:pos x="276" y="111"/>
                  </a:cxn>
                  <a:cxn ang="0">
                    <a:pos x="0" y="36"/>
                  </a:cxn>
                  <a:cxn ang="0">
                    <a:pos x="0" y="0"/>
                  </a:cxn>
                </a:cxnLst>
                <a:rect l="0" t="0" r="r" b="b"/>
                <a:pathLst>
                  <a:path w="324" h="111">
                    <a:moveTo>
                      <a:pt x="0" y="0"/>
                    </a:moveTo>
                    <a:lnTo>
                      <a:pt x="309" y="51"/>
                    </a:lnTo>
                    <a:lnTo>
                      <a:pt x="324" y="84"/>
                    </a:lnTo>
                    <a:lnTo>
                      <a:pt x="276" y="111"/>
                    </a:lnTo>
                    <a:lnTo>
                      <a:pt x="0" y="36"/>
                    </a:lnTo>
                    <a:lnTo>
                      <a:pt x="0" y="0"/>
                    </a:lnTo>
                    <a:close/>
                  </a:path>
                </a:pathLst>
              </a:custGeom>
              <a:solidFill>
                <a:srgbClr val="969696"/>
              </a:solidFill>
              <a:ln w="12700" cap="rnd" cmpd="sng">
                <a:solidFill>
                  <a:srgbClr val="00506E"/>
                </a:solidFill>
                <a:prstDash val="solid"/>
                <a:round/>
                <a:headEnd type="none" w="med" len="med"/>
                <a:tailEnd type="none" w="med" len="med"/>
              </a:ln>
              <a:effectLst/>
            </p:spPr>
            <p:txBody>
              <a:bodyPr/>
              <a:lstStyle/>
              <a:p>
                <a:endParaRPr lang="ms-MY"/>
              </a:p>
            </p:txBody>
          </p:sp>
          <p:sp>
            <p:nvSpPr>
              <p:cNvPr id="27" name="Freeform 56"/>
              <p:cNvSpPr>
                <a:spLocks noChangeAspect="1"/>
              </p:cNvSpPr>
              <p:nvPr/>
            </p:nvSpPr>
            <p:spPr bwMode="auto">
              <a:xfrm>
                <a:off x="2759" y="6542"/>
                <a:ext cx="2114" cy="2007"/>
              </a:xfrm>
              <a:custGeom>
                <a:avLst/>
                <a:gdLst/>
                <a:ahLst/>
                <a:cxnLst>
                  <a:cxn ang="0">
                    <a:pos x="620" y="746"/>
                  </a:cxn>
                  <a:cxn ang="0">
                    <a:pos x="808" y="525"/>
                  </a:cxn>
                  <a:cxn ang="0">
                    <a:pos x="808" y="106"/>
                  </a:cxn>
                  <a:cxn ang="0">
                    <a:pos x="336" y="0"/>
                  </a:cxn>
                  <a:cxn ang="0">
                    <a:pos x="0" y="48"/>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B2B2B2">
                      <a:gamma/>
                      <a:tint val="34118"/>
                      <a:invGamma/>
                    </a:srgbClr>
                  </a:gs>
                </a:gsLst>
                <a:path path="rect">
                  <a:fillToRect l="100000" t="100000"/>
                </a:path>
              </a:gradFill>
              <a:ln w="12700" cap="rnd" cmpd="sng">
                <a:solidFill>
                  <a:srgbClr val="00506E"/>
                </a:solidFill>
                <a:prstDash val="solid"/>
                <a:round/>
                <a:headEnd type="none" w="med" len="med"/>
                <a:tailEnd type="none" w="med" len="med"/>
              </a:ln>
              <a:effectLst/>
            </p:spPr>
            <p:txBody>
              <a:bodyPr/>
              <a:lstStyle/>
              <a:p>
                <a:endParaRPr lang="ms-MY"/>
              </a:p>
            </p:txBody>
          </p:sp>
          <p:sp>
            <p:nvSpPr>
              <p:cNvPr id="28" name="Freeform 57"/>
              <p:cNvSpPr>
                <a:spLocks noChangeAspect="1"/>
              </p:cNvSpPr>
              <p:nvPr/>
            </p:nvSpPr>
            <p:spPr bwMode="auto">
              <a:xfrm>
                <a:off x="2204" y="6567"/>
                <a:ext cx="2300" cy="661"/>
              </a:xfrm>
              <a:custGeom>
                <a:avLst/>
                <a:gdLst/>
                <a:ahLst/>
                <a:cxnLst>
                  <a:cxn ang="0">
                    <a:pos x="496" y="168"/>
                  </a:cxn>
                  <a:cxn ang="0">
                    <a:pos x="0" y="49"/>
                  </a:cxn>
                  <a:cxn ang="0">
                    <a:pos x="124" y="0"/>
                  </a:cxn>
                  <a:cxn ang="0">
                    <a:pos x="608" y="107"/>
                  </a:cxn>
                  <a:cxn ang="0">
                    <a:pos x="496" y="168"/>
                  </a:cxn>
                </a:cxnLst>
                <a:rect l="0" t="0" r="r" b="b"/>
                <a:pathLst>
                  <a:path w="608" h="168">
                    <a:moveTo>
                      <a:pt x="496" y="168"/>
                    </a:moveTo>
                    <a:lnTo>
                      <a:pt x="0" y="49"/>
                    </a:lnTo>
                    <a:lnTo>
                      <a:pt x="124" y="0"/>
                    </a:lnTo>
                    <a:lnTo>
                      <a:pt x="608" y="107"/>
                    </a:lnTo>
                    <a:lnTo>
                      <a:pt x="496" y="168"/>
                    </a:lnTo>
                  </a:path>
                </a:pathLst>
              </a:custGeom>
              <a:solidFill>
                <a:srgbClr val="FFFFFF"/>
              </a:solidFill>
              <a:ln w="12700" cap="rnd" cmpd="sng">
                <a:solidFill>
                  <a:srgbClr val="00506E"/>
                </a:solidFill>
                <a:prstDash val="solid"/>
                <a:round/>
                <a:headEnd type="none" w="med" len="med"/>
                <a:tailEnd type="none" w="med" len="med"/>
              </a:ln>
              <a:effectLst/>
            </p:spPr>
            <p:txBody>
              <a:bodyPr/>
              <a:lstStyle/>
              <a:p>
                <a:endParaRPr lang="ms-MY"/>
              </a:p>
            </p:txBody>
          </p:sp>
          <p:sp>
            <p:nvSpPr>
              <p:cNvPr id="29" name="Freeform 58"/>
              <p:cNvSpPr>
                <a:spLocks noChangeAspect="1"/>
              </p:cNvSpPr>
              <p:nvPr/>
            </p:nvSpPr>
            <p:spPr bwMode="auto">
              <a:xfrm>
                <a:off x="2204" y="6760"/>
                <a:ext cx="1873" cy="2185"/>
              </a:xfrm>
              <a:custGeom>
                <a:avLst/>
                <a:gdLst/>
                <a:ahLst/>
                <a:cxnLst>
                  <a:cxn ang="0">
                    <a:pos x="671" y="753"/>
                  </a:cxn>
                  <a:cxn ang="0">
                    <a:pos x="671" y="160"/>
                  </a:cxn>
                  <a:cxn ang="0">
                    <a:pos x="0" y="0"/>
                  </a:cxn>
                  <a:cxn ang="0">
                    <a:pos x="0" y="578"/>
                  </a:cxn>
                  <a:cxn ang="0">
                    <a:pos x="671" y="753"/>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B2B2B2">
                      <a:gamma/>
                      <a:tint val="34118"/>
                      <a:invGamma/>
                    </a:srgbClr>
                  </a:gs>
                </a:gsLst>
                <a:path path="rect">
                  <a:fillToRect l="100000" t="100000"/>
                </a:path>
              </a:gradFill>
              <a:ln w="12700" cap="rnd" cmpd="sng">
                <a:solidFill>
                  <a:srgbClr val="00506E"/>
                </a:solidFill>
                <a:prstDash val="solid"/>
                <a:round/>
                <a:headEnd type="none" w="med" len="med"/>
                <a:tailEnd type="none" w="med" len="med"/>
              </a:ln>
              <a:effectLst/>
            </p:spPr>
            <p:txBody>
              <a:bodyPr/>
              <a:lstStyle/>
              <a:p>
                <a:endParaRPr lang="ms-MY"/>
              </a:p>
            </p:txBody>
          </p:sp>
          <p:sp>
            <p:nvSpPr>
              <p:cNvPr id="30" name="Freeform 59"/>
              <p:cNvSpPr>
                <a:spLocks noChangeAspect="1"/>
              </p:cNvSpPr>
              <p:nvPr/>
            </p:nvSpPr>
            <p:spPr bwMode="auto">
              <a:xfrm>
                <a:off x="2350" y="6957"/>
                <a:ext cx="1588" cy="1781"/>
              </a:xfrm>
              <a:custGeom>
                <a:avLst/>
                <a:gdLst/>
                <a:ahLst/>
                <a:cxnLst>
                  <a:cxn ang="0">
                    <a:pos x="490" y="548"/>
                  </a:cxn>
                  <a:cxn ang="0">
                    <a:pos x="490" y="117"/>
                  </a:cxn>
                  <a:cxn ang="0">
                    <a:pos x="0" y="0"/>
                  </a:cxn>
                  <a:cxn ang="0">
                    <a:pos x="0" y="424"/>
                  </a:cxn>
                  <a:cxn ang="0">
                    <a:pos x="490" y="548"/>
                  </a:cxn>
                </a:cxnLst>
                <a:rect l="0" t="0" r="r" b="b"/>
                <a:pathLst>
                  <a:path w="491" h="549">
                    <a:moveTo>
                      <a:pt x="490" y="548"/>
                    </a:moveTo>
                    <a:lnTo>
                      <a:pt x="490" y="117"/>
                    </a:lnTo>
                    <a:lnTo>
                      <a:pt x="0" y="0"/>
                    </a:lnTo>
                    <a:lnTo>
                      <a:pt x="0" y="424"/>
                    </a:lnTo>
                    <a:lnTo>
                      <a:pt x="490" y="548"/>
                    </a:lnTo>
                  </a:path>
                </a:pathLst>
              </a:custGeom>
              <a:solidFill>
                <a:srgbClr val="CECECE"/>
              </a:solidFill>
              <a:ln w="6350" cap="rnd" cmpd="sng">
                <a:solidFill>
                  <a:srgbClr val="00506E"/>
                </a:solidFill>
                <a:prstDash val="solid"/>
                <a:round/>
                <a:headEnd type="none" w="med" len="med"/>
                <a:tailEnd type="none" w="med" len="med"/>
              </a:ln>
              <a:effectLst/>
            </p:spPr>
            <p:txBody>
              <a:bodyPr/>
              <a:lstStyle/>
              <a:p>
                <a:endParaRPr lang="ms-MY"/>
              </a:p>
            </p:txBody>
          </p:sp>
          <p:sp>
            <p:nvSpPr>
              <p:cNvPr id="31" name="Freeform 60"/>
              <p:cNvSpPr>
                <a:spLocks/>
              </p:cNvSpPr>
              <p:nvPr/>
            </p:nvSpPr>
            <p:spPr bwMode="auto">
              <a:xfrm>
                <a:off x="2449" y="7071"/>
                <a:ext cx="1391" cy="1549"/>
              </a:xfrm>
              <a:custGeom>
                <a:avLst/>
                <a:gdLst/>
                <a:ahLst/>
                <a:cxnLst>
                  <a:cxn ang="0">
                    <a:pos x="0" y="0"/>
                  </a:cxn>
                  <a:cxn ang="0">
                    <a:pos x="0" y="454"/>
                  </a:cxn>
                  <a:cxn ang="0">
                    <a:pos x="542" y="592"/>
                  </a:cxn>
                  <a:cxn ang="0">
                    <a:pos x="542" y="130"/>
                  </a:cxn>
                  <a:cxn ang="0">
                    <a:pos x="0" y="0"/>
                  </a:cxn>
                </a:cxnLst>
                <a:rect l="0" t="0" r="r" b="b"/>
                <a:pathLst>
                  <a:path w="542" h="592">
                    <a:moveTo>
                      <a:pt x="0" y="0"/>
                    </a:moveTo>
                    <a:lnTo>
                      <a:pt x="0" y="454"/>
                    </a:lnTo>
                    <a:lnTo>
                      <a:pt x="542" y="592"/>
                    </a:lnTo>
                    <a:lnTo>
                      <a:pt x="542" y="130"/>
                    </a:lnTo>
                    <a:lnTo>
                      <a:pt x="0" y="0"/>
                    </a:lnTo>
                    <a:close/>
                  </a:path>
                </a:pathLst>
              </a:custGeom>
              <a:gradFill rotWithShape="0">
                <a:gsLst>
                  <a:gs pos="0">
                    <a:srgbClr val="009999"/>
                  </a:gs>
                  <a:gs pos="100000">
                    <a:srgbClr val="009999">
                      <a:gamma/>
                      <a:tint val="21176"/>
                      <a:invGamma/>
                    </a:srgbClr>
                  </a:gs>
                </a:gsLst>
                <a:path path="rect">
                  <a:fillToRect r="100000" b="100000"/>
                </a:path>
              </a:gradFill>
              <a:ln w="3175" cap="flat" cmpd="sng">
                <a:solidFill>
                  <a:srgbClr val="00506E"/>
                </a:solidFill>
                <a:prstDash val="solid"/>
                <a:round/>
                <a:headEnd type="none" w="med" len="med"/>
                <a:tailEnd type="none" w="med" len="med"/>
              </a:ln>
              <a:effectLst>
                <a:outerShdw dist="17961" dir="2700000" algn="ctr" rotWithShape="0">
                  <a:srgbClr val="FFFFFF"/>
                </a:outerShdw>
              </a:effectLst>
            </p:spPr>
            <p:txBody>
              <a:bodyPr anchor="ctr"/>
              <a:lstStyle/>
              <a:p>
                <a:endParaRPr lang="ms-MY"/>
              </a:p>
            </p:txBody>
          </p:sp>
          <p:sp>
            <p:nvSpPr>
              <p:cNvPr id="32" name="Freeform 61"/>
              <p:cNvSpPr>
                <a:spLocks noChangeAspect="1"/>
              </p:cNvSpPr>
              <p:nvPr/>
            </p:nvSpPr>
            <p:spPr bwMode="auto">
              <a:xfrm>
                <a:off x="4070" y="6992"/>
                <a:ext cx="434" cy="1953"/>
              </a:xfrm>
              <a:custGeom>
                <a:avLst/>
                <a:gdLst/>
                <a:ahLst/>
                <a:cxnLst>
                  <a:cxn ang="0">
                    <a:pos x="0" y="498"/>
                  </a:cxn>
                  <a:cxn ang="0">
                    <a:pos x="0" y="61"/>
                  </a:cxn>
                  <a:cxn ang="0">
                    <a:pos x="114" y="0"/>
                  </a:cxn>
                  <a:cxn ang="0">
                    <a:pos x="114" y="428"/>
                  </a:cxn>
                  <a:cxn ang="0">
                    <a:pos x="0" y="497"/>
                  </a:cxn>
                </a:cxnLst>
                <a:rect l="0" t="0" r="r" b="b"/>
                <a:pathLst>
                  <a:path w="114" h="498">
                    <a:moveTo>
                      <a:pt x="0" y="498"/>
                    </a:moveTo>
                    <a:lnTo>
                      <a:pt x="0" y="61"/>
                    </a:lnTo>
                    <a:lnTo>
                      <a:pt x="114" y="0"/>
                    </a:lnTo>
                    <a:lnTo>
                      <a:pt x="114" y="428"/>
                    </a:lnTo>
                    <a:lnTo>
                      <a:pt x="0" y="497"/>
                    </a:lnTo>
                  </a:path>
                </a:pathLst>
              </a:custGeom>
              <a:gradFill rotWithShape="0">
                <a:gsLst>
                  <a:gs pos="0">
                    <a:srgbClr val="B2B2B2"/>
                  </a:gs>
                  <a:gs pos="100000">
                    <a:srgbClr val="B2B2B2">
                      <a:gamma/>
                      <a:tint val="34118"/>
                      <a:invGamma/>
                    </a:srgbClr>
                  </a:gs>
                </a:gsLst>
                <a:path path="rect">
                  <a:fillToRect l="100000" t="100000"/>
                </a:path>
              </a:gradFill>
              <a:ln w="12700" cap="rnd" cmpd="sng">
                <a:solidFill>
                  <a:srgbClr val="00506E"/>
                </a:solidFill>
                <a:prstDash val="solid"/>
                <a:round/>
                <a:headEnd type="none" w="med" len="med"/>
                <a:tailEnd type="none" w="med" len="med"/>
              </a:ln>
              <a:effectLst/>
            </p:spPr>
            <p:txBody>
              <a:bodyPr/>
              <a:lstStyle/>
              <a:p>
                <a:endParaRPr lang="ms-MY"/>
              </a:p>
            </p:txBody>
          </p:sp>
        </p:grpSp>
        <p:grpSp>
          <p:nvGrpSpPr>
            <p:cNvPr id="11" name="Group 62"/>
            <p:cNvGrpSpPr>
              <a:grpSpLocks/>
            </p:cNvGrpSpPr>
            <p:nvPr/>
          </p:nvGrpSpPr>
          <p:grpSpPr bwMode="auto">
            <a:xfrm flipH="1">
              <a:off x="1008" y="672"/>
              <a:ext cx="334" cy="561"/>
              <a:chOff x="803" y="1112"/>
              <a:chExt cx="528" cy="816"/>
            </a:xfrm>
          </p:grpSpPr>
          <p:sp>
            <p:nvSpPr>
              <p:cNvPr id="12" name="Freeform 63"/>
              <p:cNvSpPr>
                <a:spLocks noChangeAspect="1"/>
              </p:cNvSpPr>
              <p:nvPr/>
            </p:nvSpPr>
            <p:spPr bwMode="auto">
              <a:xfrm>
                <a:off x="803" y="1446"/>
                <a:ext cx="89" cy="377"/>
              </a:xfrm>
              <a:custGeom>
                <a:avLst/>
                <a:gdLst/>
                <a:ahLst/>
                <a:cxnLst>
                  <a:cxn ang="0">
                    <a:pos x="0" y="644"/>
                  </a:cxn>
                  <a:cxn ang="0">
                    <a:pos x="0" y="79"/>
                  </a:cxn>
                  <a:cxn ang="0">
                    <a:pos x="144" y="0"/>
                  </a:cxn>
                  <a:cxn ang="0">
                    <a:pos x="144" y="554"/>
                  </a:cxn>
                  <a:cxn ang="0">
                    <a:pos x="0" y="644"/>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B2B2B2">
                      <a:gamma/>
                      <a:tint val="34118"/>
                      <a:invGamma/>
                    </a:srgbClr>
                  </a:gs>
                </a:gsLst>
                <a:path path="rect">
                  <a:fillToRect l="100000" t="100000"/>
                </a:path>
              </a:gradFill>
              <a:ln w="3175" cap="rnd" cmpd="sng">
                <a:solidFill>
                  <a:srgbClr val="00506E"/>
                </a:solidFill>
                <a:prstDash val="solid"/>
                <a:round/>
                <a:headEnd type="none" w="med" len="med"/>
                <a:tailEnd type="none" w="med" len="med"/>
              </a:ln>
              <a:effectLst/>
            </p:spPr>
            <p:txBody>
              <a:bodyPr/>
              <a:lstStyle/>
              <a:p>
                <a:endParaRPr lang="ms-MY"/>
              </a:p>
            </p:txBody>
          </p:sp>
          <p:sp>
            <p:nvSpPr>
              <p:cNvPr id="13" name="Freeform 64"/>
              <p:cNvSpPr>
                <a:spLocks/>
              </p:cNvSpPr>
              <p:nvPr/>
            </p:nvSpPr>
            <p:spPr bwMode="auto">
              <a:xfrm>
                <a:off x="805" y="1112"/>
                <a:ext cx="524" cy="175"/>
              </a:xfrm>
              <a:custGeom>
                <a:avLst/>
                <a:gdLst/>
                <a:ahLst/>
                <a:cxnLst>
                  <a:cxn ang="0">
                    <a:pos x="0" y="307"/>
                  </a:cxn>
                  <a:cxn ang="0">
                    <a:pos x="577" y="448"/>
                  </a:cxn>
                  <a:cxn ang="0">
                    <a:pos x="1290" y="127"/>
                  </a:cxn>
                  <a:cxn ang="0">
                    <a:pos x="727" y="0"/>
                  </a:cxn>
                  <a:cxn ang="0">
                    <a:pos x="0" y="307"/>
                  </a:cxn>
                </a:cxnLst>
                <a:rect l="0" t="0" r="r" b="b"/>
                <a:pathLst>
                  <a:path w="1291" h="449">
                    <a:moveTo>
                      <a:pt x="0" y="307"/>
                    </a:moveTo>
                    <a:lnTo>
                      <a:pt x="577" y="448"/>
                    </a:lnTo>
                    <a:lnTo>
                      <a:pt x="1290" y="127"/>
                    </a:lnTo>
                    <a:lnTo>
                      <a:pt x="727" y="0"/>
                    </a:lnTo>
                    <a:lnTo>
                      <a:pt x="0" y="307"/>
                    </a:lnTo>
                  </a:path>
                </a:pathLst>
              </a:custGeom>
              <a:solidFill>
                <a:srgbClr val="FFFFFF"/>
              </a:solidFill>
              <a:ln w="9525" cap="rnd" cmpd="sng">
                <a:solidFill>
                  <a:srgbClr val="00506E"/>
                </a:solidFill>
                <a:prstDash val="solid"/>
                <a:round/>
                <a:headEnd type="none" w="med" len="med"/>
                <a:tailEnd type="none" w="med" len="med"/>
              </a:ln>
              <a:effectLst/>
            </p:spPr>
            <p:txBody>
              <a:bodyPr/>
              <a:lstStyle/>
              <a:p>
                <a:endParaRPr lang="ms-MY"/>
              </a:p>
            </p:txBody>
          </p:sp>
          <p:sp>
            <p:nvSpPr>
              <p:cNvPr id="14" name="Freeform 65"/>
              <p:cNvSpPr>
                <a:spLocks/>
              </p:cNvSpPr>
              <p:nvPr/>
            </p:nvSpPr>
            <p:spPr bwMode="auto">
              <a:xfrm>
                <a:off x="814" y="1719"/>
                <a:ext cx="508" cy="209"/>
              </a:xfrm>
              <a:custGeom>
                <a:avLst/>
                <a:gdLst/>
                <a:ahLst/>
                <a:cxnLst>
                  <a:cxn ang="0">
                    <a:pos x="0" y="292"/>
                  </a:cxn>
                  <a:cxn ang="0">
                    <a:pos x="0" y="370"/>
                  </a:cxn>
                  <a:cxn ang="0">
                    <a:pos x="567" y="535"/>
                  </a:cxn>
                  <a:cxn ang="0">
                    <a:pos x="1251" y="92"/>
                  </a:cxn>
                  <a:cxn ang="0">
                    <a:pos x="1251" y="0"/>
                  </a:cxn>
                </a:cxnLst>
                <a:rect l="0" t="0" r="r" b="b"/>
                <a:pathLst>
                  <a:path w="1252" h="536">
                    <a:moveTo>
                      <a:pt x="0" y="292"/>
                    </a:moveTo>
                    <a:lnTo>
                      <a:pt x="0" y="370"/>
                    </a:lnTo>
                    <a:lnTo>
                      <a:pt x="567" y="535"/>
                    </a:lnTo>
                    <a:lnTo>
                      <a:pt x="1251" y="92"/>
                    </a:lnTo>
                    <a:lnTo>
                      <a:pt x="1251" y="0"/>
                    </a:lnTo>
                  </a:path>
                </a:pathLst>
              </a:custGeom>
              <a:solidFill>
                <a:srgbClr val="808080"/>
              </a:solidFill>
              <a:ln w="3175" cap="rnd" cmpd="sng">
                <a:solidFill>
                  <a:srgbClr val="00506E"/>
                </a:solidFill>
                <a:prstDash val="solid"/>
                <a:round/>
                <a:headEnd type="none" w="med" len="med"/>
                <a:tailEnd type="none" w="med" len="med"/>
              </a:ln>
              <a:effectLst/>
            </p:spPr>
            <p:txBody>
              <a:bodyPr/>
              <a:lstStyle/>
              <a:p>
                <a:endParaRPr lang="ms-MY"/>
              </a:p>
            </p:txBody>
          </p:sp>
          <p:sp>
            <p:nvSpPr>
              <p:cNvPr id="15" name="Freeform 66"/>
              <p:cNvSpPr>
                <a:spLocks/>
              </p:cNvSpPr>
              <p:nvPr/>
            </p:nvSpPr>
            <p:spPr bwMode="auto">
              <a:xfrm>
                <a:off x="1034" y="1160"/>
                <a:ext cx="297" cy="748"/>
              </a:xfrm>
              <a:custGeom>
                <a:avLst/>
                <a:gdLst/>
                <a:ahLst/>
                <a:cxnLst>
                  <a:cxn ang="0">
                    <a:pos x="0" y="328"/>
                  </a:cxn>
                  <a:cxn ang="0">
                    <a:pos x="4" y="1915"/>
                  </a:cxn>
                  <a:cxn ang="0">
                    <a:pos x="728" y="1456"/>
                  </a:cxn>
                  <a:cxn ang="0">
                    <a:pos x="728" y="0"/>
                  </a:cxn>
                  <a:cxn ang="0">
                    <a:pos x="0" y="328"/>
                  </a:cxn>
                </a:cxnLst>
                <a:rect l="0" t="0" r="r" b="b"/>
                <a:pathLst>
                  <a:path w="729" h="1916">
                    <a:moveTo>
                      <a:pt x="0" y="328"/>
                    </a:moveTo>
                    <a:lnTo>
                      <a:pt x="4" y="1915"/>
                    </a:lnTo>
                    <a:lnTo>
                      <a:pt x="728" y="1456"/>
                    </a:lnTo>
                    <a:lnTo>
                      <a:pt x="728" y="0"/>
                    </a:lnTo>
                    <a:lnTo>
                      <a:pt x="0" y="328"/>
                    </a:lnTo>
                  </a:path>
                </a:pathLst>
              </a:custGeom>
              <a:gradFill rotWithShape="0">
                <a:gsLst>
                  <a:gs pos="0">
                    <a:srgbClr val="B2B2B2"/>
                  </a:gs>
                  <a:gs pos="100000">
                    <a:srgbClr val="B2B2B2">
                      <a:gamma/>
                      <a:tint val="34118"/>
                      <a:invGamma/>
                    </a:srgbClr>
                  </a:gs>
                </a:gsLst>
                <a:path path="rect">
                  <a:fillToRect l="100000" t="100000"/>
                </a:path>
              </a:gradFill>
              <a:ln w="9525" cap="rnd" cmpd="sng">
                <a:solidFill>
                  <a:srgbClr val="00506E"/>
                </a:solidFill>
                <a:prstDash val="solid"/>
                <a:round/>
                <a:headEnd type="none" w="med" len="med"/>
                <a:tailEnd type="none" w="med" len="med"/>
              </a:ln>
              <a:effectLst/>
            </p:spPr>
            <p:txBody>
              <a:bodyPr/>
              <a:lstStyle/>
              <a:p>
                <a:endParaRPr lang="ms-MY"/>
              </a:p>
            </p:txBody>
          </p:sp>
          <p:sp>
            <p:nvSpPr>
              <p:cNvPr id="16" name="Freeform 67"/>
              <p:cNvSpPr>
                <a:spLocks/>
              </p:cNvSpPr>
              <p:nvPr/>
            </p:nvSpPr>
            <p:spPr bwMode="auto">
              <a:xfrm>
                <a:off x="803" y="1231"/>
                <a:ext cx="234" cy="672"/>
              </a:xfrm>
              <a:custGeom>
                <a:avLst/>
                <a:gdLst/>
                <a:ahLst/>
                <a:cxnLst>
                  <a:cxn ang="0">
                    <a:pos x="156" y="39"/>
                  </a:cxn>
                  <a:cxn ang="0">
                    <a:pos x="156" y="470"/>
                  </a:cxn>
                  <a:cxn ang="0">
                    <a:pos x="0" y="427"/>
                  </a:cxn>
                  <a:cxn ang="0">
                    <a:pos x="0" y="0"/>
                  </a:cxn>
                  <a:cxn ang="0">
                    <a:pos x="156" y="39"/>
                  </a:cxn>
                </a:cxnLst>
                <a:rect l="0" t="0" r="r" b="b"/>
                <a:pathLst>
                  <a:path w="156" h="470">
                    <a:moveTo>
                      <a:pt x="156" y="39"/>
                    </a:moveTo>
                    <a:lnTo>
                      <a:pt x="156" y="470"/>
                    </a:lnTo>
                    <a:lnTo>
                      <a:pt x="0" y="427"/>
                    </a:lnTo>
                    <a:lnTo>
                      <a:pt x="0" y="0"/>
                    </a:lnTo>
                    <a:lnTo>
                      <a:pt x="156" y="39"/>
                    </a:lnTo>
                  </a:path>
                </a:pathLst>
              </a:custGeom>
              <a:gradFill rotWithShape="0">
                <a:gsLst>
                  <a:gs pos="0">
                    <a:srgbClr val="B2B2B2">
                      <a:gamma/>
                      <a:tint val="23529"/>
                      <a:invGamma/>
                    </a:srgbClr>
                  </a:gs>
                  <a:gs pos="100000">
                    <a:srgbClr val="B2B2B2"/>
                  </a:gs>
                </a:gsLst>
                <a:lin ang="5400000" scaled="1"/>
              </a:gradFill>
              <a:ln w="9525" cap="rnd" cmpd="sng">
                <a:solidFill>
                  <a:srgbClr val="00506E"/>
                </a:solidFill>
                <a:prstDash val="solid"/>
                <a:round/>
                <a:headEnd type="none" w="med" len="med"/>
                <a:tailEnd type="none" w="med" len="med"/>
              </a:ln>
              <a:effectLst/>
            </p:spPr>
            <p:txBody>
              <a:bodyPr/>
              <a:lstStyle/>
              <a:p>
                <a:endParaRPr lang="ms-MY"/>
              </a:p>
            </p:txBody>
          </p:sp>
          <p:sp>
            <p:nvSpPr>
              <p:cNvPr id="17" name="Line 68"/>
              <p:cNvSpPr>
                <a:spLocks noChangeShapeType="1"/>
              </p:cNvSpPr>
              <p:nvPr/>
            </p:nvSpPr>
            <p:spPr bwMode="auto">
              <a:xfrm>
                <a:off x="836" y="1798"/>
                <a:ext cx="162" cy="40"/>
              </a:xfrm>
              <a:prstGeom prst="line">
                <a:avLst/>
              </a:prstGeom>
              <a:noFill/>
              <a:ln w="9525">
                <a:solidFill>
                  <a:srgbClr val="00506E"/>
                </a:solidFill>
                <a:round/>
                <a:headEnd/>
                <a:tailEnd/>
              </a:ln>
              <a:effectLst/>
            </p:spPr>
            <p:txBody>
              <a:bodyPr anchor="ctr"/>
              <a:lstStyle/>
              <a:p>
                <a:endParaRPr lang="ms-MY"/>
              </a:p>
            </p:txBody>
          </p:sp>
          <p:sp>
            <p:nvSpPr>
              <p:cNvPr id="18" name="Line 69"/>
              <p:cNvSpPr>
                <a:spLocks noChangeShapeType="1"/>
              </p:cNvSpPr>
              <p:nvPr/>
            </p:nvSpPr>
            <p:spPr bwMode="auto">
              <a:xfrm>
                <a:off x="836" y="1766"/>
                <a:ext cx="162" cy="42"/>
              </a:xfrm>
              <a:prstGeom prst="line">
                <a:avLst/>
              </a:prstGeom>
              <a:noFill/>
              <a:ln w="9525">
                <a:solidFill>
                  <a:srgbClr val="00506E"/>
                </a:solidFill>
                <a:round/>
                <a:headEnd/>
                <a:tailEnd/>
              </a:ln>
              <a:effectLst/>
            </p:spPr>
            <p:txBody>
              <a:bodyPr anchor="ctr"/>
              <a:lstStyle/>
              <a:p>
                <a:endParaRPr lang="ms-MY"/>
              </a:p>
            </p:txBody>
          </p:sp>
          <p:sp>
            <p:nvSpPr>
              <p:cNvPr id="19" name="Line 70"/>
              <p:cNvSpPr>
                <a:spLocks noChangeShapeType="1"/>
              </p:cNvSpPr>
              <p:nvPr/>
            </p:nvSpPr>
            <p:spPr bwMode="auto">
              <a:xfrm>
                <a:off x="836" y="1736"/>
                <a:ext cx="162" cy="44"/>
              </a:xfrm>
              <a:prstGeom prst="line">
                <a:avLst/>
              </a:prstGeom>
              <a:noFill/>
              <a:ln w="9525">
                <a:solidFill>
                  <a:srgbClr val="00506E"/>
                </a:solidFill>
                <a:round/>
                <a:headEnd/>
                <a:tailEnd/>
              </a:ln>
              <a:effectLst/>
            </p:spPr>
            <p:txBody>
              <a:bodyPr anchor="ctr"/>
              <a:lstStyle/>
              <a:p>
                <a:endParaRPr lang="ms-MY"/>
              </a:p>
            </p:txBody>
          </p:sp>
          <p:sp>
            <p:nvSpPr>
              <p:cNvPr id="20" name="Line 71"/>
              <p:cNvSpPr>
                <a:spLocks noChangeShapeType="1"/>
              </p:cNvSpPr>
              <p:nvPr/>
            </p:nvSpPr>
            <p:spPr bwMode="auto">
              <a:xfrm>
                <a:off x="836" y="1675"/>
                <a:ext cx="162" cy="41"/>
              </a:xfrm>
              <a:prstGeom prst="line">
                <a:avLst/>
              </a:prstGeom>
              <a:noFill/>
              <a:ln w="9525">
                <a:solidFill>
                  <a:srgbClr val="00506E"/>
                </a:solidFill>
                <a:round/>
                <a:headEnd/>
                <a:tailEnd/>
              </a:ln>
              <a:effectLst/>
            </p:spPr>
            <p:txBody>
              <a:bodyPr anchor="ctr"/>
              <a:lstStyle/>
              <a:p>
                <a:endParaRPr lang="ms-MY"/>
              </a:p>
            </p:txBody>
          </p:sp>
          <p:sp>
            <p:nvSpPr>
              <p:cNvPr id="21" name="Freeform 72"/>
              <p:cNvSpPr>
                <a:spLocks/>
              </p:cNvSpPr>
              <p:nvPr/>
            </p:nvSpPr>
            <p:spPr bwMode="auto">
              <a:xfrm>
                <a:off x="820" y="1320"/>
                <a:ext cx="184" cy="497"/>
              </a:xfrm>
              <a:custGeom>
                <a:avLst/>
                <a:gdLst/>
                <a:ahLst/>
                <a:cxnLst>
                  <a:cxn ang="0">
                    <a:pos x="452" y="105"/>
                  </a:cxn>
                  <a:cxn ang="0">
                    <a:pos x="0" y="0"/>
                  </a:cxn>
                  <a:cxn ang="0">
                    <a:pos x="0" y="1277"/>
                  </a:cxn>
                </a:cxnLst>
                <a:rect l="0" t="0" r="r" b="b"/>
                <a:pathLst>
                  <a:path w="453" h="1278">
                    <a:moveTo>
                      <a:pt x="452" y="105"/>
                    </a:moveTo>
                    <a:lnTo>
                      <a:pt x="0" y="0"/>
                    </a:lnTo>
                    <a:lnTo>
                      <a:pt x="0" y="1277"/>
                    </a:lnTo>
                  </a:path>
                </a:pathLst>
              </a:custGeom>
              <a:noFill/>
              <a:ln w="6350" cap="rnd" cmpd="sng">
                <a:solidFill>
                  <a:srgbClr val="00506E"/>
                </a:solidFill>
                <a:prstDash val="solid"/>
                <a:round/>
                <a:headEnd type="none" w="med" len="med"/>
                <a:tailEnd type="none" w="med" len="med"/>
              </a:ln>
              <a:effectLst/>
            </p:spPr>
            <p:txBody>
              <a:bodyPr/>
              <a:lstStyle/>
              <a:p>
                <a:endParaRPr lang="ms-MY"/>
              </a:p>
            </p:txBody>
          </p:sp>
          <p:sp>
            <p:nvSpPr>
              <p:cNvPr id="22" name="Freeform 73"/>
              <p:cNvSpPr>
                <a:spLocks/>
              </p:cNvSpPr>
              <p:nvPr/>
            </p:nvSpPr>
            <p:spPr bwMode="auto">
              <a:xfrm>
                <a:off x="853" y="1435"/>
                <a:ext cx="139" cy="61"/>
              </a:xfrm>
              <a:custGeom>
                <a:avLst/>
                <a:gdLst/>
                <a:ahLst/>
                <a:cxnLst>
                  <a:cxn ang="0">
                    <a:pos x="0" y="85"/>
                  </a:cxn>
                  <a:cxn ang="0">
                    <a:pos x="0" y="0"/>
                  </a:cxn>
                  <a:cxn ang="0">
                    <a:pos x="350" y="93"/>
                  </a:cxn>
                  <a:cxn ang="0">
                    <a:pos x="350" y="182"/>
                  </a:cxn>
                  <a:cxn ang="0">
                    <a:pos x="0" y="85"/>
                  </a:cxn>
                </a:cxnLst>
                <a:rect l="0" t="0" r="r" b="b"/>
                <a:pathLst>
                  <a:path w="351" h="183">
                    <a:moveTo>
                      <a:pt x="0" y="85"/>
                    </a:moveTo>
                    <a:lnTo>
                      <a:pt x="0" y="0"/>
                    </a:lnTo>
                    <a:lnTo>
                      <a:pt x="350" y="93"/>
                    </a:lnTo>
                    <a:lnTo>
                      <a:pt x="350" y="182"/>
                    </a:lnTo>
                    <a:lnTo>
                      <a:pt x="0" y="85"/>
                    </a:lnTo>
                  </a:path>
                </a:pathLst>
              </a:custGeom>
              <a:solidFill>
                <a:srgbClr val="00506E"/>
              </a:solidFill>
              <a:ln w="3175" cap="rnd" cmpd="sng">
                <a:solidFill>
                  <a:srgbClr val="00506E"/>
                </a:solidFill>
                <a:prstDash val="solid"/>
                <a:round/>
                <a:headEnd type="none" w="med" len="med"/>
                <a:tailEnd type="none" w="med" len="med"/>
              </a:ln>
              <a:effectLst/>
            </p:spPr>
            <p:txBody>
              <a:bodyPr/>
              <a:lstStyle/>
              <a:p>
                <a:endParaRPr lang="ms-MY"/>
              </a:p>
            </p:txBody>
          </p:sp>
          <p:sp>
            <p:nvSpPr>
              <p:cNvPr id="23" name="Freeform 74"/>
              <p:cNvSpPr>
                <a:spLocks/>
              </p:cNvSpPr>
              <p:nvPr/>
            </p:nvSpPr>
            <p:spPr bwMode="auto">
              <a:xfrm>
                <a:off x="853" y="1502"/>
                <a:ext cx="139" cy="68"/>
              </a:xfrm>
              <a:custGeom>
                <a:avLst/>
                <a:gdLst/>
                <a:ahLst/>
                <a:cxnLst>
                  <a:cxn ang="0">
                    <a:pos x="0" y="85"/>
                  </a:cxn>
                  <a:cxn ang="0">
                    <a:pos x="0" y="0"/>
                  </a:cxn>
                  <a:cxn ang="0">
                    <a:pos x="350" y="93"/>
                  </a:cxn>
                  <a:cxn ang="0">
                    <a:pos x="350" y="181"/>
                  </a:cxn>
                  <a:cxn ang="0">
                    <a:pos x="0" y="85"/>
                  </a:cxn>
                </a:cxnLst>
                <a:rect l="0" t="0" r="r" b="b"/>
                <a:pathLst>
                  <a:path w="351" h="182">
                    <a:moveTo>
                      <a:pt x="0" y="85"/>
                    </a:moveTo>
                    <a:lnTo>
                      <a:pt x="0" y="0"/>
                    </a:lnTo>
                    <a:lnTo>
                      <a:pt x="350" y="93"/>
                    </a:lnTo>
                    <a:lnTo>
                      <a:pt x="350" y="181"/>
                    </a:lnTo>
                    <a:lnTo>
                      <a:pt x="0" y="85"/>
                    </a:lnTo>
                  </a:path>
                </a:pathLst>
              </a:custGeom>
              <a:solidFill>
                <a:srgbClr val="00506E"/>
              </a:solidFill>
              <a:ln w="3175" cap="rnd" cmpd="sng">
                <a:solidFill>
                  <a:srgbClr val="00506E"/>
                </a:solidFill>
                <a:prstDash val="solid"/>
                <a:round/>
                <a:headEnd type="none" w="med" len="med"/>
                <a:tailEnd type="none" w="med" len="med"/>
              </a:ln>
              <a:effectLst/>
            </p:spPr>
            <p:txBody>
              <a:bodyPr/>
              <a:lstStyle/>
              <a:p>
                <a:endParaRPr lang="ms-MY"/>
              </a:p>
            </p:txBody>
          </p:sp>
          <p:sp>
            <p:nvSpPr>
              <p:cNvPr id="24" name="Freeform 75"/>
              <p:cNvSpPr>
                <a:spLocks/>
              </p:cNvSpPr>
              <p:nvPr/>
            </p:nvSpPr>
            <p:spPr bwMode="auto">
              <a:xfrm>
                <a:off x="850" y="1368"/>
                <a:ext cx="142" cy="62"/>
              </a:xfrm>
              <a:custGeom>
                <a:avLst/>
                <a:gdLst/>
                <a:ahLst/>
                <a:cxnLst>
                  <a:cxn ang="0">
                    <a:pos x="0" y="85"/>
                  </a:cxn>
                  <a:cxn ang="0">
                    <a:pos x="0" y="0"/>
                  </a:cxn>
                  <a:cxn ang="0">
                    <a:pos x="350" y="93"/>
                  </a:cxn>
                  <a:cxn ang="0">
                    <a:pos x="350" y="181"/>
                  </a:cxn>
                  <a:cxn ang="0">
                    <a:pos x="0" y="85"/>
                  </a:cxn>
                </a:cxnLst>
                <a:rect l="0" t="0" r="r" b="b"/>
                <a:pathLst>
                  <a:path w="351" h="182">
                    <a:moveTo>
                      <a:pt x="0" y="85"/>
                    </a:moveTo>
                    <a:lnTo>
                      <a:pt x="0" y="0"/>
                    </a:lnTo>
                    <a:lnTo>
                      <a:pt x="350" y="93"/>
                    </a:lnTo>
                    <a:lnTo>
                      <a:pt x="350" y="181"/>
                    </a:lnTo>
                    <a:lnTo>
                      <a:pt x="0" y="85"/>
                    </a:lnTo>
                  </a:path>
                </a:pathLst>
              </a:custGeom>
              <a:solidFill>
                <a:srgbClr val="00506E"/>
              </a:solidFill>
              <a:ln w="3175" cap="rnd" cmpd="sng">
                <a:solidFill>
                  <a:srgbClr val="00506E"/>
                </a:solidFill>
                <a:prstDash val="solid"/>
                <a:round/>
                <a:headEnd type="none" w="med" len="med"/>
                <a:tailEnd type="none" w="med" len="med"/>
              </a:ln>
              <a:effectLst/>
            </p:spPr>
            <p:txBody>
              <a:bodyPr/>
              <a:lstStyle/>
              <a:p>
                <a:endParaRPr lang="ms-MY"/>
              </a:p>
            </p:txBody>
          </p:sp>
        </p:grpSp>
      </p:grpSp>
      <p:sp>
        <p:nvSpPr>
          <p:cNvPr id="37" name="TextBox 36"/>
          <p:cNvSpPr txBox="1"/>
          <p:nvPr/>
        </p:nvSpPr>
        <p:spPr>
          <a:xfrm>
            <a:off x="862799" y="3206789"/>
            <a:ext cx="978153" cy="276999"/>
          </a:xfrm>
          <a:prstGeom prst="rect">
            <a:avLst/>
          </a:prstGeom>
          <a:noFill/>
        </p:spPr>
        <p:txBody>
          <a:bodyPr wrap="none" rtlCol="0">
            <a:spAutoFit/>
          </a:bodyPr>
          <a:lstStyle/>
          <a:p>
            <a:r>
              <a:rPr lang="en-US" sz="1200" dirty="0" smtClean="0"/>
              <a:t>BANK CMS</a:t>
            </a:r>
            <a:endParaRPr lang="ms-MY" sz="1200" dirty="0"/>
          </a:p>
        </p:txBody>
      </p:sp>
      <p:sp>
        <p:nvSpPr>
          <p:cNvPr id="44" name="TextBox 43"/>
          <p:cNvSpPr txBox="1"/>
          <p:nvPr/>
        </p:nvSpPr>
        <p:spPr>
          <a:xfrm>
            <a:off x="3234259" y="3076139"/>
            <a:ext cx="824265" cy="369332"/>
          </a:xfrm>
          <a:prstGeom prst="rect">
            <a:avLst/>
          </a:prstGeom>
          <a:noFill/>
        </p:spPr>
        <p:txBody>
          <a:bodyPr wrap="none" rtlCol="0">
            <a:spAutoFit/>
          </a:bodyPr>
          <a:lstStyle/>
          <a:p>
            <a:r>
              <a:rPr lang="en-MY" sz="1400" dirty="0" err="1" smtClean="0"/>
              <a:t>Xpressi</a:t>
            </a:r>
            <a:r>
              <a:rPr lang="en-MY" dirty="0" smtClean="0"/>
              <a:t> </a:t>
            </a:r>
            <a:endParaRPr lang="en-MY" dirty="0"/>
          </a:p>
        </p:txBody>
      </p:sp>
      <p:sp>
        <p:nvSpPr>
          <p:cNvPr id="45" name="TextBox 44"/>
          <p:cNvSpPr txBox="1"/>
          <p:nvPr/>
        </p:nvSpPr>
        <p:spPr>
          <a:xfrm>
            <a:off x="6890056" y="1969076"/>
            <a:ext cx="981359" cy="307777"/>
          </a:xfrm>
          <a:prstGeom prst="rect">
            <a:avLst/>
          </a:prstGeom>
          <a:noFill/>
        </p:spPr>
        <p:txBody>
          <a:bodyPr wrap="none" rtlCol="0">
            <a:spAutoFit/>
          </a:bodyPr>
          <a:lstStyle/>
          <a:p>
            <a:r>
              <a:rPr lang="en-MY" sz="1400" dirty="0" smtClean="0"/>
              <a:t>Branch A</a:t>
            </a:r>
            <a:endParaRPr lang="en-MY" sz="1400" dirty="0"/>
          </a:p>
        </p:txBody>
      </p:sp>
      <p:sp>
        <p:nvSpPr>
          <p:cNvPr id="46" name="TextBox 45"/>
          <p:cNvSpPr txBox="1"/>
          <p:nvPr/>
        </p:nvSpPr>
        <p:spPr>
          <a:xfrm>
            <a:off x="6282567" y="4647483"/>
            <a:ext cx="950901" cy="307777"/>
          </a:xfrm>
          <a:prstGeom prst="rect">
            <a:avLst/>
          </a:prstGeom>
          <a:noFill/>
        </p:spPr>
        <p:txBody>
          <a:bodyPr wrap="none" rtlCol="0">
            <a:spAutoFit/>
          </a:bodyPr>
          <a:lstStyle/>
          <a:p>
            <a:r>
              <a:rPr lang="en-MY" sz="1400" dirty="0" smtClean="0"/>
              <a:t>Branch B</a:t>
            </a:r>
            <a:endParaRPr lang="en-MY" sz="1400" dirty="0"/>
          </a:p>
        </p:txBody>
      </p:sp>
      <p:sp>
        <p:nvSpPr>
          <p:cNvPr id="47" name="TextBox 46"/>
          <p:cNvSpPr txBox="1"/>
          <p:nvPr/>
        </p:nvSpPr>
        <p:spPr>
          <a:xfrm>
            <a:off x="3171664" y="5267329"/>
            <a:ext cx="994183" cy="307777"/>
          </a:xfrm>
          <a:prstGeom prst="rect">
            <a:avLst/>
          </a:prstGeom>
          <a:noFill/>
        </p:spPr>
        <p:txBody>
          <a:bodyPr wrap="none" rtlCol="0">
            <a:spAutoFit/>
          </a:bodyPr>
          <a:lstStyle/>
          <a:p>
            <a:r>
              <a:rPr lang="en-MY" sz="1400" dirty="0" smtClean="0"/>
              <a:t>Branch C</a:t>
            </a:r>
            <a:endParaRPr lang="en-MY" sz="1400" dirty="0"/>
          </a:p>
        </p:txBody>
      </p:sp>
      <p:cxnSp>
        <p:nvCxnSpPr>
          <p:cNvPr id="49" name="Straight Arrow Connector 48"/>
          <p:cNvCxnSpPr/>
          <p:nvPr/>
        </p:nvCxnSpPr>
        <p:spPr>
          <a:xfrm flipV="1">
            <a:off x="5924802" y="2788598"/>
            <a:ext cx="1186328" cy="59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740153" y="4868029"/>
            <a:ext cx="869188" cy="846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4059711" y="4780609"/>
            <a:ext cx="1000477" cy="765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1828800" y="3726389"/>
            <a:ext cx="13612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1893561" y="3860301"/>
            <a:ext cx="1296460" cy="8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4226838" y="3726389"/>
            <a:ext cx="8252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4226838" y="3873075"/>
            <a:ext cx="825258" cy="6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5" name="Picture 64" descr="kiosk.jpg"/>
          <p:cNvPicPr>
            <a:picLocks noChangeAspect="1"/>
          </p:cNvPicPr>
          <p:nvPr/>
        </p:nvPicPr>
        <p:blipFill>
          <a:blip r:embed="rId3"/>
          <a:srcRect l="9167" t="2949" r="79167" b="56032"/>
          <a:stretch>
            <a:fillRect/>
          </a:stretch>
        </p:blipFill>
        <p:spPr>
          <a:xfrm>
            <a:off x="7148855" y="2313294"/>
            <a:ext cx="463763" cy="962947"/>
          </a:xfrm>
          <a:prstGeom prst="rect">
            <a:avLst/>
          </a:prstGeom>
          <a:effectLst>
            <a:outerShdw blurRad="279400" dist="50800" dir="5400000" algn="ctr" rotWithShape="0">
              <a:srgbClr val="000000"/>
            </a:outerShdw>
            <a:softEdge rad="0"/>
          </a:effectLst>
        </p:spPr>
      </p:pic>
      <p:sp>
        <p:nvSpPr>
          <p:cNvPr id="66" name="Right Arrow 65"/>
          <p:cNvSpPr/>
          <p:nvPr/>
        </p:nvSpPr>
        <p:spPr>
          <a:xfrm rot="10800000">
            <a:off x="7742878" y="2685541"/>
            <a:ext cx="867722" cy="1841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7" name="TextBox 66"/>
          <p:cNvSpPr txBox="1"/>
          <p:nvPr/>
        </p:nvSpPr>
        <p:spPr>
          <a:xfrm>
            <a:off x="7665710" y="2434766"/>
            <a:ext cx="1478290" cy="276999"/>
          </a:xfrm>
          <a:prstGeom prst="rect">
            <a:avLst/>
          </a:prstGeom>
          <a:noFill/>
        </p:spPr>
        <p:txBody>
          <a:bodyPr wrap="none" rtlCol="0">
            <a:spAutoFit/>
          </a:bodyPr>
          <a:lstStyle/>
          <a:p>
            <a:r>
              <a:rPr lang="en-MY" sz="1200" dirty="0" smtClean="0"/>
              <a:t>Card Application</a:t>
            </a:r>
            <a:endParaRPr lang="en-MY" sz="1200" dirty="0"/>
          </a:p>
        </p:txBody>
      </p:sp>
      <p:cxnSp>
        <p:nvCxnSpPr>
          <p:cNvPr id="72" name="Straight Arrow Connector 71"/>
          <p:cNvCxnSpPr/>
          <p:nvPr/>
        </p:nvCxnSpPr>
        <p:spPr>
          <a:xfrm flipH="1">
            <a:off x="5892333" y="2711765"/>
            <a:ext cx="1186328" cy="564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3" name="Picture 72" descr="kiosk.jpg"/>
          <p:cNvPicPr>
            <a:picLocks noChangeAspect="1"/>
          </p:cNvPicPr>
          <p:nvPr/>
        </p:nvPicPr>
        <p:blipFill>
          <a:blip r:embed="rId3"/>
          <a:srcRect l="9167" t="2949" r="79167" b="56032"/>
          <a:stretch>
            <a:fillRect/>
          </a:stretch>
        </p:blipFill>
        <p:spPr>
          <a:xfrm>
            <a:off x="6727718" y="5316248"/>
            <a:ext cx="463763" cy="962947"/>
          </a:xfrm>
          <a:prstGeom prst="rect">
            <a:avLst/>
          </a:prstGeom>
          <a:effectLst>
            <a:outerShdw blurRad="279400" dist="50800" dir="5400000" algn="ctr" rotWithShape="0">
              <a:srgbClr val="000000"/>
            </a:outerShdw>
            <a:softEdge rad="0"/>
          </a:effectLst>
        </p:spPr>
      </p:pic>
      <p:sp>
        <p:nvSpPr>
          <p:cNvPr id="74" name="Right Arrow 73"/>
          <p:cNvSpPr/>
          <p:nvPr/>
        </p:nvSpPr>
        <p:spPr>
          <a:xfrm rot="10800000">
            <a:off x="7321741" y="5688495"/>
            <a:ext cx="831659" cy="196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5" name="TextBox 74"/>
          <p:cNvSpPr txBox="1"/>
          <p:nvPr/>
        </p:nvSpPr>
        <p:spPr>
          <a:xfrm>
            <a:off x="7244573" y="5437720"/>
            <a:ext cx="1478290" cy="276999"/>
          </a:xfrm>
          <a:prstGeom prst="rect">
            <a:avLst/>
          </a:prstGeom>
          <a:noFill/>
        </p:spPr>
        <p:txBody>
          <a:bodyPr wrap="none" rtlCol="0">
            <a:spAutoFit/>
          </a:bodyPr>
          <a:lstStyle/>
          <a:p>
            <a:r>
              <a:rPr lang="en-MY" sz="1200" dirty="0" smtClean="0"/>
              <a:t>Card Application</a:t>
            </a:r>
            <a:endParaRPr lang="en-MY" sz="1200" dirty="0"/>
          </a:p>
        </p:txBody>
      </p:sp>
      <p:cxnSp>
        <p:nvCxnSpPr>
          <p:cNvPr id="77" name="Straight Arrow Connector 76"/>
          <p:cNvCxnSpPr/>
          <p:nvPr/>
        </p:nvCxnSpPr>
        <p:spPr>
          <a:xfrm flipH="1" flipV="1">
            <a:off x="5715000" y="4955260"/>
            <a:ext cx="933893" cy="929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1" name="Picture 80" descr="kiosk.jpg"/>
          <p:cNvPicPr>
            <a:picLocks noChangeAspect="1"/>
          </p:cNvPicPr>
          <p:nvPr/>
        </p:nvPicPr>
        <p:blipFill>
          <a:blip r:embed="rId3"/>
          <a:srcRect l="9167" t="2949" r="79167" b="56032"/>
          <a:stretch>
            <a:fillRect/>
          </a:stretch>
        </p:blipFill>
        <p:spPr>
          <a:xfrm>
            <a:off x="3588000" y="5586437"/>
            <a:ext cx="463763" cy="962947"/>
          </a:xfrm>
          <a:prstGeom prst="rect">
            <a:avLst/>
          </a:prstGeom>
          <a:effectLst>
            <a:outerShdw blurRad="279400" dist="50800" dir="5400000" algn="ctr" rotWithShape="0">
              <a:srgbClr val="000000"/>
            </a:outerShdw>
            <a:softEdge rad="0"/>
          </a:effectLst>
        </p:spPr>
      </p:pic>
      <p:sp>
        <p:nvSpPr>
          <p:cNvPr id="82" name="Right Arrow 81"/>
          <p:cNvSpPr/>
          <p:nvPr/>
        </p:nvSpPr>
        <p:spPr>
          <a:xfrm rot="10800000">
            <a:off x="4182023" y="5958684"/>
            <a:ext cx="831659" cy="196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3" name="TextBox 82"/>
          <p:cNvSpPr txBox="1"/>
          <p:nvPr/>
        </p:nvSpPr>
        <p:spPr>
          <a:xfrm>
            <a:off x="4104855" y="5707909"/>
            <a:ext cx="1478290" cy="276999"/>
          </a:xfrm>
          <a:prstGeom prst="rect">
            <a:avLst/>
          </a:prstGeom>
          <a:noFill/>
        </p:spPr>
        <p:txBody>
          <a:bodyPr wrap="none" rtlCol="0">
            <a:spAutoFit/>
          </a:bodyPr>
          <a:lstStyle/>
          <a:p>
            <a:r>
              <a:rPr lang="en-MY" sz="1200" dirty="0" smtClean="0"/>
              <a:t>Card Application</a:t>
            </a:r>
            <a:endParaRPr lang="en-MY" sz="1200" dirty="0"/>
          </a:p>
        </p:txBody>
      </p:sp>
      <p:cxnSp>
        <p:nvCxnSpPr>
          <p:cNvPr id="85" name="Straight Arrow Connector 84"/>
          <p:cNvCxnSpPr/>
          <p:nvPr/>
        </p:nvCxnSpPr>
        <p:spPr>
          <a:xfrm flipV="1">
            <a:off x="4160700" y="4780609"/>
            <a:ext cx="1020900" cy="805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Cloud 59"/>
          <p:cNvSpPr/>
          <p:nvPr/>
        </p:nvSpPr>
        <p:spPr>
          <a:xfrm>
            <a:off x="5052095" y="3469351"/>
            <a:ext cx="1218517" cy="117813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a:p>
        </p:txBody>
      </p:sp>
      <p:sp>
        <p:nvSpPr>
          <p:cNvPr id="61" name="TextBox 60"/>
          <p:cNvSpPr txBox="1"/>
          <p:nvPr/>
        </p:nvSpPr>
        <p:spPr>
          <a:xfrm>
            <a:off x="5278073" y="3730969"/>
            <a:ext cx="766557" cy="646331"/>
          </a:xfrm>
          <a:prstGeom prst="rect">
            <a:avLst/>
          </a:prstGeom>
          <a:noFill/>
        </p:spPr>
        <p:txBody>
          <a:bodyPr wrap="none" rtlCol="0">
            <a:spAutoFit/>
          </a:bodyPr>
          <a:lstStyle/>
          <a:p>
            <a:pPr algn="ctr"/>
            <a:r>
              <a:rPr lang="en-SG" sz="1200" dirty="0" smtClean="0"/>
              <a:t>Bank </a:t>
            </a:r>
          </a:p>
          <a:p>
            <a:pPr algn="ctr"/>
            <a:r>
              <a:rPr lang="en-SG" sz="1200" dirty="0" smtClean="0"/>
              <a:t>Secure </a:t>
            </a:r>
          </a:p>
          <a:p>
            <a:pPr algn="ctr"/>
            <a:r>
              <a:rPr lang="en-SG" sz="1200" dirty="0" smtClean="0"/>
              <a:t>Intranet</a:t>
            </a:r>
            <a:endParaRPr lang="en-SG" sz="1200" dirty="0"/>
          </a:p>
        </p:txBody>
      </p:sp>
    </p:spTree>
    <p:extLst>
      <p:ext uri="{BB962C8B-B14F-4D97-AF65-F5344CB8AC3E}">
        <p14:creationId xmlns:p14="http://schemas.microsoft.com/office/powerpoint/2010/main" val="40907182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990600"/>
            <a:ext cx="6589199" cy="1018018"/>
          </a:xfrm>
        </p:spPr>
        <p:txBody>
          <a:bodyPr>
            <a:normAutofit/>
          </a:bodyPr>
          <a:lstStyle/>
          <a:p>
            <a:r>
              <a:rPr lang="en-US" b="1" dirty="0" smtClean="0"/>
              <a:t>Implementation </a:t>
            </a:r>
            <a:r>
              <a:rPr lang="en-US" b="1" dirty="0" smtClean="0"/>
              <a:t>Features</a:t>
            </a:r>
            <a:endParaRPr lang="en-US" b="1" dirty="0"/>
          </a:p>
        </p:txBody>
      </p:sp>
      <p:sp>
        <p:nvSpPr>
          <p:cNvPr id="9" name="Content Placeholder 8"/>
          <p:cNvSpPr>
            <a:spLocks noGrp="1"/>
          </p:cNvSpPr>
          <p:nvPr>
            <p:ph idx="1"/>
          </p:nvPr>
        </p:nvSpPr>
        <p:spPr>
          <a:xfrm>
            <a:off x="762000" y="1905000"/>
            <a:ext cx="7848600" cy="3777622"/>
          </a:xfrm>
        </p:spPr>
        <p:txBody>
          <a:bodyPr>
            <a:normAutofit fontScale="92500" lnSpcReduction="20000"/>
          </a:bodyPr>
          <a:lstStyle/>
          <a:p>
            <a:pPr marL="0" indent="0">
              <a:buNone/>
            </a:pPr>
            <a:r>
              <a:rPr lang="en-US" dirty="0" smtClean="0"/>
              <a:t>1</a:t>
            </a:r>
            <a:r>
              <a:rPr lang="en-US" dirty="0" smtClean="0"/>
              <a:t>: End-to-end Instant Issuance </a:t>
            </a:r>
          </a:p>
          <a:p>
            <a:pPr lvl="1"/>
            <a:r>
              <a:rPr lang="en-US" dirty="0" smtClean="0"/>
              <a:t>From card application to personalization</a:t>
            </a:r>
          </a:p>
          <a:p>
            <a:pPr lvl="1"/>
            <a:r>
              <a:rPr lang="en-US" dirty="0" smtClean="0"/>
              <a:t>Card application via </a:t>
            </a:r>
            <a:r>
              <a:rPr lang="en-US" dirty="0" err="1" smtClean="0"/>
              <a:t>Xpressi</a:t>
            </a:r>
            <a:r>
              <a:rPr lang="en-US" dirty="0" smtClean="0"/>
              <a:t> Client Web Browser</a:t>
            </a:r>
          </a:p>
          <a:p>
            <a:pPr lvl="1"/>
            <a:r>
              <a:rPr lang="en-US" dirty="0" smtClean="0"/>
              <a:t>Host connection must be established between </a:t>
            </a:r>
            <a:r>
              <a:rPr lang="en-US" dirty="0" err="1" smtClean="0"/>
              <a:t>Xpressi</a:t>
            </a:r>
            <a:r>
              <a:rPr lang="en-US" dirty="0" smtClean="0"/>
              <a:t> Server and Card Management System</a:t>
            </a:r>
          </a:p>
          <a:p>
            <a:pPr marL="0" indent="0">
              <a:buNone/>
            </a:pPr>
            <a:r>
              <a:rPr lang="en-US" dirty="0" smtClean="0"/>
              <a:t>2</a:t>
            </a:r>
            <a:r>
              <a:rPr lang="en-US" dirty="0" smtClean="0"/>
              <a:t>: </a:t>
            </a:r>
            <a:r>
              <a:rPr lang="en-US" dirty="0" smtClean="0"/>
              <a:t>Central / </a:t>
            </a:r>
            <a:r>
              <a:rPr lang="en-US" dirty="0" smtClean="0"/>
              <a:t>Batch</a:t>
            </a:r>
            <a:r>
              <a:rPr lang="en-US" dirty="0" smtClean="0"/>
              <a:t> </a:t>
            </a:r>
            <a:r>
              <a:rPr lang="en-US" dirty="0" smtClean="0"/>
              <a:t>Personalization </a:t>
            </a:r>
          </a:p>
          <a:p>
            <a:pPr lvl="1"/>
            <a:r>
              <a:rPr lang="en-US" dirty="0" smtClean="0"/>
              <a:t>Process starts from receiving embossing files from CMS</a:t>
            </a:r>
          </a:p>
          <a:p>
            <a:pPr lvl="1"/>
            <a:r>
              <a:rPr lang="en-US" dirty="0" smtClean="0"/>
              <a:t>Card application via existing </a:t>
            </a:r>
            <a:r>
              <a:rPr lang="en-US" dirty="0" smtClean="0"/>
              <a:t>CMS </a:t>
            </a:r>
            <a:r>
              <a:rPr lang="en-US" dirty="0" smtClean="0"/>
              <a:t>application</a:t>
            </a:r>
          </a:p>
          <a:p>
            <a:pPr lvl="1"/>
            <a:r>
              <a:rPr lang="en-US" dirty="0" smtClean="0"/>
              <a:t>Branch code must be included for branch destination </a:t>
            </a:r>
          </a:p>
          <a:p>
            <a:pPr marL="0" indent="0">
              <a:buNone/>
            </a:pPr>
            <a:r>
              <a:rPr lang="en-US" dirty="0" smtClean="0"/>
              <a:t>3</a:t>
            </a:r>
            <a:r>
              <a:rPr lang="en-US" dirty="0" smtClean="0"/>
              <a:t>: Unattended Instant Issuance </a:t>
            </a:r>
          </a:p>
          <a:p>
            <a:pPr lvl="1"/>
            <a:r>
              <a:rPr lang="en-US" dirty="0" smtClean="0"/>
              <a:t>Similar to Option 1</a:t>
            </a:r>
          </a:p>
          <a:p>
            <a:pPr lvl="1"/>
            <a:r>
              <a:rPr lang="en-US" dirty="0" smtClean="0"/>
              <a:t>Personalization by an Unattended Personalization Kiosk </a:t>
            </a:r>
            <a:endParaRPr lang="en-US" dirty="0"/>
          </a:p>
        </p:txBody>
      </p:sp>
      <p:sp>
        <p:nvSpPr>
          <p:cNvPr id="3" name="Date Placeholder 2"/>
          <p:cNvSpPr>
            <a:spLocks noGrp="1"/>
          </p:cNvSpPr>
          <p:nvPr>
            <p:ph type="dt" sz="half" idx="10"/>
          </p:nvPr>
        </p:nvSpPr>
        <p:spPr/>
        <p:txBody>
          <a:bodyPr/>
          <a:lstStyle/>
          <a:p>
            <a:fld id="{BBFA5673-5B2D-4020-902C-4576ED18E85E}" type="datetime1">
              <a:rPr lang="en-US" smtClean="0"/>
              <a:pPr/>
              <a:t>11/23/2017</a:t>
            </a:fld>
            <a:endParaRPr lang="en-US" dirty="0"/>
          </a:p>
        </p:txBody>
      </p:sp>
    </p:spTree>
    <p:extLst>
      <p:ext uri="{BB962C8B-B14F-4D97-AF65-F5344CB8AC3E}">
        <p14:creationId xmlns:p14="http://schemas.microsoft.com/office/powerpoint/2010/main" val="40745342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71600" y="1143000"/>
            <a:ext cx="6589199" cy="1018018"/>
          </a:xfrm>
        </p:spPr>
        <p:txBody>
          <a:bodyPr/>
          <a:lstStyle/>
          <a:p>
            <a:r>
              <a:rPr lang="en-US" b="1" dirty="0" smtClean="0"/>
              <a:t>Solution Features</a:t>
            </a:r>
            <a:endParaRPr lang="en-US" b="1" dirty="0"/>
          </a:p>
        </p:txBody>
      </p:sp>
      <p:sp>
        <p:nvSpPr>
          <p:cNvPr id="7" name="Content Placeholder 6"/>
          <p:cNvSpPr>
            <a:spLocks noGrp="1"/>
          </p:cNvSpPr>
          <p:nvPr>
            <p:ph idx="1"/>
          </p:nvPr>
        </p:nvSpPr>
        <p:spPr/>
        <p:txBody>
          <a:bodyPr>
            <a:normAutofit fontScale="77500" lnSpcReduction="20000"/>
          </a:bodyPr>
          <a:lstStyle/>
          <a:p>
            <a:r>
              <a:rPr lang="en-US" sz="1800" dirty="0" smtClean="0"/>
              <a:t>Scalable Architecture: </a:t>
            </a:r>
          </a:p>
          <a:p>
            <a:pPr lvl="1"/>
            <a:r>
              <a:rPr lang="en-US" sz="1600" dirty="0" err="1" smtClean="0"/>
              <a:t>Xpressi</a:t>
            </a:r>
            <a:r>
              <a:rPr lang="en-US" sz="1600" dirty="0" smtClean="0"/>
              <a:t> Solution is designed and built to handle hundreds of branches within the Instant Issuance architecture. </a:t>
            </a:r>
          </a:p>
          <a:p>
            <a:pPr lvl="1"/>
            <a:r>
              <a:rPr lang="en-US" sz="1600" dirty="0" smtClean="0"/>
              <a:t>Up to four (4) HSMs can be added at the </a:t>
            </a:r>
            <a:r>
              <a:rPr lang="en-US" sz="1600" dirty="0" err="1" smtClean="0"/>
              <a:t>Xpressi</a:t>
            </a:r>
            <a:r>
              <a:rPr lang="en-US" sz="1600" dirty="0" smtClean="0"/>
              <a:t> Server to manage increased number of branches.</a:t>
            </a:r>
          </a:p>
          <a:p>
            <a:r>
              <a:rPr lang="en-US" sz="2000" dirty="0" smtClean="0"/>
              <a:t> </a:t>
            </a:r>
            <a:r>
              <a:rPr lang="en-US" sz="1800" dirty="0" smtClean="0"/>
              <a:t>Flexible Input File Format: </a:t>
            </a:r>
            <a:endParaRPr lang="en-US" sz="2000" dirty="0" smtClean="0"/>
          </a:p>
          <a:p>
            <a:pPr lvl="1"/>
            <a:r>
              <a:rPr lang="en-US" sz="1600" dirty="0" smtClean="0"/>
              <a:t>The input file to </a:t>
            </a:r>
            <a:r>
              <a:rPr lang="en-US" sz="1600" dirty="0" err="1" smtClean="0"/>
              <a:t>Xpressi</a:t>
            </a:r>
            <a:r>
              <a:rPr lang="en-US" sz="1600" dirty="0" smtClean="0"/>
              <a:t> Software Server from a Host can be a CSV, XML, a text file or any format that is defined by an API. </a:t>
            </a:r>
          </a:p>
          <a:p>
            <a:r>
              <a:rPr lang="en-US" sz="1800" dirty="0" smtClean="0"/>
              <a:t>Two host connection: </a:t>
            </a:r>
          </a:p>
          <a:p>
            <a:pPr lvl="1"/>
            <a:r>
              <a:rPr lang="en-US" sz="1600" dirty="0" err="1" smtClean="0"/>
              <a:t>Xpressi</a:t>
            </a:r>
            <a:r>
              <a:rPr lang="en-US" sz="1600" dirty="0" smtClean="0"/>
              <a:t> Server Software has the capacity to connect to multiple (two) Host software simultaneously which allows the Bank to connect to Debit Card system as well as Credit Card system.</a:t>
            </a:r>
          </a:p>
          <a:p>
            <a:r>
              <a:rPr lang="en-US" sz="1800" dirty="0" smtClean="0"/>
              <a:t>Unlimited BINs: </a:t>
            </a:r>
          </a:p>
          <a:p>
            <a:pPr lvl="1"/>
            <a:r>
              <a:rPr lang="en-US" sz="1600" dirty="0" err="1" smtClean="0"/>
              <a:t>Xpressi</a:t>
            </a:r>
            <a:r>
              <a:rPr lang="en-US" sz="1600" dirty="0" smtClean="0"/>
              <a:t> Software has a unique capability to allow unlimited number of BINS per Issuer </a:t>
            </a:r>
          </a:p>
          <a:p>
            <a:pPr lvl="1"/>
            <a:r>
              <a:rPr lang="en-US" sz="1600" dirty="0" smtClean="0"/>
              <a:t>Allows each Issuer to have multiple card programs per BIN</a:t>
            </a:r>
          </a:p>
        </p:txBody>
      </p:sp>
      <p:sp>
        <p:nvSpPr>
          <p:cNvPr id="3" name="Date Placeholder 2"/>
          <p:cNvSpPr>
            <a:spLocks noGrp="1"/>
          </p:cNvSpPr>
          <p:nvPr>
            <p:ph type="dt" sz="half" idx="10"/>
          </p:nvPr>
        </p:nvSpPr>
        <p:spPr/>
        <p:txBody>
          <a:bodyPr/>
          <a:lstStyle/>
          <a:p>
            <a:fld id="{BBFA5673-5B2D-4020-902C-4576ED18E85E}" type="datetime1">
              <a:rPr lang="en-US" smtClean="0"/>
              <a:pPr/>
              <a:t>11/23/2017</a:t>
            </a:fld>
            <a:endParaRPr lang="en-US" dirty="0"/>
          </a:p>
        </p:txBody>
      </p:sp>
    </p:spTree>
    <p:extLst>
      <p:ext uri="{BB962C8B-B14F-4D97-AF65-F5344CB8AC3E}">
        <p14:creationId xmlns:p14="http://schemas.microsoft.com/office/powerpoint/2010/main" val="4192138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 Features</a:t>
            </a:r>
            <a:endParaRPr lang="en-US" dirty="0"/>
          </a:p>
        </p:txBody>
      </p:sp>
      <p:sp>
        <p:nvSpPr>
          <p:cNvPr id="6" name="Content Placeholder 5"/>
          <p:cNvSpPr>
            <a:spLocks noGrp="1"/>
          </p:cNvSpPr>
          <p:nvPr>
            <p:ph idx="1"/>
          </p:nvPr>
        </p:nvSpPr>
        <p:spPr/>
        <p:txBody>
          <a:bodyPr>
            <a:normAutofit fontScale="92500" lnSpcReduction="20000"/>
          </a:bodyPr>
          <a:lstStyle/>
          <a:p>
            <a:r>
              <a:rPr lang="en-US" sz="1800" dirty="0" smtClean="0"/>
              <a:t> Preview of personalized cards at the Branch: </a:t>
            </a:r>
          </a:p>
          <a:p>
            <a:pPr lvl="1"/>
            <a:r>
              <a:rPr lang="en-US" sz="1600" dirty="0" err="1" smtClean="0"/>
              <a:t>Xpressi</a:t>
            </a:r>
            <a:r>
              <a:rPr lang="en-US" sz="1600" dirty="0" smtClean="0"/>
              <a:t> Print Server software allows you to preview (WYSIWYG) the personalized card before printing.</a:t>
            </a:r>
          </a:p>
          <a:p>
            <a:r>
              <a:rPr lang="en-US" sz="1800" dirty="0" smtClean="0"/>
              <a:t> Output file format to Batch processing: </a:t>
            </a:r>
          </a:p>
          <a:p>
            <a:pPr lvl="1"/>
            <a:r>
              <a:rPr lang="en-US" sz="1600" dirty="0" err="1" smtClean="0"/>
              <a:t>Xpressi</a:t>
            </a:r>
            <a:r>
              <a:rPr lang="en-US" sz="1600" dirty="0" smtClean="0"/>
              <a:t> software can not only be used for branch issuance but has the ability to generate Production files to be issued on high speed machines for batch issuance.</a:t>
            </a:r>
          </a:p>
          <a:p>
            <a:r>
              <a:rPr lang="en-US" sz="1800" dirty="0" smtClean="0"/>
              <a:t>Monitoring capabilities: </a:t>
            </a:r>
          </a:p>
          <a:p>
            <a:pPr lvl="1"/>
            <a:r>
              <a:rPr lang="en-US" sz="1600" dirty="0" err="1" smtClean="0"/>
              <a:t>Xpressi</a:t>
            </a:r>
            <a:r>
              <a:rPr lang="en-US" sz="1600" dirty="0" smtClean="0"/>
              <a:t> Software allows you to monitor HSM utilization, throughput of Card per hour, real time monitoring of Branch PC (up/down) and jobs running in production.</a:t>
            </a:r>
          </a:p>
          <a:p>
            <a:r>
              <a:rPr lang="en-US" sz="1800" dirty="0" smtClean="0"/>
              <a:t>Auto card embossing in Branches: </a:t>
            </a:r>
          </a:p>
          <a:p>
            <a:pPr lvl="1"/>
            <a:r>
              <a:rPr lang="en-US" sz="1600" dirty="0" err="1" smtClean="0"/>
              <a:t>Xpressi</a:t>
            </a:r>
            <a:r>
              <a:rPr lang="en-US" sz="1600" dirty="0" smtClean="0"/>
              <a:t> Print Server software offers an optional feature that allows unattended card printing/embossing capability at the branches.</a:t>
            </a:r>
          </a:p>
        </p:txBody>
      </p:sp>
      <p:sp>
        <p:nvSpPr>
          <p:cNvPr id="3" name="Date Placeholder 2"/>
          <p:cNvSpPr>
            <a:spLocks noGrp="1"/>
          </p:cNvSpPr>
          <p:nvPr>
            <p:ph type="dt" sz="half" idx="10"/>
          </p:nvPr>
        </p:nvSpPr>
        <p:spPr/>
        <p:txBody>
          <a:bodyPr/>
          <a:lstStyle/>
          <a:p>
            <a:fld id="{BBFA5673-5B2D-4020-902C-4576ED18E85E}" type="datetime1">
              <a:rPr lang="en-US" smtClean="0"/>
              <a:pPr/>
              <a:t>11/23/2017</a:t>
            </a:fld>
            <a:endParaRPr lang="en-US" dirty="0"/>
          </a:p>
        </p:txBody>
      </p:sp>
    </p:spTree>
    <p:extLst>
      <p:ext uri="{BB962C8B-B14F-4D97-AF65-F5344CB8AC3E}">
        <p14:creationId xmlns:p14="http://schemas.microsoft.com/office/powerpoint/2010/main" val="17039426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Security Features</a:t>
            </a:r>
            <a:endParaRPr lang="en-US" dirty="0"/>
          </a:p>
        </p:txBody>
      </p:sp>
      <p:sp>
        <p:nvSpPr>
          <p:cNvPr id="6" name="Content Placeholder 5"/>
          <p:cNvSpPr>
            <a:spLocks noGrp="1"/>
          </p:cNvSpPr>
          <p:nvPr>
            <p:ph idx="1"/>
          </p:nvPr>
        </p:nvSpPr>
        <p:spPr>
          <a:xfrm>
            <a:off x="1096206" y="1752600"/>
            <a:ext cx="7666794" cy="4382489"/>
          </a:xfrm>
        </p:spPr>
        <p:txBody>
          <a:bodyPr>
            <a:noAutofit/>
          </a:bodyPr>
          <a:lstStyle/>
          <a:p>
            <a:pPr>
              <a:lnSpc>
                <a:spcPct val="80000"/>
              </a:lnSpc>
            </a:pPr>
            <a:r>
              <a:rPr lang="en-US" sz="1200" dirty="0" smtClean="0"/>
              <a:t>PCI DSS Compliant: </a:t>
            </a:r>
          </a:p>
          <a:p>
            <a:pPr lvl="1">
              <a:lnSpc>
                <a:spcPct val="80000"/>
              </a:lnSpc>
            </a:pPr>
            <a:r>
              <a:rPr lang="en-US" sz="1050" dirty="0" err="1" smtClean="0"/>
              <a:t>Xpressi</a:t>
            </a:r>
            <a:r>
              <a:rPr lang="en-US" sz="1050" dirty="0" smtClean="0"/>
              <a:t> Software solution is PCI DSS Compliant</a:t>
            </a:r>
            <a:r>
              <a:rPr lang="en-US" sz="1800" dirty="0" smtClean="0"/>
              <a:t>.</a:t>
            </a:r>
          </a:p>
          <a:p>
            <a:pPr>
              <a:lnSpc>
                <a:spcPct val="80000"/>
              </a:lnSpc>
            </a:pPr>
            <a:r>
              <a:rPr lang="en-US" sz="1200" dirty="0" smtClean="0"/>
              <a:t>RSA certificates used in </a:t>
            </a:r>
            <a:r>
              <a:rPr lang="en-US" sz="1200" dirty="0" err="1" smtClean="0"/>
              <a:t>Xpressi</a:t>
            </a:r>
            <a:r>
              <a:rPr lang="en-US" sz="1200" dirty="0" smtClean="0"/>
              <a:t> Server: </a:t>
            </a:r>
          </a:p>
          <a:p>
            <a:pPr lvl="1">
              <a:lnSpc>
                <a:spcPct val="80000"/>
              </a:lnSpc>
            </a:pPr>
            <a:r>
              <a:rPr lang="en-US" sz="1050" dirty="0" smtClean="0"/>
              <a:t>RSA Certificates are supported through UBCA application, which is part of </a:t>
            </a:r>
            <a:r>
              <a:rPr lang="en-US" sz="1050" dirty="0" err="1" smtClean="0"/>
              <a:t>Xpressi</a:t>
            </a:r>
            <a:r>
              <a:rPr lang="en-US" sz="1050" dirty="0" smtClean="0"/>
              <a:t> Solution. </a:t>
            </a:r>
          </a:p>
          <a:p>
            <a:pPr lvl="1">
              <a:lnSpc>
                <a:spcPct val="80000"/>
              </a:lnSpc>
            </a:pPr>
            <a:r>
              <a:rPr lang="en-US" sz="1050" dirty="0" smtClean="0"/>
              <a:t>RSA Certificate is used as a Public-Private Key</a:t>
            </a:r>
          </a:p>
          <a:p>
            <a:pPr>
              <a:lnSpc>
                <a:spcPct val="80000"/>
              </a:lnSpc>
            </a:pPr>
            <a:r>
              <a:rPr lang="en-US" sz="1200" dirty="0" smtClean="0"/>
              <a:t>End to End data encryption: </a:t>
            </a:r>
          </a:p>
          <a:p>
            <a:pPr lvl="1">
              <a:lnSpc>
                <a:spcPct val="80000"/>
              </a:lnSpc>
            </a:pPr>
            <a:r>
              <a:rPr lang="en-US" sz="1050" dirty="0" smtClean="0"/>
              <a:t>Once authenticated all data is encrypted from the input file until a card is printed/embossed at the branch.</a:t>
            </a:r>
          </a:p>
          <a:p>
            <a:pPr>
              <a:lnSpc>
                <a:spcPct val="80000"/>
              </a:lnSpc>
            </a:pPr>
            <a:r>
              <a:rPr lang="en-US" sz="1200" dirty="0" smtClean="0"/>
              <a:t>SSL/https encryption: </a:t>
            </a:r>
          </a:p>
          <a:p>
            <a:pPr lvl="1">
              <a:lnSpc>
                <a:spcPct val="80000"/>
              </a:lnSpc>
            </a:pPr>
            <a:r>
              <a:rPr lang="en-US" sz="1050" dirty="0" smtClean="0"/>
              <a:t>SSL is used for TCP/IP connections and HTTPs is used for Web connections.</a:t>
            </a:r>
          </a:p>
          <a:p>
            <a:pPr>
              <a:lnSpc>
                <a:spcPct val="80000"/>
              </a:lnSpc>
            </a:pPr>
            <a:r>
              <a:rPr lang="en-US" sz="1200" dirty="0" smtClean="0"/>
              <a:t> 2 way authentication between </a:t>
            </a:r>
            <a:r>
              <a:rPr lang="en-US" sz="1200" dirty="0" err="1" smtClean="0"/>
              <a:t>Xpressi</a:t>
            </a:r>
            <a:r>
              <a:rPr lang="en-US" sz="1200" dirty="0" smtClean="0"/>
              <a:t> Server and Print Server:</a:t>
            </a:r>
          </a:p>
          <a:p>
            <a:pPr lvl="1">
              <a:lnSpc>
                <a:spcPct val="80000"/>
              </a:lnSpc>
            </a:pPr>
            <a:r>
              <a:rPr lang="en-US" sz="1050" dirty="0" smtClean="0"/>
              <a:t>Server can only accept connections from authentic branches and branch can only accept jobs from authentic servers (prevents the man-in-the-middle attack).</a:t>
            </a:r>
          </a:p>
          <a:p>
            <a:pPr>
              <a:lnSpc>
                <a:spcPct val="80000"/>
              </a:lnSpc>
            </a:pPr>
            <a:r>
              <a:rPr lang="en-US" sz="1200" dirty="0" smtClean="0"/>
              <a:t>Audit Logs: </a:t>
            </a:r>
          </a:p>
          <a:p>
            <a:pPr lvl="1">
              <a:lnSpc>
                <a:spcPct val="80000"/>
              </a:lnSpc>
            </a:pPr>
            <a:r>
              <a:rPr lang="en-US" sz="1050" dirty="0" smtClean="0"/>
              <a:t>Every operator action is logged including Key creation/deletion, Import/Export Keys, permissions on users changed, card program creation/deletion, executing data preparation, etc. Not all users will have access to this audit log.</a:t>
            </a:r>
          </a:p>
        </p:txBody>
      </p:sp>
      <p:sp>
        <p:nvSpPr>
          <p:cNvPr id="3" name="Date Placeholder 2"/>
          <p:cNvSpPr>
            <a:spLocks noGrp="1"/>
          </p:cNvSpPr>
          <p:nvPr>
            <p:ph type="dt" sz="half" idx="10"/>
          </p:nvPr>
        </p:nvSpPr>
        <p:spPr/>
        <p:txBody>
          <a:bodyPr/>
          <a:lstStyle/>
          <a:p>
            <a:fld id="{BBFA5673-5B2D-4020-902C-4576ED18E85E}" type="datetime1">
              <a:rPr lang="en-US" smtClean="0"/>
              <a:pPr/>
              <a:t>11/23/2017</a:t>
            </a:fld>
            <a:endParaRPr lang="en-US" dirty="0"/>
          </a:p>
        </p:txBody>
      </p:sp>
    </p:spTree>
    <p:extLst>
      <p:ext uri="{BB962C8B-B14F-4D97-AF65-F5344CB8AC3E}">
        <p14:creationId xmlns:p14="http://schemas.microsoft.com/office/powerpoint/2010/main" val="15763289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b="1" dirty="0" err="1" smtClean="0"/>
              <a:t>Xpressi</a:t>
            </a:r>
            <a:r>
              <a:rPr lang="en-US" b="1" dirty="0" smtClean="0"/>
              <a:t> Advantages</a:t>
            </a:r>
            <a:endParaRPr lang="en-US" b="1" dirty="0"/>
          </a:p>
        </p:txBody>
      </p:sp>
      <p:sp>
        <p:nvSpPr>
          <p:cNvPr id="551939" name="Rectangle 3"/>
          <p:cNvSpPr>
            <a:spLocks noGrp="1" noChangeArrowheads="1"/>
          </p:cNvSpPr>
          <p:nvPr>
            <p:ph idx="1"/>
          </p:nvPr>
        </p:nvSpPr>
        <p:spPr>
          <a:xfrm>
            <a:off x="1096206" y="1600200"/>
            <a:ext cx="7419287" cy="4900734"/>
          </a:xfrm>
        </p:spPr>
        <p:txBody>
          <a:bodyPr>
            <a:noAutofit/>
          </a:bodyPr>
          <a:lstStyle/>
          <a:p>
            <a:pPr>
              <a:lnSpc>
                <a:spcPct val="80000"/>
              </a:lnSpc>
            </a:pPr>
            <a:r>
              <a:rPr lang="en-US" sz="1400" dirty="0"/>
              <a:t>Flexibility</a:t>
            </a:r>
          </a:p>
          <a:p>
            <a:pPr lvl="1">
              <a:lnSpc>
                <a:spcPct val="80000"/>
              </a:lnSpc>
              <a:buFont typeface="Arial" pitchFamily="34" charset="0"/>
              <a:buChar char="•"/>
            </a:pPr>
            <a:r>
              <a:rPr lang="en-US" sz="1200" dirty="0" smtClean="0"/>
              <a:t>Solution </a:t>
            </a:r>
            <a:r>
              <a:rPr lang="en-US" sz="1200" dirty="0"/>
              <a:t>for </a:t>
            </a:r>
            <a:r>
              <a:rPr lang="en-US" sz="1200" dirty="0" smtClean="0"/>
              <a:t>contact</a:t>
            </a:r>
            <a:r>
              <a:rPr lang="en-US" sz="1200" dirty="0"/>
              <a:t>, contactless, and  </a:t>
            </a:r>
            <a:r>
              <a:rPr lang="en-US" sz="1200" dirty="0" smtClean="0"/>
              <a:t>magnetic </a:t>
            </a:r>
            <a:r>
              <a:rPr lang="en-US" sz="1200" dirty="0"/>
              <a:t>stripe encoding </a:t>
            </a:r>
          </a:p>
          <a:p>
            <a:pPr lvl="1">
              <a:lnSpc>
                <a:spcPct val="80000"/>
              </a:lnSpc>
              <a:buFont typeface="Arial" pitchFamily="34" charset="0"/>
              <a:buChar char="•"/>
            </a:pPr>
            <a:r>
              <a:rPr lang="en-US" sz="1200" dirty="0"/>
              <a:t>EMV compatible</a:t>
            </a:r>
          </a:p>
          <a:p>
            <a:pPr>
              <a:lnSpc>
                <a:spcPct val="80000"/>
              </a:lnSpc>
            </a:pPr>
            <a:r>
              <a:rPr lang="en-US" sz="1400" dirty="0" smtClean="0"/>
              <a:t>Security </a:t>
            </a:r>
            <a:endParaRPr lang="en-US" sz="1400" dirty="0"/>
          </a:p>
          <a:p>
            <a:pPr lvl="1">
              <a:lnSpc>
                <a:spcPct val="80000"/>
              </a:lnSpc>
              <a:buFont typeface="Arial" pitchFamily="34" charset="0"/>
              <a:buChar char="•"/>
            </a:pPr>
            <a:r>
              <a:rPr lang="en-US" sz="1200" dirty="0" smtClean="0"/>
              <a:t>Use industry standard security protocols-HTTPS, SSL</a:t>
            </a:r>
          </a:p>
          <a:p>
            <a:pPr lvl="1">
              <a:lnSpc>
                <a:spcPct val="80000"/>
              </a:lnSpc>
              <a:buFont typeface="Arial" pitchFamily="34" charset="0"/>
              <a:buChar char="•"/>
            </a:pPr>
            <a:r>
              <a:rPr lang="en-US" sz="1200" dirty="0" smtClean="0"/>
              <a:t>No data stored in branches</a:t>
            </a:r>
          </a:p>
          <a:p>
            <a:pPr lvl="1">
              <a:lnSpc>
                <a:spcPct val="80000"/>
              </a:lnSpc>
              <a:buFont typeface="Arial" pitchFamily="34" charset="0"/>
              <a:buChar char="•"/>
            </a:pPr>
            <a:r>
              <a:rPr lang="en-US" sz="1200" dirty="0" smtClean="0"/>
              <a:t>All keys are encrypted</a:t>
            </a:r>
          </a:p>
          <a:p>
            <a:pPr lvl="1">
              <a:lnSpc>
                <a:spcPct val="80000"/>
              </a:lnSpc>
              <a:buFont typeface="Arial" pitchFamily="34" charset="0"/>
              <a:buChar char="•"/>
            </a:pPr>
            <a:r>
              <a:rPr lang="en-US" sz="1200" dirty="0" smtClean="0"/>
              <a:t>Using bank’s own backbone data network</a:t>
            </a:r>
          </a:p>
          <a:p>
            <a:pPr>
              <a:lnSpc>
                <a:spcPct val="80000"/>
              </a:lnSpc>
            </a:pPr>
            <a:r>
              <a:rPr lang="en-US" sz="1400" dirty="0" smtClean="0"/>
              <a:t>Centralized </a:t>
            </a:r>
            <a:r>
              <a:rPr lang="en-US" sz="1400" dirty="0"/>
              <a:t>Card Management </a:t>
            </a:r>
          </a:p>
          <a:p>
            <a:pPr lvl="1">
              <a:lnSpc>
                <a:spcPct val="80000"/>
              </a:lnSpc>
              <a:buFont typeface="Arial" pitchFamily="34" charset="0"/>
              <a:buChar char="•"/>
            </a:pPr>
            <a:r>
              <a:rPr lang="en-US" sz="1200" dirty="0"/>
              <a:t>Implement a card </a:t>
            </a:r>
            <a:r>
              <a:rPr lang="en-US" sz="1200" dirty="0" smtClean="0"/>
              <a:t>program once centrally, for use </a:t>
            </a:r>
            <a:r>
              <a:rPr lang="en-US" sz="1200" dirty="0"/>
              <a:t>in all </a:t>
            </a:r>
            <a:r>
              <a:rPr lang="en-US" sz="1200" dirty="0" smtClean="0"/>
              <a:t>branches. </a:t>
            </a:r>
            <a:endParaRPr lang="en-US" sz="1200" dirty="0"/>
          </a:p>
          <a:p>
            <a:pPr>
              <a:lnSpc>
                <a:spcPct val="80000"/>
              </a:lnSpc>
            </a:pPr>
            <a:r>
              <a:rPr lang="en-US" sz="1400" dirty="0" smtClean="0"/>
              <a:t>Multi-card </a:t>
            </a:r>
            <a:r>
              <a:rPr lang="en-US" sz="1400" dirty="0"/>
              <a:t>support </a:t>
            </a:r>
            <a:r>
              <a:rPr lang="en-US" sz="1400" dirty="0" smtClean="0"/>
              <a:t>for any card vendor</a:t>
            </a:r>
            <a:endParaRPr lang="en-US" sz="1400" dirty="0"/>
          </a:p>
          <a:p>
            <a:pPr lvl="1">
              <a:lnSpc>
                <a:spcPct val="80000"/>
              </a:lnSpc>
              <a:buFont typeface="Arial" pitchFamily="34" charset="0"/>
              <a:buChar char="•"/>
            </a:pPr>
            <a:r>
              <a:rPr lang="en-US" sz="1200" dirty="0" smtClean="0"/>
              <a:t>MULTOS, Global </a:t>
            </a:r>
            <a:r>
              <a:rPr lang="en-US" sz="1200" dirty="0" smtClean="0"/>
              <a:t>Platform and brands from any card vendors </a:t>
            </a:r>
            <a:r>
              <a:rPr lang="en-US" sz="1200" dirty="0" smtClean="0"/>
              <a:t>etc.  </a:t>
            </a:r>
            <a:endParaRPr lang="en-US" sz="1200" dirty="0"/>
          </a:p>
          <a:p>
            <a:pPr>
              <a:lnSpc>
                <a:spcPct val="80000"/>
              </a:lnSpc>
            </a:pPr>
            <a:r>
              <a:rPr lang="en-US" sz="1400" dirty="0" smtClean="0"/>
              <a:t>Multi-printer </a:t>
            </a:r>
            <a:r>
              <a:rPr lang="en-US" sz="1400" dirty="0"/>
              <a:t>support </a:t>
            </a:r>
          </a:p>
          <a:p>
            <a:pPr lvl="1">
              <a:lnSpc>
                <a:spcPct val="80000"/>
              </a:lnSpc>
              <a:buFont typeface="Arial" pitchFamily="34" charset="0"/>
              <a:buChar char="•"/>
            </a:pPr>
            <a:r>
              <a:rPr lang="en-US" sz="1200" dirty="0"/>
              <a:t>Supports </a:t>
            </a:r>
            <a:r>
              <a:rPr lang="en-US" sz="1200" dirty="0" smtClean="0"/>
              <a:t>both embossers and flat graphics card printers</a:t>
            </a:r>
          </a:p>
          <a:p>
            <a:pPr>
              <a:lnSpc>
                <a:spcPct val="80000"/>
              </a:lnSpc>
            </a:pPr>
            <a:r>
              <a:rPr lang="en-US" sz="1400" dirty="0"/>
              <a:t>EMV &amp; NFC </a:t>
            </a:r>
            <a:r>
              <a:rPr lang="en-US" sz="1400" dirty="0" smtClean="0"/>
              <a:t>ready</a:t>
            </a:r>
          </a:p>
          <a:p>
            <a:pPr lvl="1">
              <a:lnSpc>
                <a:spcPct val="80000"/>
              </a:lnSpc>
              <a:buFont typeface="Arial" pitchFamily="34" charset="0"/>
              <a:buChar char="•"/>
            </a:pPr>
            <a:r>
              <a:rPr lang="en-US" sz="1200" dirty="0" smtClean="0"/>
              <a:t>We have implemented </a:t>
            </a:r>
            <a:r>
              <a:rPr lang="en-US" sz="1200" dirty="0"/>
              <a:t>over 200 EMV smart card programs </a:t>
            </a:r>
            <a:r>
              <a:rPr lang="en-US" sz="1200" dirty="0" smtClean="0"/>
              <a:t>around </a:t>
            </a:r>
            <a:r>
              <a:rPr lang="en-US" sz="1200" dirty="0"/>
              <a:t>the globe.  Our </a:t>
            </a:r>
            <a:r>
              <a:rPr lang="en-US" sz="1200" dirty="0" err="1"/>
              <a:t>Xpressi</a:t>
            </a:r>
            <a:r>
              <a:rPr lang="en-US" sz="1200" dirty="0"/>
              <a:t> </a:t>
            </a:r>
            <a:r>
              <a:rPr lang="en-US" sz="1200" dirty="0" smtClean="0"/>
              <a:t>Cloud can be used for NFC &amp; HCE mobile platform</a:t>
            </a:r>
            <a:endParaRPr lang="en-US" sz="1200" dirty="0"/>
          </a:p>
        </p:txBody>
      </p:sp>
      <p:sp>
        <p:nvSpPr>
          <p:cNvPr id="6" name="Date Placeholder 5"/>
          <p:cNvSpPr>
            <a:spLocks noGrp="1"/>
          </p:cNvSpPr>
          <p:nvPr>
            <p:ph type="dt" sz="half" idx="10"/>
          </p:nvPr>
        </p:nvSpPr>
        <p:spPr/>
        <p:txBody>
          <a:bodyPr/>
          <a:lstStyle/>
          <a:p>
            <a:fld id="{D2AEABB2-9D56-4199-A6B2-4B308A846A4B}" type="datetime1">
              <a:rPr lang="en-US" smtClean="0"/>
              <a:pPr/>
              <a:t>11/23/2017</a:t>
            </a:fld>
            <a:endParaRPr lang="en-US" dirty="0"/>
          </a:p>
        </p:txBody>
      </p:sp>
    </p:spTree>
    <p:extLst>
      <p:ext uri="{BB962C8B-B14F-4D97-AF65-F5344CB8AC3E}">
        <p14:creationId xmlns:p14="http://schemas.microsoft.com/office/powerpoint/2010/main" val="146202457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Xpressi</a:t>
            </a:r>
            <a:r>
              <a:rPr lang="en-US" b="1" dirty="0" smtClean="0"/>
              <a:t> </a:t>
            </a:r>
            <a:r>
              <a:rPr lang="en-US" b="1" dirty="0" smtClean="0"/>
              <a:t>System</a:t>
            </a:r>
            <a:r>
              <a:rPr lang="en-US" b="1" dirty="0" smtClean="0"/>
              <a:t> </a:t>
            </a:r>
            <a:r>
              <a:rPr lang="en-US" b="1" dirty="0" smtClean="0"/>
              <a:t>Plan</a:t>
            </a:r>
            <a:endParaRPr lang="en-US" b="1" dirty="0"/>
          </a:p>
        </p:txBody>
      </p:sp>
      <p:sp>
        <p:nvSpPr>
          <p:cNvPr id="4" name="Date Placeholder 3"/>
          <p:cNvSpPr>
            <a:spLocks noGrp="1"/>
          </p:cNvSpPr>
          <p:nvPr>
            <p:ph type="dt" sz="half" idx="10"/>
          </p:nvPr>
        </p:nvSpPr>
        <p:spPr/>
        <p:txBody>
          <a:bodyPr/>
          <a:lstStyle/>
          <a:p>
            <a:fld id="{0909C0A3-26C5-4006-8439-DE589F4C1D13}" type="datetime1">
              <a:rPr lang="en-US" smtClean="0"/>
              <a:pPr/>
              <a:t>11/23/2017</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66919752"/>
              </p:ext>
            </p:extLst>
          </p:nvPr>
        </p:nvGraphicFramePr>
        <p:xfrm>
          <a:off x="685797" y="1676400"/>
          <a:ext cx="8001002" cy="3683000"/>
        </p:xfrm>
        <a:graphic>
          <a:graphicData uri="http://schemas.openxmlformats.org/drawingml/2006/table">
            <a:tbl>
              <a:tblPr firstRow="1" bandRow="1">
                <a:tableStyleId>{5C22544A-7EE6-4342-B048-85BDC9FD1C3A}</a:tableStyleId>
              </a:tblPr>
              <a:tblGrid>
                <a:gridCol w="3886203"/>
                <a:gridCol w="4114799"/>
              </a:tblGrid>
              <a:tr h="370840">
                <a:tc>
                  <a:txBody>
                    <a:bodyPr/>
                    <a:lstStyle/>
                    <a:p>
                      <a:r>
                        <a:rPr lang="en-MY" dirty="0" smtClean="0"/>
                        <a:t>HQ</a:t>
                      </a:r>
                      <a:endParaRPr lang="en-MY" dirty="0"/>
                    </a:p>
                  </a:txBody>
                  <a:tcPr/>
                </a:tc>
                <a:tc>
                  <a:txBody>
                    <a:bodyPr/>
                    <a:lstStyle/>
                    <a:p>
                      <a:r>
                        <a:rPr lang="en-MY" dirty="0" smtClean="0"/>
                        <a:t>Branch</a:t>
                      </a:r>
                      <a:endParaRPr lang="en-MY"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MY" dirty="0" err="1" smtClean="0"/>
                        <a:t>Xpressi</a:t>
                      </a:r>
                      <a:r>
                        <a:rPr lang="en-MY" dirty="0" smtClean="0"/>
                        <a:t> Software (</a:t>
                      </a:r>
                      <a:r>
                        <a:rPr lang="en-MY" dirty="0" err="1" smtClean="0"/>
                        <a:t>SmartPrep</a:t>
                      </a:r>
                      <a:r>
                        <a:rPr lang="en-MY" dirty="0" smtClean="0"/>
                        <a:t>, Data Preparation, KMS, </a:t>
                      </a:r>
                      <a:r>
                        <a:rPr lang="en-MY" dirty="0" err="1" smtClean="0"/>
                        <a:t>Xpressi</a:t>
                      </a:r>
                      <a:r>
                        <a:rPr lang="en-MY" dirty="0" smtClean="0"/>
                        <a:t> Server)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MY" dirty="0" err="1" smtClean="0"/>
                        <a:t>Xpressi</a:t>
                      </a:r>
                      <a:r>
                        <a:rPr lang="en-MY" dirty="0" smtClean="0"/>
                        <a:t> Print Server</a:t>
                      </a:r>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MY" dirty="0" smtClean="0"/>
                        <a:t>Card Program (Visa/MasterCard/</a:t>
                      </a:r>
                      <a:r>
                        <a:rPr lang="en-MY" dirty="0" err="1" smtClean="0"/>
                        <a:t>etc</a:t>
                      </a:r>
                      <a:r>
                        <a:rPr lang="en-MY" dirty="0" smtClean="0"/>
                        <a:t>)</a:t>
                      </a:r>
                    </a:p>
                    <a:p>
                      <a:endParaRPr lang="en-MY"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MY" dirty="0" smtClean="0"/>
                        <a:t>Card Printer/Embosser</a:t>
                      </a:r>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MY" dirty="0" smtClean="0"/>
                        <a:t>HSM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MY" dirty="0" smtClean="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MY" dirty="0" smtClean="0"/>
                        <a:t>PC</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MY" dirty="0" smtClean="0"/>
                        <a:t>PC</a:t>
                      </a:r>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MY" dirty="0" smtClean="0"/>
                        <a:t>Project Management</a:t>
                      </a:r>
                    </a:p>
                  </a:txBody>
                  <a:tcPr/>
                </a:tc>
                <a:tc>
                  <a:txBody>
                    <a:bodyPr/>
                    <a:lstStyle/>
                    <a:p>
                      <a:endParaRPr lang="en-MY"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MY" dirty="0" smtClean="0"/>
                        <a:t>Annual License &amp; Maintenance</a:t>
                      </a:r>
                    </a:p>
                  </a:txBody>
                  <a:tcPr/>
                </a:tc>
                <a:tc>
                  <a:txBody>
                    <a:bodyPr/>
                    <a:lstStyle/>
                    <a:p>
                      <a:endParaRPr lang="en-MY" dirty="0"/>
                    </a:p>
                  </a:txBody>
                  <a:tcPr/>
                </a:tc>
              </a:tr>
            </a:tbl>
          </a:graphicData>
        </a:graphic>
      </p:graphicFrame>
    </p:spTree>
    <p:extLst>
      <p:ext uri="{BB962C8B-B14F-4D97-AF65-F5344CB8AC3E}">
        <p14:creationId xmlns:p14="http://schemas.microsoft.com/office/powerpoint/2010/main" val="35610319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42416" y="2514601"/>
            <a:ext cx="6600451" cy="838199"/>
          </a:xfrm>
        </p:spPr>
        <p:txBody>
          <a:bodyPr>
            <a:normAutofit/>
          </a:bodyPr>
          <a:lstStyle/>
          <a:p>
            <a:r>
              <a:rPr lang="en-US" sz="3600" b="1" dirty="0" err="1" smtClean="0"/>
              <a:t>Xpressi</a:t>
            </a:r>
            <a:r>
              <a:rPr lang="en-US" sz="3600" b="1" dirty="0" smtClean="0"/>
              <a:t> Screenshot</a:t>
            </a:r>
            <a:endParaRPr lang="en-US" sz="3600" b="1" dirty="0"/>
          </a:p>
        </p:txBody>
      </p:sp>
    </p:spTree>
    <p:extLst>
      <p:ext uri="{BB962C8B-B14F-4D97-AF65-F5344CB8AC3E}">
        <p14:creationId xmlns:p14="http://schemas.microsoft.com/office/powerpoint/2010/main" val="1267334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Client </a:t>
            </a:r>
            <a:r>
              <a:rPr lang="en-US" b="1" dirty="0" smtClean="0"/>
              <a:t>Browser-Login</a:t>
            </a:r>
            <a:endParaRPr lang="en-US" b="1" dirty="0"/>
          </a:p>
        </p:txBody>
      </p:sp>
      <p:pic>
        <p:nvPicPr>
          <p:cNvPr id="9" name="Content Placeholder 8"/>
          <p:cNvPicPr>
            <a:picLocks noGrp="1" noChangeAspect="1"/>
          </p:cNvPicPr>
          <p:nvPr>
            <p:ph idx="1"/>
          </p:nvPr>
        </p:nvPicPr>
        <p:blipFill>
          <a:blip r:embed="rId2"/>
          <a:stretch>
            <a:fillRect/>
          </a:stretch>
        </p:blipFill>
        <p:spPr>
          <a:xfrm>
            <a:off x="1524000" y="2133600"/>
            <a:ext cx="6735341" cy="4212388"/>
          </a:xfrm>
          <a:prstGeom prst="rect">
            <a:avLst/>
          </a:prstGeom>
        </p:spPr>
      </p:pic>
      <p:sp>
        <p:nvSpPr>
          <p:cNvPr id="3" name="Date Placeholder 2"/>
          <p:cNvSpPr>
            <a:spLocks noGrp="1"/>
          </p:cNvSpPr>
          <p:nvPr>
            <p:ph type="dt" sz="half" idx="10"/>
          </p:nvPr>
        </p:nvSpPr>
        <p:spPr/>
        <p:txBody>
          <a:bodyPr/>
          <a:lstStyle/>
          <a:p>
            <a:fld id="{BBFA5673-5B2D-4020-902C-4576ED18E85E}" type="datetime1">
              <a:rPr lang="en-US" smtClean="0"/>
              <a:pPr/>
              <a:t>11/23/2017</a:t>
            </a:fld>
            <a:endParaRPr lang="en-US" dirty="0"/>
          </a:p>
        </p:txBody>
      </p:sp>
    </p:spTree>
    <p:extLst>
      <p:ext uri="{BB962C8B-B14F-4D97-AF65-F5344CB8AC3E}">
        <p14:creationId xmlns:p14="http://schemas.microsoft.com/office/powerpoint/2010/main" val="27911147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p:cNvSpPr>
            <a:spLocks noGrp="1" noChangeArrowheads="1"/>
          </p:cNvSpPr>
          <p:nvPr>
            <p:ph type="title"/>
          </p:nvPr>
        </p:nvSpPr>
        <p:spPr/>
        <p:txBody>
          <a:bodyPr>
            <a:normAutofit fontScale="90000"/>
          </a:bodyPr>
          <a:lstStyle/>
          <a:p>
            <a:r>
              <a:rPr lang="en-US" b="1" dirty="0" smtClean="0"/>
              <a:t>Client Browser-Select Application</a:t>
            </a:r>
            <a:endParaRPr lang="en-US" b="1" dirty="0"/>
          </a:p>
        </p:txBody>
      </p:sp>
      <p:sp>
        <p:nvSpPr>
          <p:cNvPr id="5" name="Date Placeholder 4"/>
          <p:cNvSpPr>
            <a:spLocks noGrp="1"/>
          </p:cNvSpPr>
          <p:nvPr>
            <p:ph type="dt" sz="half" idx="10"/>
          </p:nvPr>
        </p:nvSpPr>
        <p:spPr/>
        <p:txBody>
          <a:bodyPr/>
          <a:lstStyle/>
          <a:p>
            <a:fld id="{123C19CB-8250-447F-A855-12CD42F925AF}" type="datetime1">
              <a:rPr lang="en-US" smtClean="0"/>
              <a:pPr/>
              <a:t>11/23/2017</a:t>
            </a:fld>
            <a:endParaRPr lang="en-US"/>
          </a:p>
        </p:txBody>
      </p:sp>
      <p:sp>
        <p:nvSpPr>
          <p:cNvPr id="4" name="Footer Placeholder 3"/>
          <p:cNvSpPr>
            <a:spLocks noGrp="1"/>
          </p:cNvSpPr>
          <p:nvPr>
            <p:ph type="ftr" sz="quarter" idx="4294967295"/>
          </p:nvPr>
        </p:nvSpPr>
        <p:spPr>
          <a:xfrm>
            <a:off x="1942415" y="6135809"/>
            <a:ext cx="5716488" cy="365125"/>
          </a:xfrm>
          <a:prstGeom prst="rect">
            <a:avLst/>
          </a:prstGeom>
        </p:spPr>
        <p:txBody>
          <a:bodyPr/>
          <a:lstStyle/>
          <a:p>
            <a:r>
              <a:rPr lang="en-US" smtClean="0"/>
              <a:t>CARD TECHNOLOGY &amp; SYSTEM (M) SDN BHD </a:t>
            </a:r>
            <a:endParaRPr lang="en-US"/>
          </a:p>
        </p:txBody>
      </p:sp>
      <p:pic>
        <p:nvPicPr>
          <p:cNvPr id="865283" name="Picture 3"/>
          <p:cNvPicPr>
            <a:picLocks noChangeAspect="1" noChangeArrowheads="1"/>
          </p:cNvPicPr>
          <p:nvPr/>
        </p:nvPicPr>
        <p:blipFill>
          <a:blip r:embed="rId3"/>
          <a:srcRect/>
          <a:stretch>
            <a:fillRect/>
          </a:stretch>
        </p:blipFill>
        <p:spPr bwMode="auto">
          <a:xfrm>
            <a:off x="685800" y="1990725"/>
            <a:ext cx="8001000" cy="48672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057400" y="2209800"/>
            <a:ext cx="6600451" cy="838199"/>
          </a:xfrm>
        </p:spPr>
        <p:txBody>
          <a:bodyPr>
            <a:normAutofit/>
          </a:bodyPr>
          <a:lstStyle/>
          <a:p>
            <a:r>
              <a:rPr lang="en-US" sz="3200" b="1" dirty="0" smtClean="0"/>
              <a:t>Introduction to Instant Issuance</a:t>
            </a:r>
            <a:endParaRPr lang="en-US" sz="3200" b="1" dirty="0"/>
          </a:p>
        </p:txBody>
      </p:sp>
    </p:spTree>
    <p:extLst>
      <p:ext uri="{BB962C8B-B14F-4D97-AF65-F5344CB8AC3E}">
        <p14:creationId xmlns:p14="http://schemas.microsoft.com/office/powerpoint/2010/main" val="20975615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Print Server-Select Printer</a:t>
            </a:r>
            <a:endParaRPr lang="en-US" b="1" dirty="0"/>
          </a:p>
        </p:txBody>
      </p:sp>
      <p:sp>
        <p:nvSpPr>
          <p:cNvPr id="3" name="Date Placeholder 2"/>
          <p:cNvSpPr>
            <a:spLocks noGrp="1"/>
          </p:cNvSpPr>
          <p:nvPr>
            <p:ph type="dt" sz="half" idx="10"/>
          </p:nvPr>
        </p:nvSpPr>
        <p:spPr/>
        <p:txBody>
          <a:bodyPr/>
          <a:lstStyle/>
          <a:p>
            <a:fld id="{BBFA5673-5B2D-4020-902C-4576ED18E85E}" type="datetime1">
              <a:rPr lang="en-US" smtClean="0"/>
              <a:pPr/>
              <a:t>11/23/2017</a:t>
            </a:fld>
            <a:endParaRPr lang="en-US" dirty="0"/>
          </a:p>
        </p:txBody>
      </p:sp>
      <p:pic>
        <p:nvPicPr>
          <p:cNvPr id="6" name="Picture 5"/>
          <p:cNvPicPr>
            <a:picLocks noChangeAspect="1"/>
          </p:cNvPicPr>
          <p:nvPr/>
        </p:nvPicPr>
        <p:blipFill>
          <a:blip r:embed="rId2"/>
          <a:stretch>
            <a:fillRect/>
          </a:stretch>
        </p:blipFill>
        <p:spPr>
          <a:xfrm>
            <a:off x="719249" y="1696435"/>
            <a:ext cx="7967551" cy="4621815"/>
          </a:xfrm>
          <a:prstGeom prst="rect">
            <a:avLst/>
          </a:prstGeom>
        </p:spPr>
      </p:pic>
    </p:spTree>
    <p:extLst>
      <p:ext uri="{BB962C8B-B14F-4D97-AF65-F5344CB8AC3E}">
        <p14:creationId xmlns:p14="http://schemas.microsoft.com/office/powerpoint/2010/main" val="6209037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Print Server-WYSWYG</a:t>
            </a:r>
            <a:endParaRPr lang="en-US" b="1" dirty="0"/>
          </a:p>
        </p:txBody>
      </p:sp>
      <p:pic>
        <p:nvPicPr>
          <p:cNvPr id="7" name="Content Placeholder 6"/>
          <p:cNvPicPr>
            <a:picLocks noGrp="1" noChangeAspect="1"/>
          </p:cNvPicPr>
          <p:nvPr>
            <p:ph idx="1"/>
          </p:nvPr>
        </p:nvPicPr>
        <p:blipFill>
          <a:blip r:embed="rId2"/>
          <a:stretch>
            <a:fillRect/>
          </a:stretch>
        </p:blipFill>
        <p:spPr>
          <a:xfrm>
            <a:off x="882602" y="1752600"/>
            <a:ext cx="7378795" cy="4828504"/>
          </a:xfrm>
          <a:prstGeom prst="rect">
            <a:avLst/>
          </a:prstGeom>
        </p:spPr>
      </p:pic>
      <p:sp>
        <p:nvSpPr>
          <p:cNvPr id="4" name="Date Placeholder 3"/>
          <p:cNvSpPr>
            <a:spLocks noGrp="1"/>
          </p:cNvSpPr>
          <p:nvPr>
            <p:ph type="dt" sz="half" idx="10"/>
          </p:nvPr>
        </p:nvSpPr>
        <p:spPr/>
        <p:txBody>
          <a:bodyPr/>
          <a:lstStyle/>
          <a:p>
            <a:fld id="{0909C0A3-26C5-4006-8439-DE589F4C1D13}" type="datetime1">
              <a:rPr lang="en-US" smtClean="0"/>
              <a:pPr/>
              <a:t>11/23/2017</a:t>
            </a:fld>
            <a:endParaRPr lang="en-US" dirty="0"/>
          </a:p>
        </p:txBody>
      </p:sp>
    </p:spTree>
    <p:extLst>
      <p:ext uri="{BB962C8B-B14F-4D97-AF65-F5344CB8AC3E}">
        <p14:creationId xmlns:p14="http://schemas.microsoft.com/office/powerpoint/2010/main" val="24349647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err="1" smtClean="0"/>
              <a:t>Xpressi</a:t>
            </a:r>
            <a:r>
              <a:rPr lang="en-US" b="1" dirty="0" smtClean="0"/>
              <a:t> Report</a:t>
            </a:r>
            <a:endParaRPr lang="en-US" b="1" dirty="0"/>
          </a:p>
        </p:txBody>
      </p:sp>
    </p:spTree>
    <p:extLst>
      <p:ext uri="{BB962C8B-B14F-4D97-AF65-F5344CB8AC3E}">
        <p14:creationId xmlns:p14="http://schemas.microsoft.com/office/powerpoint/2010/main" val="17223688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ChangeArrowheads="1"/>
          </p:cNvSpPr>
          <p:nvPr>
            <p:ph type="title"/>
          </p:nvPr>
        </p:nvSpPr>
        <p:spPr/>
        <p:txBody>
          <a:bodyPr>
            <a:normAutofit/>
          </a:bodyPr>
          <a:lstStyle/>
          <a:p>
            <a:r>
              <a:rPr lang="en-US" b="1" dirty="0"/>
              <a:t>Powerful Reports</a:t>
            </a:r>
          </a:p>
        </p:txBody>
      </p:sp>
      <p:sp>
        <p:nvSpPr>
          <p:cNvPr id="922627" name="Rectangle 3"/>
          <p:cNvSpPr>
            <a:spLocks noGrp="1" noChangeArrowheads="1"/>
          </p:cNvSpPr>
          <p:nvPr>
            <p:ph idx="1"/>
          </p:nvPr>
        </p:nvSpPr>
        <p:spPr/>
        <p:txBody>
          <a:bodyPr>
            <a:normAutofit fontScale="92500" lnSpcReduction="10000"/>
          </a:bodyPr>
          <a:lstStyle/>
          <a:p>
            <a:r>
              <a:rPr lang="en-US" dirty="0"/>
              <a:t>Ready to go Predefined Reports</a:t>
            </a:r>
          </a:p>
          <a:p>
            <a:pPr lvl="1">
              <a:buClr>
                <a:schemeClr val="tx1"/>
              </a:buClr>
              <a:buSzPct val="65000"/>
            </a:pPr>
            <a:r>
              <a:rPr lang="en-US" dirty="0"/>
              <a:t>Successful Cards</a:t>
            </a:r>
          </a:p>
          <a:p>
            <a:pPr lvl="1">
              <a:buClr>
                <a:schemeClr val="tx1"/>
              </a:buClr>
              <a:buSzPct val="65000"/>
            </a:pPr>
            <a:r>
              <a:rPr lang="en-US" dirty="0"/>
              <a:t>Failed Cards</a:t>
            </a:r>
          </a:p>
          <a:p>
            <a:pPr lvl="1">
              <a:buClr>
                <a:schemeClr val="tx1"/>
              </a:buClr>
              <a:buSzPct val="65000"/>
            </a:pPr>
            <a:r>
              <a:rPr lang="en-US" dirty="0"/>
              <a:t>Cards by Branch</a:t>
            </a:r>
          </a:p>
          <a:p>
            <a:pPr lvl="1">
              <a:buClr>
                <a:schemeClr val="tx1"/>
              </a:buClr>
              <a:buSzPct val="65000"/>
            </a:pPr>
            <a:r>
              <a:rPr lang="en-US" dirty="0"/>
              <a:t>Cards by Operator</a:t>
            </a:r>
          </a:p>
          <a:p>
            <a:pPr lvl="1">
              <a:buClr>
                <a:schemeClr val="tx1"/>
              </a:buClr>
              <a:buSzPct val="65000"/>
            </a:pPr>
            <a:r>
              <a:rPr lang="en-US" dirty="0"/>
              <a:t>Cards by Account Number</a:t>
            </a:r>
          </a:p>
          <a:p>
            <a:pPr lvl="1">
              <a:buClr>
                <a:schemeClr val="tx1"/>
              </a:buClr>
              <a:buSzPct val="65000"/>
            </a:pPr>
            <a:r>
              <a:rPr lang="en-US" dirty="0"/>
              <a:t>Cards by Cardholder name</a:t>
            </a:r>
          </a:p>
          <a:p>
            <a:r>
              <a:rPr lang="en-US" dirty="0"/>
              <a:t>Customized Reports</a:t>
            </a:r>
          </a:p>
          <a:p>
            <a:pPr lvl="1">
              <a:buClr>
                <a:schemeClr val="tx1"/>
              </a:buClr>
              <a:buSzPct val="65000"/>
            </a:pPr>
            <a:r>
              <a:rPr lang="en-US" dirty="0"/>
              <a:t>Specify Start and End Dates for above fields</a:t>
            </a:r>
          </a:p>
          <a:p>
            <a:r>
              <a:rPr lang="en-US" dirty="0"/>
              <a:t>All Reports can be viewed on screen</a:t>
            </a:r>
          </a:p>
          <a:p>
            <a:r>
              <a:rPr lang="en-US" dirty="0"/>
              <a:t>Print option to view before you </a:t>
            </a:r>
            <a:r>
              <a:rPr lang="en-US" dirty="0" smtClean="0"/>
              <a:t>print</a:t>
            </a:r>
            <a:endParaRPr lang="en-US" dirty="0"/>
          </a:p>
        </p:txBody>
      </p:sp>
      <p:sp>
        <p:nvSpPr>
          <p:cNvPr id="5" name="Date Placeholder 4"/>
          <p:cNvSpPr>
            <a:spLocks noGrp="1"/>
          </p:cNvSpPr>
          <p:nvPr>
            <p:ph type="dt" sz="half" idx="10"/>
          </p:nvPr>
        </p:nvSpPr>
        <p:spPr/>
        <p:txBody>
          <a:bodyPr/>
          <a:lstStyle/>
          <a:p>
            <a:fld id="{E78EC285-3F7E-4F03-BFB3-A6E5D92E0D4D}" type="datetime1">
              <a:rPr lang="en-US" smtClean="0"/>
              <a:pPr/>
              <a:t>11/23/2017</a:t>
            </a:fld>
            <a:endParaRPr lang="en-US"/>
          </a:p>
        </p:txBody>
      </p:sp>
    </p:spTree>
    <p:extLst>
      <p:ext uri="{BB962C8B-B14F-4D97-AF65-F5344CB8AC3E}">
        <p14:creationId xmlns:p14="http://schemas.microsoft.com/office/powerpoint/2010/main" val="116797272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ChangeArrowheads="1"/>
          </p:cNvSpPr>
          <p:nvPr>
            <p:ph type="title"/>
          </p:nvPr>
        </p:nvSpPr>
        <p:spPr/>
        <p:txBody>
          <a:bodyPr>
            <a:normAutofit/>
          </a:bodyPr>
          <a:lstStyle/>
          <a:p>
            <a:r>
              <a:rPr lang="en-US" b="1" dirty="0"/>
              <a:t>Custom </a:t>
            </a:r>
            <a:r>
              <a:rPr lang="en-US" b="1" dirty="0" smtClean="0"/>
              <a:t>Report</a:t>
            </a:r>
            <a:endParaRPr lang="en-US" b="1" dirty="0"/>
          </a:p>
        </p:txBody>
      </p:sp>
      <p:sp>
        <p:nvSpPr>
          <p:cNvPr id="10" name="Date Placeholder 9"/>
          <p:cNvSpPr>
            <a:spLocks noGrp="1"/>
          </p:cNvSpPr>
          <p:nvPr>
            <p:ph type="dt" sz="half" idx="10"/>
          </p:nvPr>
        </p:nvSpPr>
        <p:spPr/>
        <p:txBody>
          <a:bodyPr/>
          <a:lstStyle/>
          <a:p>
            <a:fld id="{D370E6D8-2FD1-4491-BF92-4DC5EB8ED390}" type="datetime1">
              <a:rPr lang="en-US" smtClean="0"/>
              <a:pPr/>
              <a:t>11/23/2017</a:t>
            </a:fld>
            <a:endParaRPr lang="en-US"/>
          </a:p>
        </p:txBody>
      </p:sp>
      <p:sp>
        <p:nvSpPr>
          <p:cNvPr id="924676" name="Oval 4"/>
          <p:cNvSpPr>
            <a:spLocks noChangeArrowheads="1"/>
          </p:cNvSpPr>
          <p:nvPr/>
        </p:nvSpPr>
        <p:spPr bwMode="auto">
          <a:xfrm>
            <a:off x="5791200" y="2743200"/>
            <a:ext cx="1752600" cy="533400"/>
          </a:xfrm>
          <a:prstGeom prst="ellipse">
            <a:avLst/>
          </a:prstGeom>
          <a:noFill/>
          <a:ln w="28575">
            <a:solidFill>
              <a:srgbClr val="CC0000"/>
            </a:solidFill>
            <a:round/>
            <a:headEnd/>
            <a:tailEnd/>
          </a:ln>
          <a:effectLst/>
        </p:spPr>
        <p:txBody>
          <a:bodyPr wrap="none" anchor="ctr"/>
          <a:lstStyle/>
          <a:p>
            <a:endParaRPr lang="en-US"/>
          </a:p>
        </p:txBody>
      </p:sp>
      <p:grpSp>
        <p:nvGrpSpPr>
          <p:cNvPr id="9" name="Group 8"/>
          <p:cNvGrpSpPr/>
          <p:nvPr/>
        </p:nvGrpSpPr>
        <p:grpSpPr>
          <a:xfrm>
            <a:off x="685800" y="1752600"/>
            <a:ext cx="7696200" cy="4572000"/>
            <a:chOff x="0" y="1295400"/>
            <a:chExt cx="9144000" cy="5562600"/>
          </a:xfrm>
        </p:grpSpPr>
        <p:pic>
          <p:nvPicPr>
            <p:cNvPr id="924675" name="Picture 3"/>
            <p:cNvPicPr>
              <a:picLocks noChangeAspect="1" noChangeArrowheads="1"/>
            </p:cNvPicPr>
            <p:nvPr/>
          </p:nvPicPr>
          <p:blipFill>
            <a:blip r:embed="rId3"/>
            <a:srcRect/>
            <a:stretch>
              <a:fillRect/>
            </a:stretch>
          </p:blipFill>
          <p:spPr bwMode="auto">
            <a:xfrm>
              <a:off x="0" y="1295400"/>
              <a:ext cx="9144000" cy="5562600"/>
            </a:xfrm>
            <a:prstGeom prst="rect">
              <a:avLst/>
            </a:prstGeom>
            <a:noFill/>
          </p:spPr>
        </p:pic>
        <p:sp>
          <p:nvSpPr>
            <p:cNvPr id="6" name="Rectangle 5"/>
            <p:cNvSpPr/>
            <p:nvPr/>
          </p:nvSpPr>
          <p:spPr>
            <a:xfrm>
              <a:off x="0" y="1295400"/>
              <a:ext cx="22860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XPressi - FINAL"/>
            <p:cNvPicPr>
              <a:picLocks noChangeAspect="1" noChangeArrowheads="1"/>
            </p:cNvPicPr>
            <p:nvPr/>
          </p:nvPicPr>
          <p:blipFill>
            <a:blip r:embed="rId4"/>
            <a:srcRect/>
            <a:stretch>
              <a:fillRect/>
            </a:stretch>
          </p:blipFill>
          <p:spPr bwMode="auto">
            <a:xfrm>
              <a:off x="228600" y="1295400"/>
              <a:ext cx="1924050" cy="779462"/>
            </a:xfrm>
            <a:prstGeom prst="rect">
              <a:avLst/>
            </a:prstGeom>
            <a:noFill/>
          </p:spPr>
        </p:pic>
      </p:grpSp>
    </p:spTree>
    <p:extLst>
      <p:ext uri="{BB962C8B-B14F-4D97-AF65-F5344CB8AC3E}">
        <p14:creationId xmlns:p14="http://schemas.microsoft.com/office/powerpoint/2010/main" val="18402890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Xpressi</a:t>
            </a:r>
            <a:r>
              <a:rPr lang="en-US" dirty="0" smtClean="0"/>
              <a:t> Background</a:t>
            </a:r>
            <a:endParaRPr lang="en-US" dirty="0"/>
          </a:p>
        </p:txBody>
      </p:sp>
      <p:sp>
        <p:nvSpPr>
          <p:cNvPr id="3" name="Content Placeholder 2"/>
          <p:cNvSpPr>
            <a:spLocks noGrp="1"/>
          </p:cNvSpPr>
          <p:nvPr>
            <p:ph idx="1"/>
          </p:nvPr>
        </p:nvSpPr>
        <p:spPr/>
        <p:txBody>
          <a:bodyPr>
            <a:normAutofit fontScale="92500" lnSpcReduction="10000"/>
          </a:bodyPr>
          <a:lstStyle/>
          <a:p>
            <a:r>
              <a:rPr lang="en-MY" dirty="0" err="1" smtClean="0"/>
              <a:t>Xpressi</a:t>
            </a:r>
            <a:r>
              <a:rPr lang="en-MY" dirty="0" smtClean="0"/>
              <a:t> Instant Issuance Solution is developed and supported by a company that is s</a:t>
            </a:r>
            <a:r>
              <a:rPr lang="en-US" dirty="0" err="1" smtClean="0">
                <a:cs typeface="Arial" pitchFamily="34" charset="0"/>
              </a:rPr>
              <a:t>pecialized</a:t>
            </a:r>
            <a:r>
              <a:rPr lang="en-US" dirty="0" smtClean="0">
                <a:cs typeface="Arial" pitchFamily="34" charset="0"/>
              </a:rPr>
              <a:t> </a:t>
            </a:r>
            <a:r>
              <a:rPr lang="en-US" dirty="0">
                <a:cs typeface="Arial" pitchFamily="34" charset="0"/>
              </a:rPr>
              <a:t>in design and manufacture of equipment and software for smart card manufacturing, card printing, embossing, card personalization and cloud-based mobile payment </a:t>
            </a:r>
            <a:r>
              <a:rPr lang="en-US" dirty="0" smtClean="0">
                <a:cs typeface="Arial" pitchFamily="34" charset="0"/>
              </a:rPr>
              <a:t>applications.</a:t>
            </a:r>
          </a:p>
          <a:p>
            <a:r>
              <a:rPr lang="en-US" dirty="0" err="1" smtClean="0">
                <a:cs typeface="Arial" pitchFamily="34" charset="0"/>
              </a:rPr>
              <a:t>Xpressi</a:t>
            </a:r>
            <a:r>
              <a:rPr lang="en-US" dirty="0" smtClean="0">
                <a:cs typeface="Arial" pitchFamily="34" charset="0"/>
              </a:rPr>
              <a:t> Centralize and Instant Issuance have been deployed in hundreds </a:t>
            </a:r>
            <a:r>
              <a:rPr lang="en-US" dirty="0">
                <a:cs typeface="Arial" pitchFamily="34" charset="0"/>
              </a:rPr>
              <a:t>of service bureaus and issuing banks </a:t>
            </a:r>
            <a:r>
              <a:rPr lang="en-US" dirty="0" smtClean="0">
                <a:cs typeface="Arial" pitchFamily="34" charset="0"/>
              </a:rPr>
              <a:t>worldwide</a:t>
            </a:r>
          </a:p>
          <a:p>
            <a:r>
              <a:rPr lang="en-US" dirty="0" err="1" smtClean="0">
                <a:cs typeface="Arial" pitchFamily="34" charset="0"/>
              </a:rPr>
              <a:t>Xpressi</a:t>
            </a:r>
            <a:r>
              <a:rPr lang="en-US" dirty="0" smtClean="0">
                <a:cs typeface="Arial" pitchFamily="34" charset="0"/>
              </a:rPr>
              <a:t> Centralize and </a:t>
            </a:r>
            <a:r>
              <a:rPr lang="en-US" dirty="0" err="1" smtClean="0">
                <a:cs typeface="Arial" pitchFamily="34" charset="0"/>
              </a:rPr>
              <a:t>Xpressi</a:t>
            </a:r>
            <a:r>
              <a:rPr lang="en-US" dirty="0" smtClean="0">
                <a:cs typeface="Arial" pitchFamily="34" charset="0"/>
              </a:rPr>
              <a:t> Instant Issuance Solutions have been deployed since 2000 and 2009 respectively</a:t>
            </a:r>
          </a:p>
          <a:p>
            <a:r>
              <a:rPr lang="en-MY" dirty="0" smtClean="0"/>
              <a:t>We have now active sites in more than 25 countries worldwide </a:t>
            </a:r>
          </a:p>
          <a:p>
            <a:r>
              <a:rPr lang="en-MY" dirty="0" smtClean="0"/>
              <a:t>We have completed over 200 </a:t>
            </a:r>
            <a:r>
              <a:rPr lang="en-MY" dirty="0"/>
              <a:t>EMV integrations </a:t>
            </a:r>
            <a:r>
              <a:rPr lang="en-MY" dirty="0" smtClean="0"/>
              <a:t>worldwide</a:t>
            </a:r>
            <a:endParaRPr lang="en-MY" dirty="0"/>
          </a:p>
          <a:p>
            <a:r>
              <a:rPr lang="en-MY" dirty="0" smtClean="0"/>
              <a:t>We have developed nearly 1000 card programs or personalization scripts for Visa, MasterCard, Union Pay, JCB, etc. </a:t>
            </a:r>
          </a:p>
          <a:p>
            <a:endParaRPr lang="en-US" dirty="0"/>
          </a:p>
        </p:txBody>
      </p:sp>
      <p:sp>
        <p:nvSpPr>
          <p:cNvPr id="4" name="Date Placeholder 3"/>
          <p:cNvSpPr>
            <a:spLocks noGrp="1"/>
          </p:cNvSpPr>
          <p:nvPr>
            <p:ph type="dt" sz="half" idx="10"/>
          </p:nvPr>
        </p:nvSpPr>
        <p:spPr/>
        <p:txBody>
          <a:bodyPr/>
          <a:lstStyle/>
          <a:p>
            <a:fld id="{0909C0A3-26C5-4006-8439-DE589F4C1D13}" type="datetime1">
              <a:rPr lang="en-US" smtClean="0"/>
              <a:pPr/>
              <a:t>11/23/2017</a:t>
            </a:fld>
            <a:endParaRPr lang="en-US" dirty="0"/>
          </a:p>
        </p:txBody>
      </p:sp>
    </p:spTree>
    <p:extLst>
      <p:ext uri="{BB962C8B-B14F-4D97-AF65-F5344CB8AC3E}">
        <p14:creationId xmlns:p14="http://schemas.microsoft.com/office/powerpoint/2010/main" val="40866213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0"/>
            <a:ext cx="6589200" cy="1280890"/>
          </a:xfrm>
        </p:spPr>
        <p:txBody>
          <a:bodyPr>
            <a:normAutofit/>
          </a:bodyPr>
          <a:lstStyle/>
          <a:p>
            <a:r>
              <a:rPr lang="en-US" b="1" dirty="0" err="1" smtClean="0"/>
              <a:t>Xpressi</a:t>
            </a:r>
            <a:r>
              <a:rPr lang="en-US" b="1" dirty="0" smtClean="0"/>
              <a:t> Instant </a:t>
            </a:r>
            <a:r>
              <a:rPr lang="en-US" b="1" dirty="0"/>
              <a:t>Issuance </a:t>
            </a:r>
            <a:r>
              <a:rPr lang="en-US" b="1" dirty="0" smtClean="0"/>
              <a:t>Installations</a:t>
            </a:r>
            <a:endParaRPr lang="en-US" b="1" dirty="0"/>
          </a:p>
        </p:txBody>
      </p:sp>
      <p:sp>
        <p:nvSpPr>
          <p:cNvPr id="3" name="Content Placeholder 2"/>
          <p:cNvSpPr>
            <a:spLocks noGrp="1"/>
          </p:cNvSpPr>
          <p:nvPr>
            <p:ph sz="half" idx="1"/>
          </p:nvPr>
        </p:nvSpPr>
        <p:spPr/>
        <p:txBody>
          <a:bodyPr>
            <a:normAutofit fontScale="92500" lnSpcReduction="20000"/>
          </a:bodyPr>
          <a:lstStyle/>
          <a:p>
            <a:r>
              <a:rPr lang="en-US" dirty="0" err="1" smtClean="0"/>
              <a:t>CitiBank</a:t>
            </a:r>
            <a:r>
              <a:rPr lang="en-US" dirty="0" smtClean="0"/>
              <a:t>, Poland</a:t>
            </a:r>
          </a:p>
          <a:p>
            <a:r>
              <a:rPr lang="en-US" dirty="0" err="1" smtClean="0"/>
              <a:t>CitiBank</a:t>
            </a:r>
            <a:r>
              <a:rPr lang="en-US" dirty="0" smtClean="0"/>
              <a:t>, </a:t>
            </a:r>
            <a:r>
              <a:rPr lang="en-US" dirty="0"/>
              <a:t>London </a:t>
            </a:r>
            <a:r>
              <a:rPr lang="en-US" dirty="0" smtClean="0"/>
              <a:t> </a:t>
            </a:r>
          </a:p>
          <a:p>
            <a:r>
              <a:rPr lang="en-US" dirty="0" smtClean="0"/>
              <a:t>Citi Bank, Dubai </a:t>
            </a:r>
          </a:p>
          <a:p>
            <a:r>
              <a:rPr lang="en-US" dirty="0" err="1" smtClean="0"/>
              <a:t>Vancity</a:t>
            </a:r>
            <a:r>
              <a:rPr lang="en-US" dirty="0" smtClean="0"/>
              <a:t>, Canada </a:t>
            </a:r>
          </a:p>
          <a:p>
            <a:r>
              <a:rPr lang="en-US" dirty="0" smtClean="0"/>
              <a:t>CIMB, Malaysia</a:t>
            </a:r>
          </a:p>
          <a:p>
            <a:r>
              <a:rPr lang="en-US" dirty="0" smtClean="0"/>
              <a:t>Ripley, Chile </a:t>
            </a:r>
          </a:p>
          <a:p>
            <a:r>
              <a:rPr lang="en-US" dirty="0" err="1" smtClean="0"/>
              <a:t>Oeschle</a:t>
            </a:r>
            <a:r>
              <a:rPr lang="en-US" dirty="0" smtClean="0"/>
              <a:t>, Peru </a:t>
            </a:r>
          </a:p>
          <a:p>
            <a:r>
              <a:rPr lang="en-US" dirty="0" err="1" smtClean="0"/>
              <a:t>Procesos</a:t>
            </a:r>
            <a:r>
              <a:rPr lang="en-US" dirty="0" smtClean="0"/>
              <a:t> Bank, </a:t>
            </a:r>
            <a:r>
              <a:rPr lang="en-US" dirty="0"/>
              <a:t>Latin </a:t>
            </a:r>
            <a:r>
              <a:rPr lang="en-US" dirty="0" smtClean="0"/>
              <a:t>America </a:t>
            </a:r>
          </a:p>
          <a:p>
            <a:r>
              <a:rPr lang="en-US" dirty="0" smtClean="0"/>
              <a:t>IBK Bank, </a:t>
            </a:r>
            <a:r>
              <a:rPr lang="en-US" dirty="0"/>
              <a:t>Latin </a:t>
            </a:r>
            <a:r>
              <a:rPr lang="en-US" dirty="0" smtClean="0"/>
              <a:t>America </a:t>
            </a:r>
          </a:p>
          <a:p>
            <a:r>
              <a:rPr lang="en-US" dirty="0" smtClean="0"/>
              <a:t>AFS, Bahrain</a:t>
            </a:r>
          </a:p>
          <a:p>
            <a:pPr marL="0" indent="0">
              <a:buNone/>
            </a:pPr>
            <a:endParaRPr lang="en-US" dirty="0" smtClean="0"/>
          </a:p>
        </p:txBody>
      </p:sp>
      <p:sp>
        <p:nvSpPr>
          <p:cNvPr id="7" name="Content Placeholder 6"/>
          <p:cNvSpPr>
            <a:spLocks noGrp="1"/>
          </p:cNvSpPr>
          <p:nvPr>
            <p:ph sz="half" idx="2"/>
          </p:nvPr>
        </p:nvSpPr>
        <p:spPr/>
        <p:txBody>
          <a:bodyPr>
            <a:normAutofit fontScale="92500" lnSpcReduction="20000"/>
          </a:bodyPr>
          <a:lstStyle/>
          <a:p>
            <a:r>
              <a:rPr lang="en-US" dirty="0" err="1"/>
              <a:t>Burwha</a:t>
            </a:r>
            <a:r>
              <a:rPr lang="en-US" dirty="0"/>
              <a:t> </a:t>
            </a:r>
            <a:r>
              <a:rPr lang="en-US" dirty="0" smtClean="0"/>
              <a:t>Bank, Middle East </a:t>
            </a:r>
          </a:p>
          <a:p>
            <a:r>
              <a:rPr lang="en-US" dirty="0" smtClean="0"/>
              <a:t>Skye Bank, Nigeria  </a:t>
            </a:r>
          </a:p>
          <a:p>
            <a:r>
              <a:rPr lang="en-US" dirty="0" smtClean="0"/>
              <a:t>Bank </a:t>
            </a:r>
            <a:r>
              <a:rPr lang="en-US" dirty="0"/>
              <a:t>of </a:t>
            </a:r>
            <a:r>
              <a:rPr lang="en-US" dirty="0" err="1" smtClean="0"/>
              <a:t>Ayudhya</a:t>
            </a:r>
            <a:r>
              <a:rPr lang="en-US" dirty="0" smtClean="0"/>
              <a:t>, </a:t>
            </a:r>
            <a:r>
              <a:rPr lang="en-US" dirty="0"/>
              <a:t>Thailand </a:t>
            </a:r>
          </a:p>
          <a:p>
            <a:r>
              <a:rPr lang="en-US" dirty="0"/>
              <a:t>C. Hoare </a:t>
            </a:r>
            <a:r>
              <a:rPr lang="en-US" dirty="0" smtClean="0"/>
              <a:t>Bank, </a:t>
            </a:r>
            <a:r>
              <a:rPr lang="en-US" dirty="0"/>
              <a:t>London </a:t>
            </a:r>
            <a:r>
              <a:rPr lang="en-US" dirty="0" smtClean="0"/>
              <a:t> </a:t>
            </a:r>
            <a:endParaRPr lang="en-US" dirty="0"/>
          </a:p>
          <a:p>
            <a:r>
              <a:rPr lang="en-US" dirty="0"/>
              <a:t>Equity </a:t>
            </a:r>
            <a:r>
              <a:rPr lang="en-US" dirty="0" smtClean="0"/>
              <a:t>Bank, </a:t>
            </a:r>
            <a:r>
              <a:rPr lang="en-US" dirty="0"/>
              <a:t>Rwanda </a:t>
            </a:r>
            <a:r>
              <a:rPr lang="en-US" dirty="0" smtClean="0"/>
              <a:t> </a:t>
            </a:r>
            <a:endParaRPr lang="en-US" dirty="0"/>
          </a:p>
          <a:p>
            <a:r>
              <a:rPr lang="en-US" dirty="0"/>
              <a:t>The </a:t>
            </a:r>
            <a:r>
              <a:rPr lang="en-US" dirty="0" smtClean="0"/>
              <a:t>Group, </a:t>
            </a:r>
            <a:r>
              <a:rPr lang="en-US" dirty="0"/>
              <a:t>Qatar </a:t>
            </a:r>
          </a:p>
          <a:p>
            <a:r>
              <a:rPr lang="en-US" dirty="0"/>
              <a:t>Thai </a:t>
            </a:r>
            <a:r>
              <a:rPr lang="en-US" dirty="0" smtClean="0"/>
              <a:t>British, </a:t>
            </a:r>
            <a:r>
              <a:rPr lang="en-US" dirty="0"/>
              <a:t>Thailand </a:t>
            </a:r>
          </a:p>
          <a:p>
            <a:r>
              <a:rPr lang="en-US" dirty="0" smtClean="0"/>
              <a:t>NIBL, </a:t>
            </a:r>
            <a:r>
              <a:rPr lang="en-US" dirty="0"/>
              <a:t>Nepal </a:t>
            </a:r>
          </a:p>
          <a:p>
            <a:r>
              <a:rPr lang="en-US" dirty="0" smtClean="0"/>
              <a:t>BOK, </a:t>
            </a:r>
            <a:r>
              <a:rPr lang="en-US" dirty="0"/>
              <a:t>Rwanda</a:t>
            </a:r>
          </a:p>
          <a:p>
            <a:r>
              <a:rPr lang="en-US" dirty="0" smtClean="0"/>
              <a:t>UAB, Myanmar</a:t>
            </a:r>
            <a:endParaRPr lang="en-US" dirty="0"/>
          </a:p>
        </p:txBody>
      </p:sp>
      <p:sp>
        <p:nvSpPr>
          <p:cNvPr id="4" name="Date Placeholder 3"/>
          <p:cNvSpPr>
            <a:spLocks noGrp="1"/>
          </p:cNvSpPr>
          <p:nvPr>
            <p:ph type="dt" sz="half" idx="10"/>
          </p:nvPr>
        </p:nvSpPr>
        <p:spPr/>
        <p:txBody>
          <a:bodyPr/>
          <a:lstStyle/>
          <a:p>
            <a:fld id="{0909C0A3-26C5-4006-8439-DE589F4C1D13}" type="datetime1">
              <a:rPr lang="en-US" smtClean="0"/>
              <a:pPr/>
              <a:t>11/23/2017</a:t>
            </a:fld>
            <a:endParaRPr lang="en-US" dirty="0"/>
          </a:p>
        </p:txBody>
      </p:sp>
    </p:spTree>
    <p:extLst>
      <p:ext uri="{BB962C8B-B14F-4D97-AF65-F5344CB8AC3E}">
        <p14:creationId xmlns:p14="http://schemas.microsoft.com/office/powerpoint/2010/main" val="1286568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143000"/>
            <a:ext cx="6589200" cy="685800"/>
          </a:xfrm>
        </p:spPr>
        <p:txBody>
          <a:bodyPr>
            <a:normAutofit fontScale="90000"/>
          </a:bodyPr>
          <a:lstStyle/>
          <a:p>
            <a:r>
              <a:rPr lang="en-US" b="1" dirty="0" err="1" smtClean="0"/>
              <a:t>PersoMaster-Xpressi</a:t>
            </a:r>
            <a:r>
              <a:rPr lang="en-US" b="1" dirty="0" smtClean="0"/>
              <a:t> Installation</a:t>
            </a:r>
            <a:endParaRPr lang="en-US" b="1" dirty="0"/>
          </a:p>
        </p:txBody>
      </p:sp>
      <p:sp>
        <p:nvSpPr>
          <p:cNvPr id="8" name="Content Placeholder 7"/>
          <p:cNvSpPr>
            <a:spLocks noGrp="1"/>
          </p:cNvSpPr>
          <p:nvPr>
            <p:ph sz="half" idx="1"/>
          </p:nvPr>
        </p:nvSpPr>
        <p:spPr/>
        <p:txBody>
          <a:bodyPr>
            <a:normAutofit lnSpcReduction="10000"/>
          </a:bodyPr>
          <a:lstStyle/>
          <a:p>
            <a:r>
              <a:rPr lang="en-US" dirty="0" smtClean="0"/>
              <a:t>Bank Islam, Malaysia</a:t>
            </a:r>
          </a:p>
          <a:p>
            <a:r>
              <a:rPr lang="en-US" dirty="0" smtClean="0"/>
              <a:t>BCB, Malaysia </a:t>
            </a:r>
          </a:p>
          <a:p>
            <a:r>
              <a:rPr lang="en-US" dirty="0" smtClean="0"/>
              <a:t>EON Bank, Malaysia</a:t>
            </a:r>
          </a:p>
          <a:p>
            <a:r>
              <a:rPr lang="en-US" dirty="0" smtClean="0"/>
              <a:t>CIMB, Malaysia</a:t>
            </a:r>
          </a:p>
          <a:p>
            <a:r>
              <a:rPr lang="en-US" dirty="0" err="1" smtClean="0"/>
              <a:t>MBf</a:t>
            </a:r>
            <a:r>
              <a:rPr lang="en-US" dirty="0" smtClean="0"/>
              <a:t> Cards, Malaysia</a:t>
            </a:r>
          </a:p>
          <a:p>
            <a:r>
              <a:rPr lang="en-US" dirty="0" smtClean="0"/>
              <a:t>ASCC, Malaysia</a:t>
            </a:r>
          </a:p>
          <a:p>
            <a:r>
              <a:rPr lang="en-US" dirty="0" smtClean="0"/>
              <a:t>ACB, Vietnam</a:t>
            </a:r>
          </a:p>
          <a:p>
            <a:r>
              <a:rPr lang="en-US" dirty="0" smtClean="0"/>
              <a:t>HDB, Vietnam</a:t>
            </a:r>
          </a:p>
          <a:p>
            <a:r>
              <a:rPr lang="en-US" dirty="0" smtClean="0"/>
              <a:t>Nam A Bank, Vietnam</a:t>
            </a:r>
          </a:p>
          <a:p>
            <a:r>
              <a:rPr lang="en-US" dirty="0"/>
              <a:t>BIBD, </a:t>
            </a:r>
            <a:r>
              <a:rPr lang="en-US" dirty="0" smtClean="0"/>
              <a:t>Brunei</a:t>
            </a:r>
          </a:p>
          <a:p>
            <a:endParaRPr lang="en-US" dirty="0" smtClean="0"/>
          </a:p>
        </p:txBody>
      </p:sp>
      <p:sp>
        <p:nvSpPr>
          <p:cNvPr id="3" name="Content Placeholder 2"/>
          <p:cNvSpPr>
            <a:spLocks noGrp="1"/>
          </p:cNvSpPr>
          <p:nvPr>
            <p:ph sz="half" idx="2"/>
          </p:nvPr>
        </p:nvSpPr>
        <p:spPr>
          <a:xfrm>
            <a:off x="5337307" y="2136706"/>
            <a:ext cx="3654293" cy="3767397"/>
          </a:xfrm>
        </p:spPr>
        <p:txBody>
          <a:bodyPr>
            <a:normAutofit lnSpcReduction="10000"/>
          </a:bodyPr>
          <a:lstStyle/>
          <a:p>
            <a:r>
              <a:rPr lang="en-US" dirty="0" smtClean="0"/>
              <a:t>CB </a:t>
            </a:r>
            <a:r>
              <a:rPr lang="en-US" dirty="0"/>
              <a:t>Bank, Myanmar</a:t>
            </a:r>
          </a:p>
          <a:p>
            <a:r>
              <a:rPr lang="en-US" dirty="0"/>
              <a:t>Mekong Bank, Cambodia</a:t>
            </a:r>
          </a:p>
          <a:p>
            <a:r>
              <a:rPr lang="en-US" dirty="0"/>
              <a:t>PPCB, Cambodia</a:t>
            </a:r>
          </a:p>
          <a:p>
            <a:r>
              <a:rPr lang="en-US" dirty="0"/>
              <a:t>CAB, Cambodia</a:t>
            </a:r>
          </a:p>
          <a:p>
            <a:r>
              <a:rPr lang="en-US" dirty="0" err="1" smtClean="0"/>
              <a:t>Canadia</a:t>
            </a:r>
            <a:r>
              <a:rPr lang="en-US" dirty="0" smtClean="0"/>
              <a:t> </a:t>
            </a:r>
            <a:r>
              <a:rPr lang="en-US" dirty="0"/>
              <a:t>bank, Cambodia</a:t>
            </a:r>
          </a:p>
          <a:p>
            <a:r>
              <a:rPr lang="en-US" dirty="0"/>
              <a:t>Marshall, </a:t>
            </a:r>
            <a:r>
              <a:rPr lang="en-US" dirty="0" smtClean="0"/>
              <a:t>Pakistan</a:t>
            </a:r>
          </a:p>
          <a:p>
            <a:r>
              <a:rPr lang="en-US" dirty="0" smtClean="0"/>
              <a:t>UAB </a:t>
            </a:r>
            <a:r>
              <a:rPr lang="en-US" dirty="0"/>
              <a:t>Bank, Myanmar</a:t>
            </a:r>
          </a:p>
          <a:p>
            <a:endParaRPr lang="en-US" dirty="0"/>
          </a:p>
          <a:p>
            <a:endParaRPr lang="en-MY" dirty="0"/>
          </a:p>
        </p:txBody>
      </p:sp>
      <p:sp>
        <p:nvSpPr>
          <p:cNvPr id="5" name="Date Placeholder 4"/>
          <p:cNvSpPr>
            <a:spLocks noGrp="1"/>
          </p:cNvSpPr>
          <p:nvPr>
            <p:ph type="dt" sz="half" idx="10"/>
          </p:nvPr>
        </p:nvSpPr>
        <p:spPr/>
        <p:txBody>
          <a:bodyPr/>
          <a:lstStyle/>
          <a:p>
            <a:fld id="{C9078B60-3AEC-4239-9B42-EBD63A819288}" type="datetime1">
              <a:rPr lang="en-US" smtClean="0"/>
              <a:pPr/>
              <a:t>11/23/2017</a:t>
            </a:fld>
            <a:endParaRPr lang="en-US" dirty="0"/>
          </a:p>
        </p:txBody>
      </p:sp>
    </p:spTree>
    <p:extLst>
      <p:ext uri="{BB962C8B-B14F-4D97-AF65-F5344CB8AC3E}">
        <p14:creationId xmlns:p14="http://schemas.microsoft.com/office/powerpoint/2010/main" val="20071258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Case Study</a:t>
            </a:r>
            <a:endParaRPr lang="en-US" b="1" dirty="0"/>
          </a:p>
        </p:txBody>
      </p:sp>
      <p:sp>
        <p:nvSpPr>
          <p:cNvPr id="3" name="Content Placeholder 2"/>
          <p:cNvSpPr>
            <a:spLocks noGrp="1"/>
          </p:cNvSpPr>
          <p:nvPr>
            <p:ph sz="half" idx="1"/>
          </p:nvPr>
        </p:nvSpPr>
        <p:spPr>
          <a:xfrm>
            <a:off x="457200" y="1417638"/>
            <a:ext cx="4343400" cy="1295399"/>
          </a:xfrm>
        </p:spPr>
        <p:txBody>
          <a:bodyPr>
            <a:noAutofit/>
          </a:bodyPr>
          <a:lstStyle/>
          <a:p>
            <a:r>
              <a:rPr lang="en-US" sz="1800" dirty="0" err="1" smtClean="0"/>
              <a:t>Xpressi</a:t>
            </a:r>
            <a:r>
              <a:rPr lang="en-US" sz="1800" dirty="0" smtClean="0"/>
              <a:t> instant card issuance solution enables our bank to instantly issue EMV Debit/Credit cards to its customers right at the branch. </a:t>
            </a:r>
          </a:p>
        </p:txBody>
      </p:sp>
      <p:sp>
        <p:nvSpPr>
          <p:cNvPr id="7" name="Content Placeholder 6"/>
          <p:cNvSpPr>
            <a:spLocks noGrp="1"/>
          </p:cNvSpPr>
          <p:nvPr>
            <p:ph sz="half" idx="2"/>
          </p:nvPr>
        </p:nvSpPr>
        <p:spPr>
          <a:xfrm>
            <a:off x="0" y="4830762"/>
            <a:ext cx="9144000" cy="1493837"/>
          </a:xfrm>
        </p:spPr>
        <p:txBody>
          <a:bodyPr>
            <a:normAutofit fontScale="32500" lnSpcReduction="20000"/>
          </a:bodyPr>
          <a:lstStyle/>
          <a:p>
            <a:pPr>
              <a:buNone/>
            </a:pPr>
            <a:r>
              <a:rPr lang="en-US" sz="7200" b="1" dirty="0" smtClean="0"/>
              <a:t>“Compared to an average of days' or weeks’ timeline with conventional issuance, our bank credit card applicants now only need approximately an hour from submitting the application form plus supporting documents at the selected branches to obtain a new credit card in their hands.”</a:t>
            </a:r>
            <a:endParaRPr lang="en-US" b="1" dirty="0"/>
          </a:p>
        </p:txBody>
      </p:sp>
      <p:sp>
        <p:nvSpPr>
          <p:cNvPr id="5" name="Date Placeholder 4"/>
          <p:cNvSpPr>
            <a:spLocks noGrp="1"/>
          </p:cNvSpPr>
          <p:nvPr>
            <p:ph type="dt" sz="half" idx="10"/>
          </p:nvPr>
        </p:nvSpPr>
        <p:spPr/>
        <p:txBody>
          <a:bodyPr/>
          <a:lstStyle/>
          <a:p>
            <a:fld id="{8ADDD69C-49B3-472F-A89C-88CA9FF83CAB}" type="datetime1">
              <a:rPr lang="en-US" smtClean="0"/>
              <a:pPr/>
              <a:t>11/23/2017</a:t>
            </a:fld>
            <a:endParaRPr lang="en-US" dirty="0"/>
          </a:p>
        </p:txBody>
      </p:sp>
      <p:pic>
        <p:nvPicPr>
          <p:cNvPr id="9" name="Picture 8"/>
          <p:cNvPicPr>
            <a:picLocks noChangeAspect="1"/>
          </p:cNvPicPr>
          <p:nvPr/>
        </p:nvPicPr>
        <p:blipFill>
          <a:blip r:embed="rId2"/>
          <a:stretch>
            <a:fillRect/>
          </a:stretch>
        </p:blipFill>
        <p:spPr>
          <a:xfrm>
            <a:off x="5181600" y="1417638"/>
            <a:ext cx="3505200" cy="3032589"/>
          </a:xfrm>
          <a:prstGeom prst="rect">
            <a:avLst/>
          </a:prstGeom>
        </p:spPr>
      </p:pic>
      <p:pic>
        <p:nvPicPr>
          <p:cNvPr id="10" name="Picture 9"/>
          <p:cNvPicPr>
            <a:picLocks noChangeAspect="1"/>
          </p:cNvPicPr>
          <p:nvPr/>
        </p:nvPicPr>
        <p:blipFill>
          <a:blip r:embed="rId3"/>
          <a:stretch>
            <a:fillRect/>
          </a:stretch>
        </p:blipFill>
        <p:spPr>
          <a:xfrm>
            <a:off x="848492" y="2938414"/>
            <a:ext cx="2761739" cy="1171647"/>
          </a:xfrm>
          <a:prstGeom prst="rect">
            <a:avLst/>
          </a:prstGeom>
        </p:spPr>
      </p:pic>
      <p:sp>
        <p:nvSpPr>
          <p:cNvPr id="11" name="Right Arrow 10"/>
          <p:cNvSpPr/>
          <p:nvPr/>
        </p:nvSpPr>
        <p:spPr>
          <a:xfrm rot="372601">
            <a:off x="3674332" y="3538054"/>
            <a:ext cx="1495169"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9078B60-3AEC-4239-9B42-EBD63A819288}" type="datetime1">
              <a:rPr lang="en-US" smtClean="0"/>
              <a:pPr/>
              <a:t>11/23/2017</a:t>
            </a:fld>
            <a:endParaRPr lang="en-US" dirty="0"/>
          </a:p>
        </p:txBody>
      </p:sp>
      <p:sp>
        <p:nvSpPr>
          <p:cNvPr id="2" name="Title 1"/>
          <p:cNvSpPr>
            <a:spLocks noGrp="1"/>
          </p:cNvSpPr>
          <p:nvPr>
            <p:ph type="title"/>
          </p:nvPr>
        </p:nvSpPr>
        <p:spPr>
          <a:xfrm>
            <a:off x="1276007" y="2209800"/>
            <a:ext cx="6591985" cy="1468800"/>
          </a:xfrm>
        </p:spPr>
        <p:txBody>
          <a:bodyPr/>
          <a:lstStyle/>
          <a:p>
            <a:pPr algn="ctr"/>
            <a:r>
              <a:rPr lang="en-MY" b="1" dirty="0" smtClean="0"/>
              <a:t>THANK YOU!</a:t>
            </a:r>
            <a:endParaRPr lang="en-MY" b="1" dirty="0"/>
          </a:p>
        </p:txBody>
      </p:sp>
    </p:spTree>
    <p:extLst>
      <p:ext uri="{BB962C8B-B14F-4D97-AF65-F5344CB8AC3E}">
        <p14:creationId xmlns:p14="http://schemas.microsoft.com/office/powerpoint/2010/main" val="3147413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Instant Issuance</a:t>
            </a:r>
            <a:endParaRPr lang="en-US" b="1" dirty="0"/>
          </a:p>
        </p:txBody>
      </p:sp>
      <p:sp>
        <p:nvSpPr>
          <p:cNvPr id="3" name="Content Placeholder 2"/>
          <p:cNvSpPr>
            <a:spLocks noGrp="1"/>
          </p:cNvSpPr>
          <p:nvPr>
            <p:ph idx="1"/>
          </p:nvPr>
        </p:nvSpPr>
        <p:spPr>
          <a:xfrm>
            <a:off x="457200" y="1752600"/>
            <a:ext cx="8229600" cy="4525963"/>
          </a:xfrm>
        </p:spPr>
        <p:txBody>
          <a:bodyPr>
            <a:normAutofit/>
          </a:bodyPr>
          <a:lstStyle/>
          <a:p>
            <a:r>
              <a:rPr lang="en-US" dirty="0" smtClean="0"/>
              <a:t>Objectives:</a:t>
            </a:r>
          </a:p>
          <a:p>
            <a:pPr lvl="1"/>
            <a:r>
              <a:rPr lang="en-US" sz="1800" dirty="0"/>
              <a:t>To instantly issue a complete EMV cards (Debit/Credit/Prepaid) at a remote location </a:t>
            </a:r>
            <a:r>
              <a:rPr lang="en-US" sz="1800" dirty="0" smtClean="0"/>
              <a:t>in real-time.</a:t>
            </a:r>
            <a:endParaRPr lang="en-US" sz="1800" dirty="0"/>
          </a:p>
          <a:p>
            <a:pPr lvl="1"/>
            <a:r>
              <a:rPr lang="en-US" sz="1800" dirty="0" smtClean="0"/>
              <a:t>End-to-end personalization process </a:t>
            </a:r>
            <a:r>
              <a:rPr lang="en-US" sz="1800" dirty="0"/>
              <a:t>from </a:t>
            </a:r>
            <a:r>
              <a:rPr lang="en-US" sz="1800" dirty="0" smtClean="0"/>
              <a:t>card application, data </a:t>
            </a:r>
            <a:r>
              <a:rPr lang="en-US" sz="1800" dirty="0"/>
              <a:t>preparation to physical personalization.</a:t>
            </a:r>
          </a:p>
          <a:p>
            <a:r>
              <a:rPr lang="en-MY" dirty="0" smtClean="0"/>
              <a:t>Target Markets:</a:t>
            </a:r>
            <a:endParaRPr lang="en-MY" dirty="0"/>
          </a:p>
          <a:p>
            <a:pPr lvl="1"/>
            <a:r>
              <a:rPr lang="en-MY" sz="1800" dirty="0" smtClean="0"/>
              <a:t>Financial Institutions that are looking to increase capacity on to of existing central issuance system</a:t>
            </a:r>
          </a:p>
          <a:p>
            <a:pPr lvl="1"/>
            <a:r>
              <a:rPr lang="en-MY" sz="1800" dirty="0" smtClean="0"/>
              <a:t>Financial </a:t>
            </a:r>
            <a:r>
              <a:rPr lang="en-MY" sz="1800" dirty="0"/>
              <a:t>Institutions with </a:t>
            </a:r>
            <a:r>
              <a:rPr lang="en-MY" sz="1800" dirty="0" smtClean="0"/>
              <a:t>branches </a:t>
            </a:r>
            <a:r>
              <a:rPr lang="en-MY" sz="1800" dirty="0"/>
              <a:t>across the </a:t>
            </a:r>
            <a:r>
              <a:rPr lang="en-MY" sz="1800" dirty="0" smtClean="0"/>
              <a:t>c</a:t>
            </a:r>
            <a:r>
              <a:rPr lang="en-US" sz="1800" dirty="0" err="1" smtClean="0"/>
              <a:t>ity</a:t>
            </a:r>
            <a:r>
              <a:rPr lang="en-US" sz="1800" dirty="0" smtClean="0"/>
              <a:t> </a:t>
            </a:r>
            <a:r>
              <a:rPr lang="en-US" sz="1800" dirty="0"/>
              <a:t>or country</a:t>
            </a:r>
          </a:p>
          <a:p>
            <a:pPr lvl="1"/>
            <a:r>
              <a:rPr lang="en-MY" sz="1800" dirty="0" smtClean="0"/>
              <a:t>Financial Institutions that are looking to expand their card issuing locations </a:t>
            </a:r>
            <a:r>
              <a:rPr lang="en-MY" sz="1800" dirty="0" smtClean="0"/>
              <a:t>i.e</a:t>
            </a:r>
            <a:r>
              <a:rPr lang="en-MY" sz="1800" dirty="0" smtClean="0"/>
              <a:t>. shopping mall, airport, etc. </a:t>
            </a:r>
            <a:endParaRPr lang="en-US" sz="1800" dirty="0"/>
          </a:p>
          <a:p>
            <a:endParaRPr lang="en-US" sz="2400" dirty="0"/>
          </a:p>
        </p:txBody>
      </p:sp>
      <p:sp>
        <p:nvSpPr>
          <p:cNvPr id="4" name="Date Placeholder 3"/>
          <p:cNvSpPr>
            <a:spLocks noGrp="1"/>
          </p:cNvSpPr>
          <p:nvPr>
            <p:ph type="dt" sz="half" idx="10"/>
          </p:nvPr>
        </p:nvSpPr>
        <p:spPr/>
        <p:txBody>
          <a:bodyPr/>
          <a:lstStyle/>
          <a:p>
            <a:fld id="{0909C0A3-26C5-4006-8439-DE589F4C1D13}" type="datetime1">
              <a:rPr lang="en-US" smtClean="0"/>
              <a:pPr/>
              <a:t>11/23/2017</a:t>
            </a:fld>
            <a:endParaRPr lang="en-US" dirty="0"/>
          </a:p>
        </p:txBody>
      </p:sp>
    </p:spTree>
    <p:extLst>
      <p:ext uri="{BB962C8B-B14F-4D97-AF65-F5344CB8AC3E}">
        <p14:creationId xmlns:p14="http://schemas.microsoft.com/office/powerpoint/2010/main" val="3657814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Why Instant Issuance?</a:t>
            </a:r>
            <a:endParaRPr lang="en-US" b="1" dirty="0"/>
          </a:p>
        </p:txBody>
      </p:sp>
      <p:sp>
        <p:nvSpPr>
          <p:cNvPr id="3" name="Content Placeholder 2"/>
          <p:cNvSpPr>
            <a:spLocks noGrp="1"/>
          </p:cNvSpPr>
          <p:nvPr>
            <p:ph idx="1"/>
          </p:nvPr>
        </p:nvSpPr>
        <p:spPr>
          <a:xfrm>
            <a:off x="1524000" y="1600200"/>
            <a:ext cx="7419287" cy="4278479"/>
          </a:xfrm>
        </p:spPr>
        <p:txBody>
          <a:bodyPr>
            <a:noAutofit/>
          </a:bodyPr>
          <a:lstStyle/>
          <a:p>
            <a:r>
              <a:rPr lang="en-US" dirty="0"/>
              <a:t>Lower </a:t>
            </a:r>
            <a:r>
              <a:rPr lang="en-US" dirty="0" smtClean="0"/>
              <a:t>Total Card Costs</a:t>
            </a:r>
            <a:endParaRPr lang="en-US" dirty="0"/>
          </a:p>
          <a:p>
            <a:pPr lvl="1"/>
            <a:r>
              <a:rPr lang="en-MY" sz="1800" dirty="0"/>
              <a:t> </a:t>
            </a:r>
            <a:r>
              <a:rPr lang="en-MY" sz="1800" i="1" dirty="0"/>
              <a:t>Eliminates costs of mailing/postage of card and PIN Mailers</a:t>
            </a:r>
          </a:p>
          <a:p>
            <a:r>
              <a:rPr lang="en-US" dirty="0"/>
              <a:t> Increased Security</a:t>
            </a:r>
          </a:p>
          <a:p>
            <a:pPr lvl="1"/>
            <a:r>
              <a:rPr lang="en-MY" sz="1800" dirty="0"/>
              <a:t> </a:t>
            </a:r>
            <a:r>
              <a:rPr lang="en-MY" sz="1800" i="1" dirty="0"/>
              <a:t>Eliminates delivery failure due to theft and costs</a:t>
            </a:r>
          </a:p>
          <a:p>
            <a:pPr lvl="1"/>
            <a:r>
              <a:rPr lang="en-MY" sz="1800" dirty="0"/>
              <a:t> </a:t>
            </a:r>
            <a:r>
              <a:rPr lang="en-MY" sz="1800" i="1" dirty="0"/>
              <a:t>Reduces Fraud Impact of Stolen Card</a:t>
            </a:r>
          </a:p>
          <a:p>
            <a:r>
              <a:rPr lang="en-US" dirty="0"/>
              <a:t> Enhanced Customer Experience</a:t>
            </a:r>
          </a:p>
          <a:p>
            <a:pPr lvl="1"/>
            <a:r>
              <a:rPr lang="en-MY" sz="1800" dirty="0"/>
              <a:t> </a:t>
            </a:r>
            <a:r>
              <a:rPr lang="en-MY" sz="1800" i="1" dirty="0"/>
              <a:t>Single visit to obtain a card that can be used immediately</a:t>
            </a:r>
          </a:p>
          <a:p>
            <a:pPr lvl="1"/>
            <a:r>
              <a:rPr lang="en-MY" sz="1800" dirty="0"/>
              <a:t> </a:t>
            </a:r>
            <a:r>
              <a:rPr lang="en-MY" sz="1800" i="1" dirty="0"/>
              <a:t>Reduces wait time from days to minutes</a:t>
            </a:r>
          </a:p>
          <a:p>
            <a:pPr lvl="1"/>
            <a:r>
              <a:rPr lang="en-MY" sz="1800" dirty="0"/>
              <a:t> </a:t>
            </a:r>
            <a:r>
              <a:rPr lang="en-MY" sz="1800" i="1" dirty="0"/>
              <a:t>Quick replacement of lost/stolen/damaged cards</a:t>
            </a:r>
          </a:p>
          <a:p>
            <a:pPr lvl="1"/>
            <a:r>
              <a:rPr lang="en-US" sz="1800" i="1" dirty="0" smtClean="0"/>
              <a:t>Additional cross selling </a:t>
            </a:r>
            <a:r>
              <a:rPr lang="en-US" sz="1800" i="1" dirty="0"/>
              <a:t>opportunity</a:t>
            </a:r>
          </a:p>
          <a:p>
            <a:pPr lvl="1"/>
            <a:r>
              <a:rPr lang="en-MY" sz="1800" dirty="0"/>
              <a:t> </a:t>
            </a:r>
            <a:r>
              <a:rPr lang="en-MY" sz="1800" i="1" dirty="0"/>
              <a:t>Customer </a:t>
            </a:r>
            <a:r>
              <a:rPr lang="en-MY" sz="1800" i="1" dirty="0" smtClean="0"/>
              <a:t>face </a:t>
            </a:r>
            <a:r>
              <a:rPr lang="en-MY" sz="1800" i="1" dirty="0"/>
              <a:t>time at the </a:t>
            </a:r>
            <a:r>
              <a:rPr lang="en-MY" sz="1800" i="1" dirty="0" smtClean="0"/>
              <a:t>financial institution</a:t>
            </a:r>
            <a:endParaRPr lang="en-US" sz="1800" dirty="0"/>
          </a:p>
        </p:txBody>
      </p:sp>
    </p:spTree>
    <p:extLst>
      <p:ext uri="{BB962C8B-B14F-4D97-AF65-F5344CB8AC3E}">
        <p14:creationId xmlns:p14="http://schemas.microsoft.com/office/powerpoint/2010/main" val="349653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42416" y="2514601"/>
            <a:ext cx="6600451" cy="685799"/>
          </a:xfrm>
        </p:spPr>
        <p:txBody>
          <a:bodyPr>
            <a:normAutofit/>
          </a:bodyPr>
          <a:lstStyle/>
          <a:p>
            <a:r>
              <a:rPr lang="en-US" sz="3200" b="1" dirty="0" err="1" smtClean="0"/>
              <a:t>Xpressi</a:t>
            </a:r>
            <a:r>
              <a:rPr lang="en-US" sz="3200" b="1" dirty="0" smtClean="0"/>
              <a:t> Instant Issuance Solution</a:t>
            </a:r>
            <a:endParaRPr lang="en-US" sz="3200" b="1" dirty="0"/>
          </a:p>
        </p:txBody>
      </p:sp>
    </p:spTree>
    <p:extLst>
      <p:ext uri="{BB962C8B-B14F-4D97-AF65-F5344CB8AC3E}">
        <p14:creationId xmlns:p14="http://schemas.microsoft.com/office/powerpoint/2010/main" val="22976816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MY" b="1" dirty="0" err="1" smtClean="0"/>
              <a:t>Xpressi</a:t>
            </a:r>
            <a:r>
              <a:rPr lang="en-MY" b="1" dirty="0" smtClean="0"/>
              <a:t> Family</a:t>
            </a:r>
            <a:endParaRPr lang="en-MY" b="1" dirty="0"/>
          </a:p>
        </p:txBody>
      </p:sp>
      <p:sp>
        <p:nvSpPr>
          <p:cNvPr id="4" name="Date Placeholder 3"/>
          <p:cNvSpPr>
            <a:spLocks noGrp="1"/>
          </p:cNvSpPr>
          <p:nvPr>
            <p:ph type="dt" sz="half" idx="10"/>
          </p:nvPr>
        </p:nvSpPr>
        <p:spPr/>
        <p:txBody>
          <a:bodyPr/>
          <a:lstStyle/>
          <a:p>
            <a:fld id="{0909C0A3-26C5-4006-8439-DE589F4C1D13}" type="datetime1">
              <a:rPr lang="en-US" smtClean="0"/>
              <a:pPr/>
              <a:t>11/23/2017</a:t>
            </a:fld>
            <a:endParaRPr lang="en-US" dirty="0"/>
          </a:p>
        </p:txBody>
      </p:sp>
      <p:sp>
        <p:nvSpPr>
          <p:cNvPr id="8" name="AutoShape 3"/>
          <p:cNvSpPr>
            <a:spLocks noChangeArrowheads="1"/>
          </p:cNvSpPr>
          <p:nvPr/>
        </p:nvSpPr>
        <p:spPr bwMode="auto">
          <a:xfrm>
            <a:off x="609600" y="2079812"/>
            <a:ext cx="2057400" cy="3352800"/>
          </a:xfrm>
          <a:prstGeom prst="roundRect">
            <a:avLst>
              <a:gd name="adj" fmla="val 16667"/>
            </a:avLst>
          </a:prstGeom>
          <a:solidFill>
            <a:schemeClr val="bg1"/>
          </a:solidFill>
          <a:ln w="28575" cap="rnd">
            <a:solidFill>
              <a:schemeClr val="tx1"/>
            </a:solidFill>
            <a:bevel/>
            <a:headEnd/>
            <a:tailEnd/>
          </a:ln>
        </p:spPr>
        <p:txBody>
          <a:bodyPr wrap="none" anchor="ctr"/>
          <a:lstStyle/>
          <a:p>
            <a:endParaRPr lang="en-US" dirty="0">
              <a:latin typeface="Calibri" pitchFamily="34" charset="0"/>
            </a:endParaRPr>
          </a:p>
        </p:txBody>
      </p:sp>
      <p:pic>
        <p:nvPicPr>
          <p:cNvPr id="9" name="Picture 8" descr="XPressi - FINAL -  no text.jpg"/>
          <p:cNvPicPr>
            <a:picLocks noChangeAspect="1"/>
          </p:cNvPicPr>
          <p:nvPr/>
        </p:nvPicPr>
        <p:blipFill>
          <a:blip r:embed="rId2" cstate="print"/>
          <a:stretch>
            <a:fillRect/>
          </a:stretch>
        </p:blipFill>
        <p:spPr>
          <a:xfrm>
            <a:off x="978098" y="2555581"/>
            <a:ext cx="1396603" cy="654818"/>
          </a:xfrm>
          <a:prstGeom prst="rect">
            <a:avLst/>
          </a:prstGeom>
        </p:spPr>
      </p:pic>
      <p:sp>
        <p:nvSpPr>
          <p:cNvPr id="10" name="Text Box 4"/>
          <p:cNvSpPr txBox="1">
            <a:spLocks noChangeArrowheads="1"/>
          </p:cNvSpPr>
          <p:nvPr/>
        </p:nvSpPr>
        <p:spPr bwMode="auto">
          <a:xfrm>
            <a:off x="685800" y="3756212"/>
            <a:ext cx="1905000" cy="1538883"/>
          </a:xfrm>
          <a:prstGeom prst="rect">
            <a:avLst/>
          </a:prstGeom>
          <a:noFill/>
          <a:ln w="9525">
            <a:noFill/>
            <a:miter lim="800000"/>
            <a:headEnd/>
            <a:tailEnd/>
          </a:ln>
        </p:spPr>
        <p:txBody>
          <a:bodyPr>
            <a:spAutoFit/>
          </a:bodyPr>
          <a:lstStyle/>
          <a:p>
            <a:pPr algn="ctr"/>
            <a:endParaRPr lang="en-US" sz="1000" i="1" dirty="0">
              <a:latin typeface="Arial" pitchFamily="34" charset="0"/>
              <a:cs typeface="Arial" pitchFamily="34" charset="0"/>
            </a:endParaRPr>
          </a:p>
          <a:p>
            <a:pPr algn="ctr"/>
            <a:r>
              <a:rPr lang="en-US" sz="1200" dirty="0">
                <a:latin typeface="Arial" pitchFamily="34" charset="0"/>
                <a:cs typeface="Arial" pitchFamily="34" charset="0"/>
              </a:rPr>
              <a:t>EMV Smart Card /</a:t>
            </a:r>
          </a:p>
          <a:p>
            <a:pPr algn="ctr"/>
            <a:r>
              <a:rPr lang="en-US" sz="1200" dirty="0">
                <a:latin typeface="Arial" pitchFamily="34" charset="0"/>
                <a:cs typeface="Arial" pitchFamily="34" charset="0"/>
              </a:rPr>
              <a:t>Central Issuance Software</a:t>
            </a:r>
          </a:p>
          <a:p>
            <a:pPr algn="ctr"/>
            <a:r>
              <a:rPr lang="en-US" sz="1200" dirty="0">
                <a:latin typeface="Arial" pitchFamily="34" charset="0"/>
                <a:cs typeface="Arial" pitchFamily="34" charset="0"/>
              </a:rPr>
              <a:t>for production </a:t>
            </a:r>
            <a:r>
              <a:rPr lang="en-US" sz="1200" dirty="0" smtClean="0">
                <a:latin typeface="Arial" pitchFamily="34" charset="0"/>
                <a:cs typeface="Arial" pitchFamily="34" charset="0"/>
              </a:rPr>
              <a:t>and personalization</a:t>
            </a:r>
            <a:endParaRPr lang="en-US" sz="1200" dirty="0">
              <a:latin typeface="Arial" pitchFamily="34" charset="0"/>
              <a:cs typeface="Arial" pitchFamily="34" charset="0"/>
            </a:endParaRPr>
          </a:p>
          <a:p>
            <a:pPr algn="ctr"/>
            <a:r>
              <a:rPr lang="en-US" sz="1200" dirty="0" smtClean="0">
                <a:latin typeface="Arial" pitchFamily="34" charset="0"/>
                <a:cs typeface="Arial" pitchFamily="34" charset="0"/>
              </a:rPr>
              <a:t>for issuers, banks</a:t>
            </a:r>
            <a:r>
              <a:rPr lang="en-US" sz="1200" dirty="0">
                <a:latin typeface="Arial" pitchFamily="34" charset="0"/>
                <a:cs typeface="Arial" pitchFamily="34" charset="0"/>
              </a:rPr>
              <a:t>, </a:t>
            </a:r>
            <a:r>
              <a:rPr lang="en-US" sz="1200" dirty="0" smtClean="0">
                <a:latin typeface="Arial" pitchFamily="34" charset="0"/>
                <a:cs typeface="Arial" pitchFamily="34" charset="0"/>
              </a:rPr>
              <a:t>and service bureaus</a:t>
            </a:r>
            <a:endParaRPr lang="en-US" sz="1200" dirty="0">
              <a:latin typeface="Arial" pitchFamily="34" charset="0"/>
              <a:cs typeface="Arial" pitchFamily="34" charset="0"/>
            </a:endParaRPr>
          </a:p>
        </p:txBody>
      </p:sp>
      <p:sp>
        <p:nvSpPr>
          <p:cNvPr id="11" name="AutoShape 7"/>
          <p:cNvSpPr>
            <a:spLocks noChangeArrowheads="1"/>
          </p:cNvSpPr>
          <p:nvPr/>
        </p:nvSpPr>
        <p:spPr bwMode="auto">
          <a:xfrm>
            <a:off x="3406788" y="2042993"/>
            <a:ext cx="2057200" cy="3352800"/>
          </a:xfrm>
          <a:prstGeom prst="roundRect">
            <a:avLst>
              <a:gd name="adj" fmla="val 16667"/>
            </a:avLst>
          </a:prstGeom>
          <a:solidFill>
            <a:schemeClr val="bg1"/>
          </a:solidFill>
          <a:ln w="28575" cap="rnd">
            <a:solidFill>
              <a:schemeClr val="tx1"/>
            </a:solidFill>
            <a:bevel/>
            <a:headEnd/>
            <a:tailEnd/>
          </a:ln>
        </p:spPr>
        <p:txBody>
          <a:bodyPr wrap="none" anchor="ctr"/>
          <a:lstStyle/>
          <a:p>
            <a:endParaRPr lang="en-US" dirty="0">
              <a:latin typeface="Arial" pitchFamily="34" charset="0"/>
              <a:cs typeface="Arial" pitchFamily="34" charset="0"/>
            </a:endParaRPr>
          </a:p>
        </p:txBody>
      </p:sp>
      <p:sp>
        <p:nvSpPr>
          <p:cNvPr id="12" name="Text Box 8"/>
          <p:cNvSpPr txBox="1">
            <a:spLocks noChangeArrowheads="1"/>
          </p:cNvSpPr>
          <p:nvPr/>
        </p:nvSpPr>
        <p:spPr bwMode="auto">
          <a:xfrm>
            <a:off x="3343432" y="3429000"/>
            <a:ext cx="2120556" cy="1661993"/>
          </a:xfrm>
          <a:prstGeom prst="rect">
            <a:avLst/>
          </a:prstGeom>
          <a:noFill/>
          <a:ln w="28575">
            <a:noFill/>
            <a:miter lim="800000"/>
            <a:headEnd/>
            <a:tailEnd/>
          </a:ln>
        </p:spPr>
        <p:txBody>
          <a:bodyPr>
            <a:spAutoFit/>
          </a:bodyPr>
          <a:lstStyle/>
          <a:p>
            <a:pPr algn="ctr"/>
            <a:r>
              <a:rPr lang="en-US" sz="1600" b="1" dirty="0">
                <a:latin typeface="Arial" pitchFamily="34" charset="0"/>
                <a:ea typeface="Arial Unicode MS" pitchFamily="34" charset="-128"/>
                <a:cs typeface="Arial" pitchFamily="34" charset="0"/>
              </a:rPr>
              <a:t/>
            </a:r>
            <a:br>
              <a:rPr lang="en-US" sz="1600" b="1" dirty="0">
                <a:latin typeface="Arial" pitchFamily="34" charset="0"/>
                <a:ea typeface="Arial Unicode MS" pitchFamily="34" charset="-128"/>
                <a:cs typeface="Arial" pitchFamily="34" charset="0"/>
              </a:rPr>
            </a:br>
            <a:endParaRPr lang="en-US" sz="1600" b="1" dirty="0">
              <a:latin typeface="Arial" pitchFamily="34" charset="0"/>
              <a:ea typeface="Arial Unicode MS" pitchFamily="34" charset="-128"/>
              <a:cs typeface="Arial" pitchFamily="34" charset="0"/>
            </a:endParaRPr>
          </a:p>
          <a:p>
            <a:pPr algn="ctr"/>
            <a:endParaRPr lang="en-US" sz="1000" dirty="0">
              <a:latin typeface="Arial" pitchFamily="34" charset="0"/>
              <a:cs typeface="Arial" pitchFamily="34" charset="0"/>
            </a:endParaRPr>
          </a:p>
          <a:p>
            <a:pPr algn="ctr"/>
            <a:r>
              <a:rPr lang="en-US" sz="1200" dirty="0" smtClean="0">
                <a:latin typeface="Arial" pitchFamily="34" charset="0"/>
                <a:cs typeface="Arial" pitchFamily="34" charset="0"/>
              </a:rPr>
              <a:t>Instant </a:t>
            </a:r>
            <a:r>
              <a:rPr lang="en-US" sz="1200" dirty="0">
                <a:latin typeface="Arial" pitchFamily="34" charset="0"/>
                <a:cs typeface="Arial" pitchFamily="34" charset="0"/>
              </a:rPr>
              <a:t>issuance of </a:t>
            </a:r>
            <a:r>
              <a:rPr lang="en-US" sz="1200" dirty="0" smtClean="0">
                <a:latin typeface="Arial" pitchFamily="34" charset="0"/>
                <a:cs typeface="Arial" pitchFamily="34" charset="0"/>
              </a:rPr>
              <a:t>EMV, contact , contactless magnetic stripe encoded, and pin management  for</a:t>
            </a:r>
            <a:endParaRPr lang="en-US" sz="1200" dirty="0">
              <a:latin typeface="Arial" pitchFamily="34" charset="0"/>
              <a:cs typeface="Arial" pitchFamily="34" charset="0"/>
            </a:endParaRPr>
          </a:p>
          <a:p>
            <a:pPr algn="ctr"/>
            <a:r>
              <a:rPr lang="en-US" sz="1200" dirty="0" smtClean="0">
                <a:latin typeface="Arial" pitchFamily="34" charset="0"/>
                <a:cs typeface="Arial" pitchFamily="34" charset="0"/>
              </a:rPr>
              <a:t>debit and credit cards</a:t>
            </a:r>
            <a:endParaRPr lang="en-US" sz="1200" dirty="0">
              <a:latin typeface="Arial" pitchFamily="34" charset="0"/>
              <a:cs typeface="Arial" pitchFamily="34" charset="0"/>
            </a:endParaRPr>
          </a:p>
        </p:txBody>
      </p:sp>
      <p:sp>
        <p:nvSpPr>
          <p:cNvPr id="13" name="Text Box 10"/>
          <p:cNvSpPr txBox="1">
            <a:spLocks noChangeArrowheads="1"/>
          </p:cNvSpPr>
          <p:nvPr/>
        </p:nvSpPr>
        <p:spPr bwMode="auto">
          <a:xfrm>
            <a:off x="3330388" y="2042993"/>
            <a:ext cx="2286000" cy="584775"/>
          </a:xfrm>
          <a:prstGeom prst="rect">
            <a:avLst/>
          </a:prstGeom>
          <a:noFill/>
          <a:ln w="9525">
            <a:noFill/>
            <a:miter lim="800000"/>
            <a:headEnd/>
            <a:tailEnd/>
          </a:ln>
        </p:spPr>
        <p:txBody>
          <a:bodyPr>
            <a:spAutoFit/>
          </a:bodyPr>
          <a:lstStyle/>
          <a:p>
            <a:pPr algn="ctr"/>
            <a:r>
              <a:rPr lang="en-US" sz="1600" b="1" dirty="0" smtClean="0">
                <a:solidFill>
                  <a:srgbClr val="FF6600"/>
                </a:solidFill>
                <a:latin typeface="Arial" pitchFamily="34" charset="0"/>
                <a:ea typeface="Arial Unicode MS" pitchFamily="34" charset="-128"/>
                <a:cs typeface="Arial" pitchFamily="34" charset="0"/>
              </a:rPr>
              <a:t>Remote &amp; branch issuance solution</a:t>
            </a:r>
            <a:endParaRPr lang="en-US" sz="1600" b="1" dirty="0">
              <a:solidFill>
                <a:srgbClr val="FF6600"/>
              </a:solidFill>
              <a:latin typeface="Arial" pitchFamily="34" charset="0"/>
              <a:ea typeface="Arial Unicode MS" pitchFamily="34" charset="-128"/>
              <a:cs typeface="Arial" pitchFamily="34" charset="0"/>
            </a:endParaRPr>
          </a:p>
        </p:txBody>
      </p:sp>
      <p:sp>
        <p:nvSpPr>
          <p:cNvPr id="14" name="Text Box 11"/>
          <p:cNvSpPr txBox="1">
            <a:spLocks noChangeArrowheads="1"/>
          </p:cNvSpPr>
          <p:nvPr/>
        </p:nvSpPr>
        <p:spPr bwMode="auto">
          <a:xfrm>
            <a:off x="533400" y="2079812"/>
            <a:ext cx="2286000" cy="584775"/>
          </a:xfrm>
          <a:prstGeom prst="rect">
            <a:avLst/>
          </a:prstGeom>
          <a:noFill/>
          <a:ln w="9525">
            <a:noFill/>
            <a:miter lim="800000"/>
            <a:headEnd/>
            <a:tailEnd/>
          </a:ln>
        </p:spPr>
        <p:txBody>
          <a:bodyPr>
            <a:spAutoFit/>
          </a:bodyPr>
          <a:lstStyle/>
          <a:p>
            <a:pPr algn="ctr"/>
            <a:r>
              <a:rPr lang="en-US" sz="1600" b="1" dirty="0">
                <a:solidFill>
                  <a:srgbClr val="FF6600"/>
                </a:solidFill>
                <a:latin typeface="Arial" pitchFamily="34" charset="0"/>
                <a:ea typeface="Arial Unicode MS" pitchFamily="34" charset="-128"/>
                <a:cs typeface="Arial" pitchFamily="34" charset="0"/>
              </a:rPr>
              <a:t>Central </a:t>
            </a:r>
            <a:r>
              <a:rPr lang="en-US" sz="1600" b="1" dirty="0" smtClean="0">
                <a:solidFill>
                  <a:srgbClr val="FF6600"/>
                </a:solidFill>
                <a:latin typeface="Arial" pitchFamily="34" charset="0"/>
                <a:ea typeface="Arial Unicode MS" pitchFamily="34" charset="-128"/>
                <a:cs typeface="Arial" pitchFamily="34" charset="0"/>
              </a:rPr>
              <a:t>/ batch issuance</a:t>
            </a:r>
            <a:endParaRPr lang="en-US" sz="1600" b="1" dirty="0">
              <a:solidFill>
                <a:srgbClr val="FF6600"/>
              </a:solidFill>
              <a:latin typeface="Arial" pitchFamily="34" charset="0"/>
              <a:ea typeface="Arial Unicode MS" pitchFamily="34" charset="-128"/>
              <a:cs typeface="Arial" pitchFamily="34" charset="0"/>
            </a:endParaRPr>
          </a:p>
        </p:txBody>
      </p:sp>
      <p:sp>
        <p:nvSpPr>
          <p:cNvPr id="15" name="AutoShape 7"/>
          <p:cNvSpPr>
            <a:spLocks noChangeArrowheads="1"/>
          </p:cNvSpPr>
          <p:nvPr/>
        </p:nvSpPr>
        <p:spPr bwMode="auto">
          <a:xfrm>
            <a:off x="6356176" y="2096100"/>
            <a:ext cx="2057400" cy="3352800"/>
          </a:xfrm>
          <a:prstGeom prst="roundRect">
            <a:avLst>
              <a:gd name="adj" fmla="val 16667"/>
            </a:avLst>
          </a:prstGeom>
          <a:solidFill>
            <a:schemeClr val="bg1"/>
          </a:solidFill>
          <a:ln w="28575" cap="rnd">
            <a:solidFill>
              <a:schemeClr val="tx1"/>
            </a:solidFill>
            <a:bevel/>
            <a:headEnd/>
            <a:tailEnd/>
          </a:ln>
        </p:spPr>
        <p:txBody>
          <a:bodyPr wrap="none" anchor="ctr"/>
          <a:lstStyle/>
          <a:p>
            <a:endParaRPr lang="en-US" dirty="0">
              <a:latin typeface="Calibri" pitchFamily="34" charset="0"/>
            </a:endParaRPr>
          </a:p>
        </p:txBody>
      </p:sp>
      <p:sp>
        <p:nvSpPr>
          <p:cNvPr id="16" name="Text Box 8"/>
          <p:cNvSpPr txBox="1">
            <a:spLocks noChangeArrowheads="1"/>
          </p:cNvSpPr>
          <p:nvPr/>
        </p:nvSpPr>
        <p:spPr bwMode="auto">
          <a:xfrm>
            <a:off x="6400800" y="4164449"/>
            <a:ext cx="1905000" cy="1015663"/>
          </a:xfrm>
          <a:prstGeom prst="rect">
            <a:avLst/>
          </a:prstGeom>
          <a:noFill/>
          <a:ln w="9525">
            <a:noFill/>
            <a:miter lim="800000"/>
            <a:headEnd/>
            <a:tailEnd/>
          </a:ln>
        </p:spPr>
        <p:txBody>
          <a:bodyPr>
            <a:spAutoFit/>
          </a:bodyPr>
          <a:lstStyle/>
          <a:p>
            <a:pPr algn="ctr"/>
            <a:r>
              <a:rPr lang="en-US" sz="1200" dirty="0" smtClean="0">
                <a:latin typeface="Arial" pitchFamily="34" charset="0"/>
                <a:cs typeface="Arial" pitchFamily="34" charset="0"/>
              </a:rPr>
              <a:t>Enables </a:t>
            </a:r>
            <a:r>
              <a:rPr lang="en-US" sz="1200" dirty="0">
                <a:latin typeface="Arial" pitchFamily="34" charset="0"/>
                <a:cs typeface="Arial" pitchFamily="34" charset="0"/>
              </a:rPr>
              <a:t>Service Providers to </a:t>
            </a:r>
            <a:r>
              <a:rPr lang="en-US" sz="1200" dirty="0" smtClean="0">
                <a:latin typeface="Arial" pitchFamily="34" charset="0"/>
                <a:cs typeface="Arial" pitchFamily="34" charset="0"/>
              </a:rPr>
              <a:t>distribute </a:t>
            </a:r>
            <a:r>
              <a:rPr lang="en-US" sz="1200" dirty="0">
                <a:latin typeface="Arial" pitchFamily="34" charset="0"/>
                <a:cs typeface="Arial" pitchFamily="34" charset="0"/>
              </a:rPr>
              <a:t>and </a:t>
            </a:r>
            <a:r>
              <a:rPr lang="en-US" sz="1200" dirty="0" smtClean="0">
                <a:latin typeface="Arial" pitchFamily="34" charset="0"/>
                <a:cs typeface="Arial" pitchFamily="34" charset="0"/>
              </a:rPr>
              <a:t>manage their eWallet on NFC-enabled handsets</a:t>
            </a:r>
            <a:endParaRPr lang="en-US" sz="1200" dirty="0">
              <a:latin typeface="Arial" pitchFamily="34" charset="0"/>
              <a:cs typeface="Arial" pitchFamily="34" charset="0"/>
            </a:endParaRPr>
          </a:p>
        </p:txBody>
      </p:sp>
      <p:sp>
        <p:nvSpPr>
          <p:cNvPr id="17" name="Text Box 10"/>
          <p:cNvSpPr txBox="1">
            <a:spLocks noChangeArrowheads="1"/>
          </p:cNvSpPr>
          <p:nvPr/>
        </p:nvSpPr>
        <p:spPr bwMode="auto">
          <a:xfrm>
            <a:off x="6400800" y="2133600"/>
            <a:ext cx="1905000" cy="584775"/>
          </a:xfrm>
          <a:prstGeom prst="rect">
            <a:avLst/>
          </a:prstGeom>
          <a:noFill/>
          <a:ln w="9525">
            <a:noFill/>
            <a:miter lim="800000"/>
            <a:headEnd/>
            <a:tailEnd/>
          </a:ln>
        </p:spPr>
        <p:txBody>
          <a:bodyPr wrap="square">
            <a:spAutoFit/>
          </a:bodyPr>
          <a:lstStyle/>
          <a:p>
            <a:pPr algn="ctr"/>
            <a:r>
              <a:rPr lang="en-US" sz="1600" b="1" dirty="0" smtClean="0">
                <a:solidFill>
                  <a:srgbClr val="FF6600"/>
                </a:solidFill>
                <a:latin typeface="Arial" pitchFamily="34" charset="0"/>
                <a:ea typeface="Arial Unicode MS" pitchFamily="34" charset="-128"/>
                <a:cs typeface="Arial" pitchFamily="34" charset="0"/>
              </a:rPr>
              <a:t>Mobile Payments Solutions</a:t>
            </a:r>
            <a:endParaRPr lang="en-US" sz="1600" b="1" dirty="0">
              <a:solidFill>
                <a:srgbClr val="FF6600"/>
              </a:solidFill>
              <a:latin typeface="Arial" pitchFamily="34" charset="0"/>
              <a:ea typeface="Arial Unicode MS" pitchFamily="34" charset="-128"/>
              <a:cs typeface="Arial" pitchFamily="34" charset="0"/>
            </a:endParaRPr>
          </a:p>
        </p:txBody>
      </p:sp>
      <p:pic>
        <p:nvPicPr>
          <p:cNvPr id="18" name="Picture 17" descr="ixpressi-box.png"/>
          <p:cNvPicPr>
            <a:picLocks noChangeAspect="1"/>
          </p:cNvPicPr>
          <p:nvPr/>
        </p:nvPicPr>
        <p:blipFill>
          <a:blip r:embed="rId3" cstate="print"/>
          <a:stretch>
            <a:fillRect/>
          </a:stretch>
        </p:blipFill>
        <p:spPr>
          <a:xfrm>
            <a:off x="3357282" y="2529228"/>
            <a:ext cx="1835541" cy="1288703"/>
          </a:xfrm>
          <a:prstGeom prst="rect">
            <a:avLst/>
          </a:prstGeom>
        </p:spPr>
      </p:pic>
      <p:pic>
        <p:nvPicPr>
          <p:cNvPr id="21" name="Picture 20" descr="2017-03-22 16_12_24-NBS Xpressi ICI Proposal &amp; Quotation Pradotec Corporation PR20122016-1 - Microso.png"/>
          <p:cNvPicPr>
            <a:picLocks noChangeAspect="1"/>
          </p:cNvPicPr>
          <p:nvPr/>
        </p:nvPicPr>
        <p:blipFill>
          <a:blip r:embed="rId4" cstate="print"/>
          <a:stretch>
            <a:fillRect/>
          </a:stretch>
        </p:blipFill>
        <p:spPr>
          <a:xfrm>
            <a:off x="6629400" y="2783551"/>
            <a:ext cx="1319150" cy="575014"/>
          </a:xfrm>
          <a:prstGeom prst="rect">
            <a:avLst/>
          </a:prstGeom>
        </p:spPr>
      </p:pic>
    </p:spTree>
    <p:extLst>
      <p:ext uri="{BB962C8B-B14F-4D97-AF65-F5344CB8AC3E}">
        <p14:creationId xmlns:p14="http://schemas.microsoft.com/office/powerpoint/2010/main" val="1197097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bg>
      <p:bgPr>
        <a:gradFill rotWithShape="1">
          <a:gsLst>
            <a:gs pos="2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a:xfrm>
            <a:off x="1945200" y="887276"/>
            <a:ext cx="6589200" cy="1017723"/>
          </a:xfrm>
        </p:spPr>
        <p:txBody>
          <a:bodyPr>
            <a:normAutofit fontScale="90000"/>
          </a:bodyPr>
          <a:lstStyle/>
          <a:p>
            <a:r>
              <a:rPr lang="en-US" b="1" dirty="0" err="1" smtClean="0"/>
              <a:t>Xpressi</a:t>
            </a:r>
            <a:r>
              <a:rPr lang="en-US" b="1" dirty="0" smtClean="0"/>
              <a:t> Instant Issuance Details</a:t>
            </a:r>
            <a:endParaRPr lang="en-US" b="1" dirty="0"/>
          </a:p>
        </p:txBody>
      </p:sp>
      <p:pic>
        <p:nvPicPr>
          <p:cNvPr id="10" name="Content Placeholder 9" descr="instant_issuance_xpressi-300x243.jpg"/>
          <p:cNvPicPr>
            <a:picLocks noGrp="1" noChangeAspect="1"/>
          </p:cNvPicPr>
          <p:nvPr>
            <p:ph sz="half" idx="1"/>
          </p:nvPr>
        </p:nvPicPr>
        <p:blipFill>
          <a:blip r:embed="rId3"/>
          <a:stretch>
            <a:fillRect/>
          </a:stretch>
        </p:blipFill>
        <p:spPr>
          <a:xfrm>
            <a:off x="6229485" y="2133600"/>
            <a:ext cx="2914515" cy="2914515"/>
          </a:xfrm>
          <a:effectLst>
            <a:softEdge rad="203200"/>
          </a:effectLst>
        </p:spPr>
      </p:pic>
      <p:sp>
        <p:nvSpPr>
          <p:cNvPr id="9" name="Content Placeholder 8"/>
          <p:cNvSpPr>
            <a:spLocks noGrp="1"/>
          </p:cNvSpPr>
          <p:nvPr>
            <p:ph sz="half" idx="2"/>
          </p:nvPr>
        </p:nvSpPr>
        <p:spPr>
          <a:xfrm>
            <a:off x="1600200" y="1676400"/>
            <a:ext cx="4572000" cy="4525963"/>
          </a:xfrm>
        </p:spPr>
        <p:txBody>
          <a:bodyPr>
            <a:normAutofit fontScale="70000" lnSpcReduction="20000"/>
          </a:bodyPr>
          <a:lstStyle/>
          <a:p>
            <a:r>
              <a:rPr lang="en-US" sz="3000" dirty="0" err="1" smtClean="0">
                <a:solidFill>
                  <a:srgbClr val="FF0000"/>
                </a:solidFill>
              </a:rPr>
              <a:t>X</a:t>
            </a:r>
            <a:r>
              <a:rPr lang="en-US" sz="2000" i="1" dirty="0" err="1" smtClean="0"/>
              <a:t>pressi</a:t>
            </a:r>
            <a:r>
              <a:rPr lang="en-US" sz="2000" i="1" dirty="0" smtClean="0">
                <a:cs typeface="Arial" charset="0"/>
              </a:rPr>
              <a:t>™</a:t>
            </a:r>
            <a:r>
              <a:rPr lang="en-US" sz="2000" dirty="0" smtClean="0"/>
              <a:t> Server Software</a:t>
            </a:r>
          </a:p>
          <a:p>
            <a:pPr lvl="1">
              <a:buClr>
                <a:schemeClr val="tx1"/>
              </a:buClr>
              <a:buFont typeface="Wingdings" pitchFamily="2" charset="2"/>
              <a:buChar char="§"/>
            </a:pPr>
            <a:r>
              <a:rPr lang="en-US" sz="1800" dirty="0" err="1" smtClean="0"/>
              <a:t>SmartPrep</a:t>
            </a:r>
            <a:r>
              <a:rPr lang="en-US" sz="1800" dirty="0" smtClean="0"/>
              <a:t> - scheduler</a:t>
            </a:r>
          </a:p>
          <a:p>
            <a:pPr lvl="1">
              <a:buClr>
                <a:schemeClr val="tx1"/>
              </a:buClr>
              <a:buFont typeface="Wingdings" pitchFamily="2" charset="2"/>
              <a:buChar char="§"/>
            </a:pPr>
            <a:r>
              <a:rPr lang="en-US" sz="1800" dirty="0" smtClean="0"/>
              <a:t>Data Preparation – input file, card programs, production file</a:t>
            </a:r>
          </a:p>
          <a:p>
            <a:pPr lvl="1">
              <a:buClr>
                <a:schemeClr val="tx1"/>
              </a:buClr>
              <a:buFont typeface="Wingdings" pitchFamily="2" charset="2"/>
              <a:buChar char="§"/>
            </a:pPr>
            <a:r>
              <a:rPr lang="en-US" sz="1800" dirty="0" smtClean="0"/>
              <a:t>Key Management – import/export, generate keys</a:t>
            </a:r>
          </a:p>
          <a:p>
            <a:pPr lvl="1">
              <a:buClr>
                <a:schemeClr val="tx1"/>
              </a:buClr>
              <a:buFont typeface="Wingdings" pitchFamily="2" charset="2"/>
              <a:buChar char="§"/>
            </a:pPr>
            <a:r>
              <a:rPr lang="en-US" sz="1800" dirty="0" smtClean="0"/>
              <a:t>Card Issuance – sends information to issue a card on printer</a:t>
            </a:r>
          </a:p>
          <a:p>
            <a:r>
              <a:rPr lang="en-US" sz="3000" dirty="0" err="1" smtClean="0">
                <a:solidFill>
                  <a:srgbClr val="FF0000"/>
                </a:solidFill>
              </a:rPr>
              <a:t>X</a:t>
            </a:r>
            <a:r>
              <a:rPr lang="en-US" sz="2000" i="1" dirty="0" err="1" smtClean="0"/>
              <a:t>pressi</a:t>
            </a:r>
            <a:r>
              <a:rPr lang="en-US" sz="2000" i="1" dirty="0" smtClean="0">
                <a:cs typeface="Arial" charset="0"/>
              </a:rPr>
              <a:t>™</a:t>
            </a:r>
            <a:r>
              <a:rPr lang="en-US" sz="2000" dirty="0" smtClean="0"/>
              <a:t> Print Server Software</a:t>
            </a:r>
          </a:p>
          <a:p>
            <a:pPr lvl="1">
              <a:buClr>
                <a:schemeClr val="tx1"/>
              </a:buClr>
              <a:buFont typeface="Wingdings" pitchFamily="2" charset="2"/>
              <a:buChar char="§"/>
            </a:pPr>
            <a:r>
              <a:rPr lang="en-US" sz="1800" dirty="0" smtClean="0"/>
              <a:t>Connected to the Printer at the Branch and prints the card.</a:t>
            </a:r>
            <a:endParaRPr lang="en-US" sz="1400" dirty="0" smtClean="0"/>
          </a:p>
          <a:p>
            <a:r>
              <a:rPr lang="en-US" sz="3000" dirty="0" err="1" smtClean="0">
                <a:solidFill>
                  <a:srgbClr val="FF0000"/>
                </a:solidFill>
              </a:rPr>
              <a:t>X</a:t>
            </a:r>
            <a:r>
              <a:rPr lang="en-US" sz="2000" i="1" dirty="0" err="1" smtClean="0"/>
              <a:t>pressi</a:t>
            </a:r>
            <a:r>
              <a:rPr lang="en-US" sz="2000" i="1" dirty="0" smtClean="0">
                <a:cs typeface="Arial" charset="0"/>
              </a:rPr>
              <a:t>™</a:t>
            </a:r>
            <a:r>
              <a:rPr lang="en-US" sz="2000" dirty="0" smtClean="0"/>
              <a:t> Client Web browser</a:t>
            </a:r>
          </a:p>
          <a:p>
            <a:pPr lvl="1">
              <a:buClr>
                <a:schemeClr val="tx1"/>
              </a:buClr>
              <a:buFont typeface="Wingdings" pitchFamily="2" charset="2"/>
              <a:buChar char="§"/>
            </a:pPr>
            <a:r>
              <a:rPr lang="en-US" sz="1800" dirty="0" smtClean="0"/>
              <a:t>Browser based interface which gathers card holder account information.</a:t>
            </a:r>
          </a:p>
          <a:p>
            <a:r>
              <a:rPr lang="en-US" sz="2000" dirty="0" smtClean="0"/>
              <a:t>Branch Issuance Printer</a:t>
            </a:r>
          </a:p>
          <a:p>
            <a:pPr lvl="1">
              <a:buClr>
                <a:schemeClr val="tx1"/>
              </a:buClr>
              <a:buFont typeface="Wingdings" pitchFamily="2" charset="2"/>
              <a:buChar char="§"/>
            </a:pPr>
            <a:r>
              <a:rPr lang="en-US" sz="1800" dirty="0" smtClean="0"/>
              <a:t>Choice of an embosser, flat graphics or Re-transfer Printers</a:t>
            </a:r>
          </a:p>
        </p:txBody>
      </p:sp>
      <p:sp>
        <p:nvSpPr>
          <p:cNvPr id="6" name="Date Placeholder 5"/>
          <p:cNvSpPr>
            <a:spLocks noGrp="1"/>
          </p:cNvSpPr>
          <p:nvPr>
            <p:ph type="dt" sz="half" idx="10"/>
          </p:nvPr>
        </p:nvSpPr>
        <p:spPr/>
        <p:txBody>
          <a:bodyPr/>
          <a:lstStyle/>
          <a:p>
            <a:fld id="{C27664A5-3706-467F-918E-CA3017C0A3D5}" type="datetime1">
              <a:rPr lang="en-US" smtClean="0"/>
              <a:pPr/>
              <a:t>11/23/2017</a:t>
            </a:fld>
            <a:endParaRPr lang="en-US" dirty="0"/>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Xpressi</a:t>
            </a:r>
            <a:r>
              <a:rPr lang="en-US" b="1" dirty="0" smtClean="0"/>
              <a:t> Architecture</a:t>
            </a:r>
            <a:endParaRPr lang="en-US" b="1" dirty="0"/>
          </a:p>
        </p:txBody>
      </p:sp>
      <p:sp>
        <p:nvSpPr>
          <p:cNvPr id="5" name="Date Placeholder 4"/>
          <p:cNvSpPr>
            <a:spLocks noGrp="1"/>
          </p:cNvSpPr>
          <p:nvPr>
            <p:ph type="dt" sz="half" idx="10"/>
          </p:nvPr>
        </p:nvSpPr>
        <p:spPr/>
        <p:txBody>
          <a:bodyPr/>
          <a:lstStyle/>
          <a:p>
            <a:fld id="{05111072-BD88-45FA-9CE9-9777A4E6B231}" type="datetime1">
              <a:rPr lang="en-US" smtClean="0"/>
              <a:pPr/>
              <a:t>11/23/2017</a:t>
            </a:fld>
            <a:endParaRPr lang="en-US"/>
          </a:p>
        </p:txBody>
      </p:sp>
      <p:sp>
        <p:nvSpPr>
          <p:cNvPr id="4" name="Footer Placeholder 3"/>
          <p:cNvSpPr>
            <a:spLocks noGrp="1"/>
          </p:cNvSpPr>
          <p:nvPr>
            <p:ph type="ftr" sz="quarter" idx="4294967295"/>
          </p:nvPr>
        </p:nvSpPr>
        <p:spPr>
          <a:xfrm>
            <a:off x="1942415" y="6135809"/>
            <a:ext cx="5716488" cy="365125"/>
          </a:xfrm>
          <a:prstGeom prst="rect">
            <a:avLst/>
          </a:prstGeom>
        </p:spPr>
        <p:txBody>
          <a:bodyPr/>
          <a:lstStyle/>
          <a:p>
            <a:r>
              <a:rPr lang="en-US" smtClean="0"/>
              <a:t>CARD TECHNOLOGY &amp; SYSTEM (M) SDN BHD </a:t>
            </a:r>
            <a:endParaRPr lang="en-US"/>
          </a:p>
        </p:txBody>
      </p:sp>
      <p:pic>
        <p:nvPicPr>
          <p:cNvPr id="3" name="Picture 2"/>
          <p:cNvPicPr>
            <a:picLocks noChangeAspect="1"/>
          </p:cNvPicPr>
          <p:nvPr/>
        </p:nvPicPr>
        <p:blipFill>
          <a:blip r:embed="rId2"/>
          <a:stretch>
            <a:fillRect/>
          </a:stretch>
        </p:blipFill>
        <p:spPr>
          <a:xfrm>
            <a:off x="1123950" y="1752600"/>
            <a:ext cx="7181850" cy="5070101"/>
          </a:xfrm>
          <a:prstGeom prst="rect">
            <a:avLst/>
          </a:prstGeom>
          <a:effectLst>
            <a:softEdge rad="0"/>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028" y="1219200"/>
            <a:ext cx="6589199" cy="484618"/>
          </a:xfrm>
        </p:spPr>
        <p:txBody>
          <a:bodyPr>
            <a:normAutofit fontScale="90000"/>
          </a:bodyPr>
          <a:lstStyle/>
          <a:p>
            <a:r>
              <a:rPr lang="en-US" b="1" dirty="0" smtClean="0"/>
              <a:t>End-to-end </a:t>
            </a:r>
            <a:r>
              <a:rPr lang="en-US" b="1" dirty="0"/>
              <a:t>Instant Issuance </a:t>
            </a:r>
            <a:r>
              <a:rPr lang="en-US" dirty="0"/>
              <a:t/>
            </a:r>
            <a:br>
              <a:rPr lang="en-US" dirty="0"/>
            </a:br>
            <a:endParaRPr lang="en-MY" dirty="0"/>
          </a:p>
        </p:txBody>
      </p:sp>
      <p:sp>
        <p:nvSpPr>
          <p:cNvPr id="4" name="Date Placeholder 3"/>
          <p:cNvSpPr>
            <a:spLocks noGrp="1"/>
          </p:cNvSpPr>
          <p:nvPr>
            <p:ph type="dt" sz="half" idx="10"/>
          </p:nvPr>
        </p:nvSpPr>
        <p:spPr/>
        <p:txBody>
          <a:bodyPr/>
          <a:lstStyle/>
          <a:p>
            <a:fld id="{0909C0A3-26C5-4006-8439-DE589F4C1D13}" type="datetime1">
              <a:rPr lang="en-US" smtClean="0"/>
              <a:pPr/>
              <a:t>11/23/2017</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l="21408" r="13925"/>
          <a:stretch>
            <a:fillRect/>
          </a:stretch>
        </p:blipFill>
        <p:spPr bwMode="auto">
          <a:xfrm>
            <a:off x="6648893" y="2044262"/>
            <a:ext cx="685800" cy="562605"/>
          </a:xfrm>
          <a:prstGeom prst="rect">
            <a:avLst/>
          </a:prstGeom>
          <a:noFill/>
          <a:ln>
            <a:noFill/>
          </a:ln>
          <a:effectLst>
            <a:outerShdw dist="35921" dir="2700000" algn="ctr" rotWithShape="0">
              <a:schemeClr val="bg2"/>
            </a:outerShdw>
            <a:softEdge rad="139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l="76884" t="6094" r="8371" b="78831"/>
          <a:stretch>
            <a:fillRect/>
          </a:stretch>
        </p:blipFill>
        <p:spPr bwMode="auto">
          <a:xfrm>
            <a:off x="845992" y="3393694"/>
            <a:ext cx="953020" cy="886709"/>
          </a:xfrm>
          <a:prstGeom prst="rect">
            <a:avLst/>
          </a:prstGeom>
          <a:noFill/>
          <a:ln>
            <a:noFill/>
          </a:ln>
          <a:effectLst>
            <a:outerShdw dist="35921" dir="2700000" algn="ctr" rotWithShape="0">
              <a:schemeClr val="bg2"/>
            </a:outerShdw>
            <a:softEdge rad="127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48"/>
          <p:cNvGrpSpPr>
            <a:grpSpLocks/>
          </p:cNvGrpSpPr>
          <p:nvPr/>
        </p:nvGrpSpPr>
        <p:grpSpPr bwMode="auto">
          <a:xfrm>
            <a:off x="3226695" y="3433016"/>
            <a:ext cx="956569" cy="935127"/>
            <a:chOff x="1008" y="672"/>
            <a:chExt cx="720" cy="561"/>
          </a:xfrm>
        </p:grpSpPr>
        <p:grpSp>
          <p:nvGrpSpPr>
            <p:cNvPr id="10" name="Group 49"/>
            <p:cNvGrpSpPr>
              <a:grpSpLocks/>
            </p:cNvGrpSpPr>
            <p:nvPr/>
          </p:nvGrpSpPr>
          <p:grpSpPr bwMode="auto">
            <a:xfrm flipH="1">
              <a:off x="1333" y="745"/>
              <a:ext cx="395" cy="455"/>
              <a:chOff x="2080" y="6542"/>
              <a:chExt cx="2884" cy="3235"/>
            </a:xfrm>
          </p:grpSpPr>
          <p:grpSp>
            <p:nvGrpSpPr>
              <p:cNvPr id="25" name="Group 50"/>
              <p:cNvGrpSpPr>
                <a:grpSpLocks/>
              </p:cNvGrpSpPr>
              <p:nvPr/>
            </p:nvGrpSpPr>
            <p:grpSpPr bwMode="auto">
              <a:xfrm>
                <a:off x="2080" y="8163"/>
                <a:ext cx="2884" cy="1614"/>
                <a:chOff x="3347" y="2384"/>
                <a:chExt cx="763" cy="412"/>
              </a:xfrm>
            </p:grpSpPr>
            <p:sp>
              <p:nvSpPr>
                <p:cNvPr id="33" name="Freeform 51"/>
                <p:cNvSpPr>
                  <a:spLocks noChangeAspect="1"/>
                </p:cNvSpPr>
                <p:nvPr/>
              </p:nvSpPr>
              <p:spPr bwMode="auto">
                <a:xfrm>
                  <a:off x="3846" y="2491"/>
                  <a:ext cx="263" cy="305"/>
                </a:xfrm>
                <a:custGeom>
                  <a:avLst/>
                  <a:gdLst/>
                  <a:ahLst/>
                  <a:cxnLst>
                    <a:cxn ang="0">
                      <a:pos x="3" y="212"/>
                    </a:cxn>
                    <a:cxn ang="0">
                      <a:pos x="364" y="0"/>
                    </a:cxn>
                    <a:cxn ang="0">
                      <a:pos x="364" y="180"/>
                    </a:cxn>
                    <a:cxn ang="0">
                      <a:pos x="0" y="422"/>
                    </a:cxn>
                  </a:cxnLst>
                  <a:rect l="0" t="0" r="r" b="b"/>
                  <a:pathLst>
                    <a:path w="364" h="422">
                      <a:moveTo>
                        <a:pt x="3" y="212"/>
                      </a:moveTo>
                      <a:lnTo>
                        <a:pt x="364" y="0"/>
                      </a:lnTo>
                      <a:lnTo>
                        <a:pt x="364" y="180"/>
                      </a:lnTo>
                      <a:lnTo>
                        <a:pt x="0" y="422"/>
                      </a:lnTo>
                    </a:path>
                  </a:pathLst>
                </a:custGeom>
                <a:gradFill rotWithShape="0">
                  <a:gsLst>
                    <a:gs pos="0">
                      <a:srgbClr val="B2B2B2"/>
                    </a:gs>
                    <a:gs pos="100000">
                      <a:srgbClr val="B2B2B2">
                        <a:gamma/>
                        <a:tint val="34118"/>
                        <a:invGamma/>
                      </a:srgbClr>
                    </a:gs>
                  </a:gsLst>
                  <a:path path="rect">
                    <a:fillToRect l="100000" t="100000"/>
                  </a:path>
                </a:gradFill>
                <a:ln w="12700" cap="rnd" cmpd="sng">
                  <a:solidFill>
                    <a:srgbClr val="00506E"/>
                  </a:solidFill>
                  <a:prstDash val="solid"/>
                  <a:round/>
                  <a:headEnd type="none" w="med" len="med"/>
                  <a:tailEnd type="none" w="med" len="med"/>
                </a:ln>
                <a:effectLst/>
              </p:spPr>
              <p:txBody>
                <a:bodyPr/>
                <a:lstStyle/>
                <a:p>
                  <a:endParaRPr lang="ms-MY"/>
                </a:p>
              </p:txBody>
            </p:sp>
            <p:sp>
              <p:nvSpPr>
                <p:cNvPr id="34" name="Freeform 52"/>
                <p:cNvSpPr>
                  <a:spLocks noChangeAspect="1"/>
                </p:cNvSpPr>
                <p:nvPr/>
              </p:nvSpPr>
              <p:spPr bwMode="auto">
                <a:xfrm>
                  <a:off x="3347" y="2384"/>
                  <a:ext cx="763" cy="264"/>
                </a:xfrm>
                <a:custGeom>
                  <a:avLst/>
                  <a:gdLst/>
                  <a:ahLst/>
                  <a:cxnLst>
                    <a:cxn ang="0">
                      <a:pos x="715" y="376"/>
                    </a:cxn>
                    <a:cxn ang="0">
                      <a:pos x="0" y="187"/>
                    </a:cxn>
                    <a:cxn ang="0">
                      <a:pos x="397" y="0"/>
                    </a:cxn>
                    <a:cxn ang="0">
                      <a:pos x="1090" y="152"/>
                    </a:cxn>
                    <a:cxn ang="0">
                      <a:pos x="715" y="376"/>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B2B2B2">
                        <a:gamma/>
                        <a:tint val="34118"/>
                        <a:invGamma/>
                      </a:srgbClr>
                    </a:gs>
                  </a:gsLst>
                  <a:path path="rect">
                    <a:fillToRect l="100000" t="100000"/>
                  </a:path>
                </a:gradFill>
                <a:ln w="12700" cap="rnd" cmpd="sng">
                  <a:solidFill>
                    <a:srgbClr val="00506E"/>
                  </a:solidFill>
                  <a:prstDash val="solid"/>
                  <a:round/>
                  <a:headEnd type="none" w="med" len="med"/>
                  <a:tailEnd type="none" w="med" len="med"/>
                </a:ln>
                <a:effectLst/>
              </p:spPr>
              <p:txBody>
                <a:bodyPr/>
                <a:lstStyle/>
                <a:p>
                  <a:endParaRPr lang="ms-MY"/>
                </a:p>
              </p:txBody>
            </p:sp>
            <p:sp>
              <p:nvSpPr>
                <p:cNvPr id="35" name="Freeform 53"/>
                <p:cNvSpPr>
                  <a:spLocks noChangeAspect="1"/>
                </p:cNvSpPr>
                <p:nvPr/>
              </p:nvSpPr>
              <p:spPr bwMode="auto">
                <a:xfrm>
                  <a:off x="3347" y="2514"/>
                  <a:ext cx="499" cy="282"/>
                </a:xfrm>
                <a:custGeom>
                  <a:avLst/>
                  <a:gdLst/>
                  <a:ahLst/>
                  <a:cxnLst>
                    <a:cxn ang="0">
                      <a:pos x="0" y="5"/>
                    </a:cxn>
                    <a:cxn ang="0">
                      <a:pos x="0" y="192"/>
                    </a:cxn>
                    <a:cxn ang="0">
                      <a:pos x="690" y="390"/>
                    </a:cxn>
                    <a:cxn ang="0">
                      <a:pos x="690" y="185"/>
                    </a:cxn>
                    <a:cxn ang="0">
                      <a:pos x="4" y="0"/>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B2B2B2">
                        <a:gamma/>
                        <a:tint val="34118"/>
                        <a:invGamma/>
                      </a:srgbClr>
                    </a:gs>
                  </a:gsLst>
                  <a:path path="rect">
                    <a:fillToRect l="100000" t="100000"/>
                  </a:path>
                </a:gradFill>
                <a:ln w="12700" cap="rnd" cmpd="sng">
                  <a:solidFill>
                    <a:srgbClr val="00506E"/>
                  </a:solidFill>
                  <a:prstDash val="solid"/>
                  <a:round/>
                  <a:headEnd type="none" w="med" len="med"/>
                  <a:tailEnd type="none" w="med" len="med"/>
                </a:ln>
                <a:effectLst/>
              </p:spPr>
              <p:txBody>
                <a:bodyPr/>
                <a:lstStyle/>
                <a:p>
                  <a:endParaRPr lang="ms-MY"/>
                </a:p>
              </p:txBody>
            </p:sp>
            <p:sp>
              <p:nvSpPr>
                <p:cNvPr id="36" name="Freeform 54"/>
                <p:cNvSpPr>
                  <a:spLocks/>
                </p:cNvSpPr>
                <p:nvPr/>
              </p:nvSpPr>
              <p:spPr bwMode="auto">
                <a:xfrm>
                  <a:off x="3752" y="2661"/>
                  <a:ext cx="66" cy="35"/>
                </a:xfrm>
                <a:custGeom>
                  <a:avLst/>
                  <a:gdLst/>
                  <a:ahLst/>
                  <a:cxnLst>
                    <a:cxn ang="0">
                      <a:pos x="0" y="0"/>
                    </a:cxn>
                    <a:cxn ang="0">
                      <a:pos x="1" y="18"/>
                    </a:cxn>
                    <a:cxn ang="0">
                      <a:pos x="64" y="35"/>
                    </a:cxn>
                    <a:cxn ang="0">
                      <a:pos x="64" y="19"/>
                    </a:cxn>
                    <a:cxn ang="0">
                      <a:pos x="0" y="0"/>
                    </a:cxn>
                  </a:cxnLst>
                  <a:rect l="0" t="0" r="r" b="b"/>
                  <a:pathLst>
                    <a:path w="64" h="35">
                      <a:moveTo>
                        <a:pt x="0" y="0"/>
                      </a:moveTo>
                      <a:lnTo>
                        <a:pt x="1" y="18"/>
                      </a:lnTo>
                      <a:lnTo>
                        <a:pt x="64" y="35"/>
                      </a:lnTo>
                      <a:lnTo>
                        <a:pt x="64" y="19"/>
                      </a:lnTo>
                      <a:lnTo>
                        <a:pt x="0" y="0"/>
                      </a:lnTo>
                      <a:close/>
                    </a:path>
                  </a:pathLst>
                </a:custGeom>
                <a:solidFill>
                  <a:srgbClr val="333333"/>
                </a:solidFill>
                <a:ln w="19050" cap="flat" cmpd="sng">
                  <a:solidFill>
                    <a:srgbClr val="00506E"/>
                  </a:solidFill>
                  <a:prstDash val="solid"/>
                  <a:round/>
                  <a:headEnd type="none" w="med" len="med"/>
                  <a:tailEnd type="none" w="med" len="med"/>
                </a:ln>
                <a:effectLst/>
              </p:spPr>
              <p:txBody>
                <a:bodyPr tIns="27432" bIns="27432" anchor="ctr"/>
                <a:lstStyle/>
                <a:p>
                  <a:endParaRPr lang="ms-MY"/>
                </a:p>
              </p:txBody>
            </p:sp>
          </p:grpSp>
          <p:sp>
            <p:nvSpPr>
              <p:cNvPr id="26" name="Freeform 55"/>
              <p:cNvSpPr>
                <a:spLocks/>
              </p:cNvSpPr>
              <p:nvPr/>
            </p:nvSpPr>
            <p:spPr bwMode="auto">
              <a:xfrm>
                <a:off x="2533" y="8481"/>
                <a:ext cx="1537" cy="543"/>
              </a:xfrm>
              <a:custGeom>
                <a:avLst/>
                <a:gdLst/>
                <a:ahLst/>
                <a:cxnLst>
                  <a:cxn ang="0">
                    <a:pos x="0" y="0"/>
                  </a:cxn>
                  <a:cxn ang="0">
                    <a:pos x="309" y="51"/>
                  </a:cxn>
                  <a:cxn ang="0">
                    <a:pos x="324" y="84"/>
                  </a:cxn>
                  <a:cxn ang="0">
                    <a:pos x="276" y="111"/>
                  </a:cxn>
                  <a:cxn ang="0">
                    <a:pos x="0" y="36"/>
                  </a:cxn>
                  <a:cxn ang="0">
                    <a:pos x="0" y="0"/>
                  </a:cxn>
                </a:cxnLst>
                <a:rect l="0" t="0" r="r" b="b"/>
                <a:pathLst>
                  <a:path w="324" h="111">
                    <a:moveTo>
                      <a:pt x="0" y="0"/>
                    </a:moveTo>
                    <a:lnTo>
                      <a:pt x="309" y="51"/>
                    </a:lnTo>
                    <a:lnTo>
                      <a:pt x="324" y="84"/>
                    </a:lnTo>
                    <a:lnTo>
                      <a:pt x="276" y="111"/>
                    </a:lnTo>
                    <a:lnTo>
                      <a:pt x="0" y="36"/>
                    </a:lnTo>
                    <a:lnTo>
                      <a:pt x="0" y="0"/>
                    </a:lnTo>
                    <a:close/>
                  </a:path>
                </a:pathLst>
              </a:custGeom>
              <a:solidFill>
                <a:srgbClr val="969696"/>
              </a:solidFill>
              <a:ln w="12700" cap="rnd" cmpd="sng">
                <a:solidFill>
                  <a:srgbClr val="00506E"/>
                </a:solidFill>
                <a:prstDash val="solid"/>
                <a:round/>
                <a:headEnd type="none" w="med" len="med"/>
                <a:tailEnd type="none" w="med" len="med"/>
              </a:ln>
              <a:effectLst/>
            </p:spPr>
            <p:txBody>
              <a:bodyPr/>
              <a:lstStyle/>
              <a:p>
                <a:endParaRPr lang="ms-MY"/>
              </a:p>
            </p:txBody>
          </p:sp>
          <p:sp>
            <p:nvSpPr>
              <p:cNvPr id="27" name="Freeform 56"/>
              <p:cNvSpPr>
                <a:spLocks noChangeAspect="1"/>
              </p:cNvSpPr>
              <p:nvPr/>
            </p:nvSpPr>
            <p:spPr bwMode="auto">
              <a:xfrm>
                <a:off x="2759" y="6542"/>
                <a:ext cx="2114" cy="2007"/>
              </a:xfrm>
              <a:custGeom>
                <a:avLst/>
                <a:gdLst/>
                <a:ahLst/>
                <a:cxnLst>
                  <a:cxn ang="0">
                    <a:pos x="620" y="746"/>
                  </a:cxn>
                  <a:cxn ang="0">
                    <a:pos x="808" y="525"/>
                  </a:cxn>
                  <a:cxn ang="0">
                    <a:pos x="808" y="106"/>
                  </a:cxn>
                  <a:cxn ang="0">
                    <a:pos x="336" y="0"/>
                  </a:cxn>
                  <a:cxn ang="0">
                    <a:pos x="0" y="48"/>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B2B2B2">
                      <a:gamma/>
                      <a:tint val="34118"/>
                      <a:invGamma/>
                    </a:srgbClr>
                  </a:gs>
                </a:gsLst>
                <a:path path="rect">
                  <a:fillToRect l="100000" t="100000"/>
                </a:path>
              </a:gradFill>
              <a:ln w="12700" cap="rnd" cmpd="sng">
                <a:solidFill>
                  <a:srgbClr val="00506E"/>
                </a:solidFill>
                <a:prstDash val="solid"/>
                <a:round/>
                <a:headEnd type="none" w="med" len="med"/>
                <a:tailEnd type="none" w="med" len="med"/>
              </a:ln>
              <a:effectLst/>
            </p:spPr>
            <p:txBody>
              <a:bodyPr/>
              <a:lstStyle/>
              <a:p>
                <a:endParaRPr lang="ms-MY"/>
              </a:p>
            </p:txBody>
          </p:sp>
          <p:sp>
            <p:nvSpPr>
              <p:cNvPr id="28" name="Freeform 57"/>
              <p:cNvSpPr>
                <a:spLocks noChangeAspect="1"/>
              </p:cNvSpPr>
              <p:nvPr/>
            </p:nvSpPr>
            <p:spPr bwMode="auto">
              <a:xfrm>
                <a:off x="2204" y="6567"/>
                <a:ext cx="2300" cy="661"/>
              </a:xfrm>
              <a:custGeom>
                <a:avLst/>
                <a:gdLst/>
                <a:ahLst/>
                <a:cxnLst>
                  <a:cxn ang="0">
                    <a:pos x="496" y="168"/>
                  </a:cxn>
                  <a:cxn ang="0">
                    <a:pos x="0" y="49"/>
                  </a:cxn>
                  <a:cxn ang="0">
                    <a:pos x="124" y="0"/>
                  </a:cxn>
                  <a:cxn ang="0">
                    <a:pos x="608" y="107"/>
                  </a:cxn>
                  <a:cxn ang="0">
                    <a:pos x="496" y="168"/>
                  </a:cxn>
                </a:cxnLst>
                <a:rect l="0" t="0" r="r" b="b"/>
                <a:pathLst>
                  <a:path w="608" h="168">
                    <a:moveTo>
                      <a:pt x="496" y="168"/>
                    </a:moveTo>
                    <a:lnTo>
                      <a:pt x="0" y="49"/>
                    </a:lnTo>
                    <a:lnTo>
                      <a:pt x="124" y="0"/>
                    </a:lnTo>
                    <a:lnTo>
                      <a:pt x="608" y="107"/>
                    </a:lnTo>
                    <a:lnTo>
                      <a:pt x="496" y="168"/>
                    </a:lnTo>
                  </a:path>
                </a:pathLst>
              </a:custGeom>
              <a:solidFill>
                <a:srgbClr val="FFFFFF"/>
              </a:solidFill>
              <a:ln w="12700" cap="rnd" cmpd="sng">
                <a:solidFill>
                  <a:srgbClr val="00506E"/>
                </a:solidFill>
                <a:prstDash val="solid"/>
                <a:round/>
                <a:headEnd type="none" w="med" len="med"/>
                <a:tailEnd type="none" w="med" len="med"/>
              </a:ln>
              <a:effectLst/>
            </p:spPr>
            <p:txBody>
              <a:bodyPr/>
              <a:lstStyle/>
              <a:p>
                <a:endParaRPr lang="ms-MY"/>
              </a:p>
            </p:txBody>
          </p:sp>
          <p:sp>
            <p:nvSpPr>
              <p:cNvPr id="29" name="Freeform 58"/>
              <p:cNvSpPr>
                <a:spLocks noChangeAspect="1"/>
              </p:cNvSpPr>
              <p:nvPr/>
            </p:nvSpPr>
            <p:spPr bwMode="auto">
              <a:xfrm>
                <a:off x="2204" y="6760"/>
                <a:ext cx="1873" cy="2185"/>
              </a:xfrm>
              <a:custGeom>
                <a:avLst/>
                <a:gdLst/>
                <a:ahLst/>
                <a:cxnLst>
                  <a:cxn ang="0">
                    <a:pos x="671" y="753"/>
                  </a:cxn>
                  <a:cxn ang="0">
                    <a:pos x="671" y="160"/>
                  </a:cxn>
                  <a:cxn ang="0">
                    <a:pos x="0" y="0"/>
                  </a:cxn>
                  <a:cxn ang="0">
                    <a:pos x="0" y="578"/>
                  </a:cxn>
                  <a:cxn ang="0">
                    <a:pos x="671" y="753"/>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B2B2B2">
                      <a:gamma/>
                      <a:tint val="34118"/>
                      <a:invGamma/>
                    </a:srgbClr>
                  </a:gs>
                </a:gsLst>
                <a:path path="rect">
                  <a:fillToRect l="100000" t="100000"/>
                </a:path>
              </a:gradFill>
              <a:ln w="12700" cap="rnd" cmpd="sng">
                <a:solidFill>
                  <a:srgbClr val="00506E"/>
                </a:solidFill>
                <a:prstDash val="solid"/>
                <a:round/>
                <a:headEnd type="none" w="med" len="med"/>
                <a:tailEnd type="none" w="med" len="med"/>
              </a:ln>
              <a:effectLst/>
            </p:spPr>
            <p:txBody>
              <a:bodyPr/>
              <a:lstStyle/>
              <a:p>
                <a:endParaRPr lang="ms-MY"/>
              </a:p>
            </p:txBody>
          </p:sp>
          <p:sp>
            <p:nvSpPr>
              <p:cNvPr id="30" name="Freeform 59"/>
              <p:cNvSpPr>
                <a:spLocks noChangeAspect="1"/>
              </p:cNvSpPr>
              <p:nvPr/>
            </p:nvSpPr>
            <p:spPr bwMode="auto">
              <a:xfrm>
                <a:off x="2350" y="6957"/>
                <a:ext cx="1588" cy="1781"/>
              </a:xfrm>
              <a:custGeom>
                <a:avLst/>
                <a:gdLst/>
                <a:ahLst/>
                <a:cxnLst>
                  <a:cxn ang="0">
                    <a:pos x="490" y="548"/>
                  </a:cxn>
                  <a:cxn ang="0">
                    <a:pos x="490" y="117"/>
                  </a:cxn>
                  <a:cxn ang="0">
                    <a:pos x="0" y="0"/>
                  </a:cxn>
                  <a:cxn ang="0">
                    <a:pos x="0" y="424"/>
                  </a:cxn>
                  <a:cxn ang="0">
                    <a:pos x="490" y="548"/>
                  </a:cxn>
                </a:cxnLst>
                <a:rect l="0" t="0" r="r" b="b"/>
                <a:pathLst>
                  <a:path w="491" h="549">
                    <a:moveTo>
                      <a:pt x="490" y="548"/>
                    </a:moveTo>
                    <a:lnTo>
                      <a:pt x="490" y="117"/>
                    </a:lnTo>
                    <a:lnTo>
                      <a:pt x="0" y="0"/>
                    </a:lnTo>
                    <a:lnTo>
                      <a:pt x="0" y="424"/>
                    </a:lnTo>
                    <a:lnTo>
                      <a:pt x="490" y="548"/>
                    </a:lnTo>
                  </a:path>
                </a:pathLst>
              </a:custGeom>
              <a:solidFill>
                <a:srgbClr val="CECECE"/>
              </a:solidFill>
              <a:ln w="6350" cap="rnd" cmpd="sng">
                <a:solidFill>
                  <a:srgbClr val="00506E"/>
                </a:solidFill>
                <a:prstDash val="solid"/>
                <a:round/>
                <a:headEnd type="none" w="med" len="med"/>
                <a:tailEnd type="none" w="med" len="med"/>
              </a:ln>
              <a:effectLst/>
            </p:spPr>
            <p:txBody>
              <a:bodyPr/>
              <a:lstStyle/>
              <a:p>
                <a:endParaRPr lang="ms-MY"/>
              </a:p>
            </p:txBody>
          </p:sp>
          <p:sp>
            <p:nvSpPr>
              <p:cNvPr id="31" name="Freeform 60"/>
              <p:cNvSpPr>
                <a:spLocks/>
              </p:cNvSpPr>
              <p:nvPr/>
            </p:nvSpPr>
            <p:spPr bwMode="auto">
              <a:xfrm>
                <a:off x="2449" y="7071"/>
                <a:ext cx="1391" cy="1549"/>
              </a:xfrm>
              <a:custGeom>
                <a:avLst/>
                <a:gdLst/>
                <a:ahLst/>
                <a:cxnLst>
                  <a:cxn ang="0">
                    <a:pos x="0" y="0"/>
                  </a:cxn>
                  <a:cxn ang="0">
                    <a:pos x="0" y="454"/>
                  </a:cxn>
                  <a:cxn ang="0">
                    <a:pos x="542" y="592"/>
                  </a:cxn>
                  <a:cxn ang="0">
                    <a:pos x="542" y="130"/>
                  </a:cxn>
                  <a:cxn ang="0">
                    <a:pos x="0" y="0"/>
                  </a:cxn>
                </a:cxnLst>
                <a:rect l="0" t="0" r="r" b="b"/>
                <a:pathLst>
                  <a:path w="542" h="592">
                    <a:moveTo>
                      <a:pt x="0" y="0"/>
                    </a:moveTo>
                    <a:lnTo>
                      <a:pt x="0" y="454"/>
                    </a:lnTo>
                    <a:lnTo>
                      <a:pt x="542" y="592"/>
                    </a:lnTo>
                    <a:lnTo>
                      <a:pt x="542" y="130"/>
                    </a:lnTo>
                    <a:lnTo>
                      <a:pt x="0" y="0"/>
                    </a:lnTo>
                    <a:close/>
                  </a:path>
                </a:pathLst>
              </a:custGeom>
              <a:gradFill rotWithShape="0">
                <a:gsLst>
                  <a:gs pos="0">
                    <a:srgbClr val="009999"/>
                  </a:gs>
                  <a:gs pos="100000">
                    <a:srgbClr val="009999">
                      <a:gamma/>
                      <a:tint val="21176"/>
                      <a:invGamma/>
                    </a:srgbClr>
                  </a:gs>
                </a:gsLst>
                <a:path path="rect">
                  <a:fillToRect r="100000" b="100000"/>
                </a:path>
              </a:gradFill>
              <a:ln w="3175" cap="flat" cmpd="sng">
                <a:solidFill>
                  <a:srgbClr val="00506E"/>
                </a:solidFill>
                <a:prstDash val="solid"/>
                <a:round/>
                <a:headEnd type="none" w="med" len="med"/>
                <a:tailEnd type="none" w="med" len="med"/>
              </a:ln>
              <a:effectLst>
                <a:outerShdw dist="17961" dir="2700000" algn="ctr" rotWithShape="0">
                  <a:srgbClr val="FFFFFF"/>
                </a:outerShdw>
              </a:effectLst>
            </p:spPr>
            <p:txBody>
              <a:bodyPr anchor="ctr"/>
              <a:lstStyle/>
              <a:p>
                <a:endParaRPr lang="ms-MY"/>
              </a:p>
            </p:txBody>
          </p:sp>
          <p:sp>
            <p:nvSpPr>
              <p:cNvPr id="32" name="Freeform 61"/>
              <p:cNvSpPr>
                <a:spLocks noChangeAspect="1"/>
              </p:cNvSpPr>
              <p:nvPr/>
            </p:nvSpPr>
            <p:spPr bwMode="auto">
              <a:xfrm>
                <a:off x="4070" y="6992"/>
                <a:ext cx="434" cy="1953"/>
              </a:xfrm>
              <a:custGeom>
                <a:avLst/>
                <a:gdLst/>
                <a:ahLst/>
                <a:cxnLst>
                  <a:cxn ang="0">
                    <a:pos x="0" y="498"/>
                  </a:cxn>
                  <a:cxn ang="0">
                    <a:pos x="0" y="61"/>
                  </a:cxn>
                  <a:cxn ang="0">
                    <a:pos x="114" y="0"/>
                  </a:cxn>
                  <a:cxn ang="0">
                    <a:pos x="114" y="428"/>
                  </a:cxn>
                  <a:cxn ang="0">
                    <a:pos x="0" y="497"/>
                  </a:cxn>
                </a:cxnLst>
                <a:rect l="0" t="0" r="r" b="b"/>
                <a:pathLst>
                  <a:path w="114" h="498">
                    <a:moveTo>
                      <a:pt x="0" y="498"/>
                    </a:moveTo>
                    <a:lnTo>
                      <a:pt x="0" y="61"/>
                    </a:lnTo>
                    <a:lnTo>
                      <a:pt x="114" y="0"/>
                    </a:lnTo>
                    <a:lnTo>
                      <a:pt x="114" y="428"/>
                    </a:lnTo>
                    <a:lnTo>
                      <a:pt x="0" y="497"/>
                    </a:lnTo>
                  </a:path>
                </a:pathLst>
              </a:custGeom>
              <a:gradFill rotWithShape="0">
                <a:gsLst>
                  <a:gs pos="0">
                    <a:srgbClr val="B2B2B2"/>
                  </a:gs>
                  <a:gs pos="100000">
                    <a:srgbClr val="B2B2B2">
                      <a:gamma/>
                      <a:tint val="34118"/>
                      <a:invGamma/>
                    </a:srgbClr>
                  </a:gs>
                </a:gsLst>
                <a:path path="rect">
                  <a:fillToRect l="100000" t="100000"/>
                </a:path>
              </a:gradFill>
              <a:ln w="12700" cap="rnd" cmpd="sng">
                <a:solidFill>
                  <a:srgbClr val="00506E"/>
                </a:solidFill>
                <a:prstDash val="solid"/>
                <a:round/>
                <a:headEnd type="none" w="med" len="med"/>
                <a:tailEnd type="none" w="med" len="med"/>
              </a:ln>
              <a:effectLst/>
            </p:spPr>
            <p:txBody>
              <a:bodyPr/>
              <a:lstStyle/>
              <a:p>
                <a:endParaRPr lang="ms-MY"/>
              </a:p>
            </p:txBody>
          </p:sp>
        </p:grpSp>
        <p:grpSp>
          <p:nvGrpSpPr>
            <p:cNvPr id="11" name="Group 62"/>
            <p:cNvGrpSpPr>
              <a:grpSpLocks/>
            </p:cNvGrpSpPr>
            <p:nvPr/>
          </p:nvGrpSpPr>
          <p:grpSpPr bwMode="auto">
            <a:xfrm flipH="1">
              <a:off x="1008" y="672"/>
              <a:ext cx="334" cy="561"/>
              <a:chOff x="803" y="1112"/>
              <a:chExt cx="528" cy="816"/>
            </a:xfrm>
          </p:grpSpPr>
          <p:sp>
            <p:nvSpPr>
              <p:cNvPr id="12" name="Freeform 63"/>
              <p:cNvSpPr>
                <a:spLocks noChangeAspect="1"/>
              </p:cNvSpPr>
              <p:nvPr/>
            </p:nvSpPr>
            <p:spPr bwMode="auto">
              <a:xfrm>
                <a:off x="803" y="1446"/>
                <a:ext cx="89" cy="377"/>
              </a:xfrm>
              <a:custGeom>
                <a:avLst/>
                <a:gdLst/>
                <a:ahLst/>
                <a:cxnLst>
                  <a:cxn ang="0">
                    <a:pos x="0" y="644"/>
                  </a:cxn>
                  <a:cxn ang="0">
                    <a:pos x="0" y="79"/>
                  </a:cxn>
                  <a:cxn ang="0">
                    <a:pos x="144" y="0"/>
                  </a:cxn>
                  <a:cxn ang="0">
                    <a:pos x="144" y="554"/>
                  </a:cxn>
                  <a:cxn ang="0">
                    <a:pos x="0" y="644"/>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B2B2B2">
                      <a:gamma/>
                      <a:tint val="34118"/>
                      <a:invGamma/>
                    </a:srgbClr>
                  </a:gs>
                </a:gsLst>
                <a:path path="rect">
                  <a:fillToRect l="100000" t="100000"/>
                </a:path>
              </a:gradFill>
              <a:ln w="3175" cap="rnd" cmpd="sng">
                <a:solidFill>
                  <a:srgbClr val="00506E"/>
                </a:solidFill>
                <a:prstDash val="solid"/>
                <a:round/>
                <a:headEnd type="none" w="med" len="med"/>
                <a:tailEnd type="none" w="med" len="med"/>
              </a:ln>
              <a:effectLst/>
            </p:spPr>
            <p:txBody>
              <a:bodyPr/>
              <a:lstStyle/>
              <a:p>
                <a:endParaRPr lang="ms-MY"/>
              </a:p>
            </p:txBody>
          </p:sp>
          <p:sp>
            <p:nvSpPr>
              <p:cNvPr id="13" name="Freeform 64"/>
              <p:cNvSpPr>
                <a:spLocks/>
              </p:cNvSpPr>
              <p:nvPr/>
            </p:nvSpPr>
            <p:spPr bwMode="auto">
              <a:xfrm>
                <a:off x="805" y="1112"/>
                <a:ext cx="524" cy="175"/>
              </a:xfrm>
              <a:custGeom>
                <a:avLst/>
                <a:gdLst/>
                <a:ahLst/>
                <a:cxnLst>
                  <a:cxn ang="0">
                    <a:pos x="0" y="307"/>
                  </a:cxn>
                  <a:cxn ang="0">
                    <a:pos x="577" y="448"/>
                  </a:cxn>
                  <a:cxn ang="0">
                    <a:pos x="1290" y="127"/>
                  </a:cxn>
                  <a:cxn ang="0">
                    <a:pos x="727" y="0"/>
                  </a:cxn>
                  <a:cxn ang="0">
                    <a:pos x="0" y="307"/>
                  </a:cxn>
                </a:cxnLst>
                <a:rect l="0" t="0" r="r" b="b"/>
                <a:pathLst>
                  <a:path w="1291" h="449">
                    <a:moveTo>
                      <a:pt x="0" y="307"/>
                    </a:moveTo>
                    <a:lnTo>
                      <a:pt x="577" y="448"/>
                    </a:lnTo>
                    <a:lnTo>
                      <a:pt x="1290" y="127"/>
                    </a:lnTo>
                    <a:lnTo>
                      <a:pt x="727" y="0"/>
                    </a:lnTo>
                    <a:lnTo>
                      <a:pt x="0" y="307"/>
                    </a:lnTo>
                  </a:path>
                </a:pathLst>
              </a:custGeom>
              <a:solidFill>
                <a:srgbClr val="FFFFFF"/>
              </a:solidFill>
              <a:ln w="9525" cap="rnd" cmpd="sng">
                <a:solidFill>
                  <a:srgbClr val="00506E"/>
                </a:solidFill>
                <a:prstDash val="solid"/>
                <a:round/>
                <a:headEnd type="none" w="med" len="med"/>
                <a:tailEnd type="none" w="med" len="med"/>
              </a:ln>
              <a:effectLst/>
            </p:spPr>
            <p:txBody>
              <a:bodyPr/>
              <a:lstStyle/>
              <a:p>
                <a:endParaRPr lang="ms-MY"/>
              </a:p>
            </p:txBody>
          </p:sp>
          <p:sp>
            <p:nvSpPr>
              <p:cNvPr id="14" name="Freeform 65"/>
              <p:cNvSpPr>
                <a:spLocks/>
              </p:cNvSpPr>
              <p:nvPr/>
            </p:nvSpPr>
            <p:spPr bwMode="auto">
              <a:xfrm>
                <a:off x="814" y="1719"/>
                <a:ext cx="508" cy="209"/>
              </a:xfrm>
              <a:custGeom>
                <a:avLst/>
                <a:gdLst/>
                <a:ahLst/>
                <a:cxnLst>
                  <a:cxn ang="0">
                    <a:pos x="0" y="292"/>
                  </a:cxn>
                  <a:cxn ang="0">
                    <a:pos x="0" y="370"/>
                  </a:cxn>
                  <a:cxn ang="0">
                    <a:pos x="567" y="535"/>
                  </a:cxn>
                  <a:cxn ang="0">
                    <a:pos x="1251" y="92"/>
                  </a:cxn>
                  <a:cxn ang="0">
                    <a:pos x="1251" y="0"/>
                  </a:cxn>
                </a:cxnLst>
                <a:rect l="0" t="0" r="r" b="b"/>
                <a:pathLst>
                  <a:path w="1252" h="536">
                    <a:moveTo>
                      <a:pt x="0" y="292"/>
                    </a:moveTo>
                    <a:lnTo>
                      <a:pt x="0" y="370"/>
                    </a:lnTo>
                    <a:lnTo>
                      <a:pt x="567" y="535"/>
                    </a:lnTo>
                    <a:lnTo>
                      <a:pt x="1251" y="92"/>
                    </a:lnTo>
                    <a:lnTo>
                      <a:pt x="1251" y="0"/>
                    </a:lnTo>
                  </a:path>
                </a:pathLst>
              </a:custGeom>
              <a:solidFill>
                <a:srgbClr val="808080"/>
              </a:solidFill>
              <a:ln w="3175" cap="rnd" cmpd="sng">
                <a:solidFill>
                  <a:srgbClr val="00506E"/>
                </a:solidFill>
                <a:prstDash val="solid"/>
                <a:round/>
                <a:headEnd type="none" w="med" len="med"/>
                <a:tailEnd type="none" w="med" len="med"/>
              </a:ln>
              <a:effectLst/>
            </p:spPr>
            <p:txBody>
              <a:bodyPr/>
              <a:lstStyle/>
              <a:p>
                <a:endParaRPr lang="ms-MY"/>
              </a:p>
            </p:txBody>
          </p:sp>
          <p:sp>
            <p:nvSpPr>
              <p:cNvPr id="15" name="Freeform 66"/>
              <p:cNvSpPr>
                <a:spLocks/>
              </p:cNvSpPr>
              <p:nvPr/>
            </p:nvSpPr>
            <p:spPr bwMode="auto">
              <a:xfrm>
                <a:off x="1034" y="1160"/>
                <a:ext cx="297" cy="748"/>
              </a:xfrm>
              <a:custGeom>
                <a:avLst/>
                <a:gdLst/>
                <a:ahLst/>
                <a:cxnLst>
                  <a:cxn ang="0">
                    <a:pos x="0" y="328"/>
                  </a:cxn>
                  <a:cxn ang="0">
                    <a:pos x="4" y="1915"/>
                  </a:cxn>
                  <a:cxn ang="0">
                    <a:pos x="728" y="1456"/>
                  </a:cxn>
                  <a:cxn ang="0">
                    <a:pos x="728" y="0"/>
                  </a:cxn>
                  <a:cxn ang="0">
                    <a:pos x="0" y="328"/>
                  </a:cxn>
                </a:cxnLst>
                <a:rect l="0" t="0" r="r" b="b"/>
                <a:pathLst>
                  <a:path w="729" h="1916">
                    <a:moveTo>
                      <a:pt x="0" y="328"/>
                    </a:moveTo>
                    <a:lnTo>
                      <a:pt x="4" y="1915"/>
                    </a:lnTo>
                    <a:lnTo>
                      <a:pt x="728" y="1456"/>
                    </a:lnTo>
                    <a:lnTo>
                      <a:pt x="728" y="0"/>
                    </a:lnTo>
                    <a:lnTo>
                      <a:pt x="0" y="328"/>
                    </a:lnTo>
                  </a:path>
                </a:pathLst>
              </a:custGeom>
              <a:gradFill rotWithShape="0">
                <a:gsLst>
                  <a:gs pos="0">
                    <a:srgbClr val="B2B2B2"/>
                  </a:gs>
                  <a:gs pos="100000">
                    <a:srgbClr val="B2B2B2">
                      <a:gamma/>
                      <a:tint val="34118"/>
                      <a:invGamma/>
                    </a:srgbClr>
                  </a:gs>
                </a:gsLst>
                <a:path path="rect">
                  <a:fillToRect l="100000" t="100000"/>
                </a:path>
              </a:gradFill>
              <a:ln w="9525" cap="rnd" cmpd="sng">
                <a:solidFill>
                  <a:srgbClr val="00506E"/>
                </a:solidFill>
                <a:prstDash val="solid"/>
                <a:round/>
                <a:headEnd type="none" w="med" len="med"/>
                <a:tailEnd type="none" w="med" len="med"/>
              </a:ln>
              <a:effectLst/>
            </p:spPr>
            <p:txBody>
              <a:bodyPr/>
              <a:lstStyle/>
              <a:p>
                <a:endParaRPr lang="ms-MY"/>
              </a:p>
            </p:txBody>
          </p:sp>
          <p:sp>
            <p:nvSpPr>
              <p:cNvPr id="16" name="Freeform 67"/>
              <p:cNvSpPr>
                <a:spLocks/>
              </p:cNvSpPr>
              <p:nvPr/>
            </p:nvSpPr>
            <p:spPr bwMode="auto">
              <a:xfrm>
                <a:off x="803" y="1231"/>
                <a:ext cx="234" cy="672"/>
              </a:xfrm>
              <a:custGeom>
                <a:avLst/>
                <a:gdLst/>
                <a:ahLst/>
                <a:cxnLst>
                  <a:cxn ang="0">
                    <a:pos x="156" y="39"/>
                  </a:cxn>
                  <a:cxn ang="0">
                    <a:pos x="156" y="470"/>
                  </a:cxn>
                  <a:cxn ang="0">
                    <a:pos x="0" y="427"/>
                  </a:cxn>
                  <a:cxn ang="0">
                    <a:pos x="0" y="0"/>
                  </a:cxn>
                  <a:cxn ang="0">
                    <a:pos x="156" y="39"/>
                  </a:cxn>
                </a:cxnLst>
                <a:rect l="0" t="0" r="r" b="b"/>
                <a:pathLst>
                  <a:path w="156" h="470">
                    <a:moveTo>
                      <a:pt x="156" y="39"/>
                    </a:moveTo>
                    <a:lnTo>
                      <a:pt x="156" y="470"/>
                    </a:lnTo>
                    <a:lnTo>
                      <a:pt x="0" y="427"/>
                    </a:lnTo>
                    <a:lnTo>
                      <a:pt x="0" y="0"/>
                    </a:lnTo>
                    <a:lnTo>
                      <a:pt x="156" y="39"/>
                    </a:lnTo>
                  </a:path>
                </a:pathLst>
              </a:custGeom>
              <a:gradFill rotWithShape="0">
                <a:gsLst>
                  <a:gs pos="0">
                    <a:srgbClr val="B2B2B2">
                      <a:gamma/>
                      <a:tint val="23529"/>
                      <a:invGamma/>
                    </a:srgbClr>
                  </a:gs>
                  <a:gs pos="100000">
                    <a:srgbClr val="B2B2B2"/>
                  </a:gs>
                </a:gsLst>
                <a:lin ang="5400000" scaled="1"/>
              </a:gradFill>
              <a:ln w="9525" cap="rnd" cmpd="sng">
                <a:solidFill>
                  <a:srgbClr val="00506E"/>
                </a:solidFill>
                <a:prstDash val="solid"/>
                <a:round/>
                <a:headEnd type="none" w="med" len="med"/>
                <a:tailEnd type="none" w="med" len="med"/>
              </a:ln>
              <a:effectLst/>
            </p:spPr>
            <p:txBody>
              <a:bodyPr/>
              <a:lstStyle/>
              <a:p>
                <a:endParaRPr lang="ms-MY"/>
              </a:p>
            </p:txBody>
          </p:sp>
          <p:sp>
            <p:nvSpPr>
              <p:cNvPr id="17" name="Line 68"/>
              <p:cNvSpPr>
                <a:spLocks noChangeShapeType="1"/>
              </p:cNvSpPr>
              <p:nvPr/>
            </p:nvSpPr>
            <p:spPr bwMode="auto">
              <a:xfrm>
                <a:off x="836" y="1798"/>
                <a:ext cx="162" cy="40"/>
              </a:xfrm>
              <a:prstGeom prst="line">
                <a:avLst/>
              </a:prstGeom>
              <a:noFill/>
              <a:ln w="9525">
                <a:solidFill>
                  <a:srgbClr val="00506E"/>
                </a:solidFill>
                <a:round/>
                <a:headEnd/>
                <a:tailEnd/>
              </a:ln>
              <a:effectLst/>
            </p:spPr>
            <p:txBody>
              <a:bodyPr anchor="ctr"/>
              <a:lstStyle/>
              <a:p>
                <a:endParaRPr lang="ms-MY"/>
              </a:p>
            </p:txBody>
          </p:sp>
          <p:sp>
            <p:nvSpPr>
              <p:cNvPr id="18" name="Line 69"/>
              <p:cNvSpPr>
                <a:spLocks noChangeShapeType="1"/>
              </p:cNvSpPr>
              <p:nvPr/>
            </p:nvSpPr>
            <p:spPr bwMode="auto">
              <a:xfrm>
                <a:off x="836" y="1766"/>
                <a:ext cx="162" cy="42"/>
              </a:xfrm>
              <a:prstGeom prst="line">
                <a:avLst/>
              </a:prstGeom>
              <a:noFill/>
              <a:ln w="9525">
                <a:solidFill>
                  <a:srgbClr val="00506E"/>
                </a:solidFill>
                <a:round/>
                <a:headEnd/>
                <a:tailEnd/>
              </a:ln>
              <a:effectLst/>
            </p:spPr>
            <p:txBody>
              <a:bodyPr anchor="ctr"/>
              <a:lstStyle/>
              <a:p>
                <a:endParaRPr lang="ms-MY"/>
              </a:p>
            </p:txBody>
          </p:sp>
          <p:sp>
            <p:nvSpPr>
              <p:cNvPr id="19" name="Line 70"/>
              <p:cNvSpPr>
                <a:spLocks noChangeShapeType="1"/>
              </p:cNvSpPr>
              <p:nvPr/>
            </p:nvSpPr>
            <p:spPr bwMode="auto">
              <a:xfrm>
                <a:off x="836" y="1736"/>
                <a:ext cx="162" cy="44"/>
              </a:xfrm>
              <a:prstGeom prst="line">
                <a:avLst/>
              </a:prstGeom>
              <a:noFill/>
              <a:ln w="9525">
                <a:solidFill>
                  <a:srgbClr val="00506E"/>
                </a:solidFill>
                <a:round/>
                <a:headEnd/>
                <a:tailEnd/>
              </a:ln>
              <a:effectLst/>
            </p:spPr>
            <p:txBody>
              <a:bodyPr anchor="ctr"/>
              <a:lstStyle/>
              <a:p>
                <a:endParaRPr lang="ms-MY"/>
              </a:p>
            </p:txBody>
          </p:sp>
          <p:sp>
            <p:nvSpPr>
              <p:cNvPr id="20" name="Line 71"/>
              <p:cNvSpPr>
                <a:spLocks noChangeShapeType="1"/>
              </p:cNvSpPr>
              <p:nvPr/>
            </p:nvSpPr>
            <p:spPr bwMode="auto">
              <a:xfrm>
                <a:off x="836" y="1675"/>
                <a:ext cx="162" cy="41"/>
              </a:xfrm>
              <a:prstGeom prst="line">
                <a:avLst/>
              </a:prstGeom>
              <a:noFill/>
              <a:ln w="9525">
                <a:solidFill>
                  <a:srgbClr val="00506E"/>
                </a:solidFill>
                <a:round/>
                <a:headEnd/>
                <a:tailEnd/>
              </a:ln>
              <a:effectLst/>
            </p:spPr>
            <p:txBody>
              <a:bodyPr anchor="ctr"/>
              <a:lstStyle/>
              <a:p>
                <a:endParaRPr lang="ms-MY"/>
              </a:p>
            </p:txBody>
          </p:sp>
          <p:sp>
            <p:nvSpPr>
              <p:cNvPr id="21" name="Freeform 72"/>
              <p:cNvSpPr>
                <a:spLocks/>
              </p:cNvSpPr>
              <p:nvPr/>
            </p:nvSpPr>
            <p:spPr bwMode="auto">
              <a:xfrm>
                <a:off x="820" y="1320"/>
                <a:ext cx="184" cy="497"/>
              </a:xfrm>
              <a:custGeom>
                <a:avLst/>
                <a:gdLst/>
                <a:ahLst/>
                <a:cxnLst>
                  <a:cxn ang="0">
                    <a:pos x="452" y="105"/>
                  </a:cxn>
                  <a:cxn ang="0">
                    <a:pos x="0" y="0"/>
                  </a:cxn>
                  <a:cxn ang="0">
                    <a:pos x="0" y="1277"/>
                  </a:cxn>
                </a:cxnLst>
                <a:rect l="0" t="0" r="r" b="b"/>
                <a:pathLst>
                  <a:path w="453" h="1278">
                    <a:moveTo>
                      <a:pt x="452" y="105"/>
                    </a:moveTo>
                    <a:lnTo>
                      <a:pt x="0" y="0"/>
                    </a:lnTo>
                    <a:lnTo>
                      <a:pt x="0" y="1277"/>
                    </a:lnTo>
                  </a:path>
                </a:pathLst>
              </a:custGeom>
              <a:noFill/>
              <a:ln w="6350" cap="rnd" cmpd="sng">
                <a:solidFill>
                  <a:srgbClr val="00506E"/>
                </a:solidFill>
                <a:prstDash val="solid"/>
                <a:round/>
                <a:headEnd type="none" w="med" len="med"/>
                <a:tailEnd type="none" w="med" len="med"/>
              </a:ln>
              <a:effectLst/>
            </p:spPr>
            <p:txBody>
              <a:bodyPr/>
              <a:lstStyle/>
              <a:p>
                <a:endParaRPr lang="ms-MY"/>
              </a:p>
            </p:txBody>
          </p:sp>
          <p:sp>
            <p:nvSpPr>
              <p:cNvPr id="22" name="Freeform 73"/>
              <p:cNvSpPr>
                <a:spLocks/>
              </p:cNvSpPr>
              <p:nvPr/>
            </p:nvSpPr>
            <p:spPr bwMode="auto">
              <a:xfrm>
                <a:off x="853" y="1435"/>
                <a:ext cx="139" cy="61"/>
              </a:xfrm>
              <a:custGeom>
                <a:avLst/>
                <a:gdLst/>
                <a:ahLst/>
                <a:cxnLst>
                  <a:cxn ang="0">
                    <a:pos x="0" y="85"/>
                  </a:cxn>
                  <a:cxn ang="0">
                    <a:pos x="0" y="0"/>
                  </a:cxn>
                  <a:cxn ang="0">
                    <a:pos x="350" y="93"/>
                  </a:cxn>
                  <a:cxn ang="0">
                    <a:pos x="350" y="182"/>
                  </a:cxn>
                  <a:cxn ang="0">
                    <a:pos x="0" y="85"/>
                  </a:cxn>
                </a:cxnLst>
                <a:rect l="0" t="0" r="r" b="b"/>
                <a:pathLst>
                  <a:path w="351" h="183">
                    <a:moveTo>
                      <a:pt x="0" y="85"/>
                    </a:moveTo>
                    <a:lnTo>
                      <a:pt x="0" y="0"/>
                    </a:lnTo>
                    <a:lnTo>
                      <a:pt x="350" y="93"/>
                    </a:lnTo>
                    <a:lnTo>
                      <a:pt x="350" y="182"/>
                    </a:lnTo>
                    <a:lnTo>
                      <a:pt x="0" y="85"/>
                    </a:lnTo>
                  </a:path>
                </a:pathLst>
              </a:custGeom>
              <a:solidFill>
                <a:srgbClr val="00506E"/>
              </a:solidFill>
              <a:ln w="3175" cap="rnd" cmpd="sng">
                <a:solidFill>
                  <a:srgbClr val="00506E"/>
                </a:solidFill>
                <a:prstDash val="solid"/>
                <a:round/>
                <a:headEnd type="none" w="med" len="med"/>
                <a:tailEnd type="none" w="med" len="med"/>
              </a:ln>
              <a:effectLst/>
            </p:spPr>
            <p:txBody>
              <a:bodyPr/>
              <a:lstStyle/>
              <a:p>
                <a:endParaRPr lang="ms-MY"/>
              </a:p>
            </p:txBody>
          </p:sp>
          <p:sp>
            <p:nvSpPr>
              <p:cNvPr id="23" name="Freeform 74"/>
              <p:cNvSpPr>
                <a:spLocks/>
              </p:cNvSpPr>
              <p:nvPr/>
            </p:nvSpPr>
            <p:spPr bwMode="auto">
              <a:xfrm>
                <a:off x="853" y="1502"/>
                <a:ext cx="139" cy="68"/>
              </a:xfrm>
              <a:custGeom>
                <a:avLst/>
                <a:gdLst/>
                <a:ahLst/>
                <a:cxnLst>
                  <a:cxn ang="0">
                    <a:pos x="0" y="85"/>
                  </a:cxn>
                  <a:cxn ang="0">
                    <a:pos x="0" y="0"/>
                  </a:cxn>
                  <a:cxn ang="0">
                    <a:pos x="350" y="93"/>
                  </a:cxn>
                  <a:cxn ang="0">
                    <a:pos x="350" y="181"/>
                  </a:cxn>
                  <a:cxn ang="0">
                    <a:pos x="0" y="85"/>
                  </a:cxn>
                </a:cxnLst>
                <a:rect l="0" t="0" r="r" b="b"/>
                <a:pathLst>
                  <a:path w="351" h="182">
                    <a:moveTo>
                      <a:pt x="0" y="85"/>
                    </a:moveTo>
                    <a:lnTo>
                      <a:pt x="0" y="0"/>
                    </a:lnTo>
                    <a:lnTo>
                      <a:pt x="350" y="93"/>
                    </a:lnTo>
                    <a:lnTo>
                      <a:pt x="350" y="181"/>
                    </a:lnTo>
                    <a:lnTo>
                      <a:pt x="0" y="85"/>
                    </a:lnTo>
                  </a:path>
                </a:pathLst>
              </a:custGeom>
              <a:solidFill>
                <a:srgbClr val="00506E"/>
              </a:solidFill>
              <a:ln w="3175" cap="rnd" cmpd="sng">
                <a:solidFill>
                  <a:srgbClr val="00506E"/>
                </a:solidFill>
                <a:prstDash val="solid"/>
                <a:round/>
                <a:headEnd type="none" w="med" len="med"/>
                <a:tailEnd type="none" w="med" len="med"/>
              </a:ln>
              <a:effectLst/>
            </p:spPr>
            <p:txBody>
              <a:bodyPr/>
              <a:lstStyle/>
              <a:p>
                <a:endParaRPr lang="ms-MY"/>
              </a:p>
            </p:txBody>
          </p:sp>
          <p:sp>
            <p:nvSpPr>
              <p:cNvPr id="24" name="Freeform 75"/>
              <p:cNvSpPr>
                <a:spLocks/>
              </p:cNvSpPr>
              <p:nvPr/>
            </p:nvSpPr>
            <p:spPr bwMode="auto">
              <a:xfrm>
                <a:off x="850" y="1368"/>
                <a:ext cx="142" cy="62"/>
              </a:xfrm>
              <a:custGeom>
                <a:avLst/>
                <a:gdLst/>
                <a:ahLst/>
                <a:cxnLst>
                  <a:cxn ang="0">
                    <a:pos x="0" y="85"/>
                  </a:cxn>
                  <a:cxn ang="0">
                    <a:pos x="0" y="0"/>
                  </a:cxn>
                  <a:cxn ang="0">
                    <a:pos x="350" y="93"/>
                  </a:cxn>
                  <a:cxn ang="0">
                    <a:pos x="350" y="181"/>
                  </a:cxn>
                  <a:cxn ang="0">
                    <a:pos x="0" y="85"/>
                  </a:cxn>
                </a:cxnLst>
                <a:rect l="0" t="0" r="r" b="b"/>
                <a:pathLst>
                  <a:path w="351" h="182">
                    <a:moveTo>
                      <a:pt x="0" y="85"/>
                    </a:moveTo>
                    <a:lnTo>
                      <a:pt x="0" y="0"/>
                    </a:lnTo>
                    <a:lnTo>
                      <a:pt x="350" y="93"/>
                    </a:lnTo>
                    <a:lnTo>
                      <a:pt x="350" y="181"/>
                    </a:lnTo>
                    <a:lnTo>
                      <a:pt x="0" y="85"/>
                    </a:lnTo>
                  </a:path>
                </a:pathLst>
              </a:custGeom>
              <a:solidFill>
                <a:srgbClr val="00506E"/>
              </a:solidFill>
              <a:ln w="3175" cap="rnd" cmpd="sng">
                <a:solidFill>
                  <a:srgbClr val="00506E"/>
                </a:solidFill>
                <a:prstDash val="solid"/>
                <a:round/>
                <a:headEnd type="none" w="med" len="med"/>
                <a:tailEnd type="none" w="med" len="med"/>
              </a:ln>
              <a:effectLst/>
            </p:spPr>
            <p:txBody>
              <a:bodyPr/>
              <a:lstStyle/>
              <a:p>
                <a:endParaRPr lang="ms-MY"/>
              </a:p>
            </p:txBody>
          </p:sp>
        </p:grpSp>
      </p:grpSp>
      <p:sp>
        <p:nvSpPr>
          <p:cNvPr id="37" name="TextBox 36"/>
          <p:cNvSpPr txBox="1"/>
          <p:nvPr/>
        </p:nvSpPr>
        <p:spPr>
          <a:xfrm>
            <a:off x="862799" y="3206789"/>
            <a:ext cx="978153" cy="276999"/>
          </a:xfrm>
          <a:prstGeom prst="rect">
            <a:avLst/>
          </a:prstGeom>
          <a:noFill/>
        </p:spPr>
        <p:txBody>
          <a:bodyPr wrap="none" rtlCol="0">
            <a:spAutoFit/>
          </a:bodyPr>
          <a:lstStyle/>
          <a:p>
            <a:r>
              <a:rPr lang="en-US" sz="1200" dirty="0" smtClean="0"/>
              <a:t>BANK CMS</a:t>
            </a:r>
            <a:endParaRPr lang="ms-MY" sz="1200" dirty="0"/>
          </a:p>
        </p:txBody>
      </p:sp>
      <p:pic>
        <p:nvPicPr>
          <p:cNvPr id="38" name="Picture 2"/>
          <p:cNvPicPr>
            <a:picLocks noChangeAspect="1" noChangeArrowheads="1"/>
          </p:cNvPicPr>
          <p:nvPr/>
        </p:nvPicPr>
        <p:blipFill>
          <a:blip r:embed="rId2">
            <a:extLst>
              <a:ext uri="{28A0092B-C50C-407E-A947-70E740481C1C}">
                <a14:useLocalDpi xmlns:a14="http://schemas.microsoft.com/office/drawing/2010/main" val="0"/>
              </a:ext>
            </a:extLst>
          </a:blip>
          <a:srcRect l="21408" r="13925"/>
          <a:stretch>
            <a:fillRect/>
          </a:stretch>
        </p:blipFill>
        <p:spPr bwMode="auto">
          <a:xfrm>
            <a:off x="6648893" y="2906746"/>
            <a:ext cx="685800" cy="562605"/>
          </a:xfrm>
          <a:prstGeom prst="rect">
            <a:avLst/>
          </a:prstGeom>
          <a:noFill/>
          <a:ln>
            <a:noFill/>
          </a:ln>
          <a:effectLst>
            <a:outerShdw dist="35921" dir="2700000" algn="ctr" rotWithShape="0">
              <a:schemeClr val="bg2"/>
            </a:outerShdw>
            <a:softEdge rad="1143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2"/>
          <p:cNvPicPr>
            <a:picLocks noChangeAspect="1" noChangeArrowheads="1"/>
          </p:cNvPicPr>
          <p:nvPr/>
        </p:nvPicPr>
        <p:blipFill>
          <a:blip r:embed="rId2">
            <a:extLst>
              <a:ext uri="{28A0092B-C50C-407E-A947-70E740481C1C}">
                <a14:useLocalDpi xmlns:a14="http://schemas.microsoft.com/office/drawing/2010/main" val="0"/>
              </a:ext>
            </a:extLst>
          </a:blip>
          <a:srcRect l="21408" r="13925"/>
          <a:stretch>
            <a:fillRect/>
          </a:stretch>
        </p:blipFill>
        <p:spPr bwMode="auto">
          <a:xfrm>
            <a:off x="6648893" y="4871337"/>
            <a:ext cx="685800" cy="562605"/>
          </a:xfrm>
          <a:prstGeom prst="rect">
            <a:avLst/>
          </a:prstGeom>
          <a:noFill/>
          <a:ln>
            <a:noFill/>
          </a:ln>
          <a:effectLst>
            <a:outerShdw dist="35921" dir="2700000" algn="ctr" rotWithShape="0">
              <a:schemeClr val="bg2"/>
            </a:outerShdw>
            <a:softEdge rad="1016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 name="Picture 2"/>
          <p:cNvPicPr>
            <a:picLocks noChangeAspect="1" noChangeArrowheads="1"/>
          </p:cNvPicPr>
          <p:nvPr/>
        </p:nvPicPr>
        <p:blipFill>
          <a:blip r:embed="rId2">
            <a:extLst>
              <a:ext uri="{28A0092B-C50C-407E-A947-70E740481C1C}">
                <a14:useLocalDpi xmlns:a14="http://schemas.microsoft.com/office/drawing/2010/main" val="0"/>
              </a:ext>
            </a:extLst>
          </a:blip>
          <a:srcRect l="21408" r="13925"/>
          <a:stretch>
            <a:fillRect/>
          </a:stretch>
        </p:blipFill>
        <p:spPr bwMode="auto">
          <a:xfrm>
            <a:off x="6648893" y="5509128"/>
            <a:ext cx="685800" cy="562605"/>
          </a:xfrm>
          <a:prstGeom prst="rect">
            <a:avLst/>
          </a:prstGeom>
          <a:noFill/>
          <a:ln>
            <a:noFill/>
          </a:ln>
          <a:effectLst>
            <a:outerShdw dist="35921" dir="2700000" algn="ctr" rotWithShape="0">
              <a:schemeClr val="bg2"/>
            </a:outerShdw>
            <a:softEdge rad="889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Picture 2"/>
          <p:cNvPicPr>
            <a:picLocks noChangeAspect="1" noChangeArrowheads="1"/>
          </p:cNvPicPr>
          <p:nvPr/>
        </p:nvPicPr>
        <p:blipFill>
          <a:blip r:embed="rId2">
            <a:extLst>
              <a:ext uri="{28A0092B-C50C-407E-A947-70E740481C1C}">
                <a14:useLocalDpi xmlns:a14="http://schemas.microsoft.com/office/drawing/2010/main" val="0"/>
              </a:ext>
            </a:extLst>
          </a:blip>
          <a:srcRect l="21408" r="13925"/>
          <a:stretch>
            <a:fillRect/>
          </a:stretch>
        </p:blipFill>
        <p:spPr bwMode="auto">
          <a:xfrm>
            <a:off x="2525545" y="5545768"/>
            <a:ext cx="685800" cy="562605"/>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2" name="Picture 2"/>
          <p:cNvPicPr>
            <a:picLocks noChangeAspect="1" noChangeArrowheads="1"/>
          </p:cNvPicPr>
          <p:nvPr/>
        </p:nvPicPr>
        <p:blipFill>
          <a:blip r:embed="rId2">
            <a:extLst>
              <a:ext uri="{28A0092B-C50C-407E-A947-70E740481C1C}">
                <a14:useLocalDpi xmlns:a14="http://schemas.microsoft.com/office/drawing/2010/main" val="0"/>
              </a:ext>
            </a:extLst>
          </a:blip>
          <a:srcRect l="21408" r="13925"/>
          <a:stretch>
            <a:fillRect/>
          </a:stretch>
        </p:blipFill>
        <p:spPr bwMode="auto">
          <a:xfrm>
            <a:off x="3505200" y="5560624"/>
            <a:ext cx="685800" cy="562605"/>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48281" y="2841118"/>
            <a:ext cx="762000" cy="762000"/>
          </a:xfrm>
          <a:prstGeom prst="rect">
            <a:avLst/>
          </a:prstGeom>
          <a:effectLst>
            <a:softEdge rad="139700"/>
          </a:effectLst>
        </p:spPr>
      </p:pic>
      <p:sp>
        <p:nvSpPr>
          <p:cNvPr id="44" name="TextBox 43"/>
          <p:cNvSpPr txBox="1"/>
          <p:nvPr/>
        </p:nvSpPr>
        <p:spPr>
          <a:xfrm>
            <a:off x="3234259" y="3076139"/>
            <a:ext cx="824265" cy="369332"/>
          </a:xfrm>
          <a:prstGeom prst="rect">
            <a:avLst/>
          </a:prstGeom>
          <a:noFill/>
        </p:spPr>
        <p:txBody>
          <a:bodyPr wrap="none" rtlCol="0">
            <a:spAutoFit/>
          </a:bodyPr>
          <a:lstStyle/>
          <a:p>
            <a:r>
              <a:rPr lang="en-MY" sz="1400" dirty="0" err="1" smtClean="0"/>
              <a:t>Xpressi</a:t>
            </a:r>
            <a:r>
              <a:rPr lang="en-MY" dirty="0" smtClean="0"/>
              <a:t> </a:t>
            </a:r>
            <a:endParaRPr lang="en-MY" dirty="0"/>
          </a:p>
        </p:txBody>
      </p:sp>
      <p:sp>
        <p:nvSpPr>
          <p:cNvPr id="45" name="TextBox 44"/>
          <p:cNvSpPr txBox="1"/>
          <p:nvPr/>
        </p:nvSpPr>
        <p:spPr>
          <a:xfrm>
            <a:off x="6364828" y="2601515"/>
            <a:ext cx="981359" cy="307777"/>
          </a:xfrm>
          <a:prstGeom prst="rect">
            <a:avLst/>
          </a:prstGeom>
          <a:noFill/>
        </p:spPr>
        <p:txBody>
          <a:bodyPr wrap="none" rtlCol="0">
            <a:spAutoFit/>
          </a:bodyPr>
          <a:lstStyle/>
          <a:p>
            <a:r>
              <a:rPr lang="en-MY" sz="1400" dirty="0" smtClean="0"/>
              <a:t>Branch A</a:t>
            </a:r>
            <a:endParaRPr lang="en-MY" sz="1400" dirty="0"/>
          </a:p>
        </p:txBody>
      </p:sp>
      <p:sp>
        <p:nvSpPr>
          <p:cNvPr id="46" name="TextBox 45"/>
          <p:cNvSpPr txBox="1"/>
          <p:nvPr/>
        </p:nvSpPr>
        <p:spPr>
          <a:xfrm>
            <a:off x="6282567" y="4647483"/>
            <a:ext cx="950901" cy="307777"/>
          </a:xfrm>
          <a:prstGeom prst="rect">
            <a:avLst/>
          </a:prstGeom>
          <a:noFill/>
        </p:spPr>
        <p:txBody>
          <a:bodyPr wrap="none" rtlCol="0">
            <a:spAutoFit/>
          </a:bodyPr>
          <a:lstStyle/>
          <a:p>
            <a:r>
              <a:rPr lang="en-MY" sz="1400" dirty="0" smtClean="0"/>
              <a:t>Branch B</a:t>
            </a:r>
            <a:endParaRPr lang="en-MY" sz="1400" dirty="0"/>
          </a:p>
        </p:txBody>
      </p:sp>
      <p:sp>
        <p:nvSpPr>
          <p:cNvPr id="47" name="TextBox 46"/>
          <p:cNvSpPr txBox="1"/>
          <p:nvPr/>
        </p:nvSpPr>
        <p:spPr>
          <a:xfrm>
            <a:off x="3171664" y="5267329"/>
            <a:ext cx="994183" cy="307777"/>
          </a:xfrm>
          <a:prstGeom prst="rect">
            <a:avLst/>
          </a:prstGeom>
          <a:noFill/>
        </p:spPr>
        <p:txBody>
          <a:bodyPr wrap="none" rtlCol="0">
            <a:spAutoFit/>
          </a:bodyPr>
          <a:lstStyle/>
          <a:p>
            <a:r>
              <a:rPr lang="en-MY" sz="1400" dirty="0" smtClean="0"/>
              <a:t>Branch C</a:t>
            </a:r>
            <a:endParaRPr lang="en-MY" sz="1400" dirty="0"/>
          </a:p>
        </p:txBody>
      </p:sp>
      <p:cxnSp>
        <p:nvCxnSpPr>
          <p:cNvPr id="48" name="Straight Arrow Connector 47"/>
          <p:cNvCxnSpPr>
            <a:stCxn id="7" idx="1"/>
          </p:cNvCxnSpPr>
          <p:nvPr/>
        </p:nvCxnSpPr>
        <p:spPr>
          <a:xfrm flipH="1">
            <a:off x="5797667" y="2325565"/>
            <a:ext cx="851226" cy="1127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38" idx="1"/>
          </p:cNvCxnSpPr>
          <p:nvPr/>
        </p:nvCxnSpPr>
        <p:spPr>
          <a:xfrm flipV="1">
            <a:off x="6223280" y="3188049"/>
            <a:ext cx="425613" cy="281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9" idx="1"/>
          </p:cNvCxnSpPr>
          <p:nvPr/>
        </p:nvCxnSpPr>
        <p:spPr>
          <a:xfrm flipH="1" flipV="1">
            <a:off x="6044630" y="4572000"/>
            <a:ext cx="604263" cy="580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40" idx="1"/>
          </p:cNvCxnSpPr>
          <p:nvPr/>
        </p:nvCxnSpPr>
        <p:spPr>
          <a:xfrm>
            <a:off x="5943600" y="4647483"/>
            <a:ext cx="705293" cy="1142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1" idx="0"/>
          </p:cNvCxnSpPr>
          <p:nvPr/>
        </p:nvCxnSpPr>
        <p:spPr>
          <a:xfrm flipV="1">
            <a:off x="2868445" y="4419600"/>
            <a:ext cx="2084555" cy="1126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4059712" y="4572000"/>
            <a:ext cx="992384" cy="973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8855" y="5419212"/>
            <a:ext cx="762000" cy="762000"/>
          </a:xfrm>
          <a:prstGeom prst="rect">
            <a:avLst/>
          </a:prstGeom>
          <a:effectLst>
            <a:softEdge rad="139700"/>
          </a:effectLst>
        </p:spPr>
      </p:pic>
      <p:cxnSp>
        <p:nvCxnSpPr>
          <p:cNvPr id="55" name="Straight Arrow Connector 54"/>
          <p:cNvCxnSpPr/>
          <p:nvPr/>
        </p:nvCxnSpPr>
        <p:spPr>
          <a:xfrm flipH="1">
            <a:off x="1828800" y="3726389"/>
            <a:ext cx="13612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1893561" y="3860301"/>
            <a:ext cx="1296460" cy="8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Cloud 56"/>
          <p:cNvSpPr/>
          <p:nvPr/>
        </p:nvSpPr>
        <p:spPr>
          <a:xfrm>
            <a:off x="5052095" y="3469351"/>
            <a:ext cx="1218517" cy="117813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a:p>
        </p:txBody>
      </p:sp>
      <p:cxnSp>
        <p:nvCxnSpPr>
          <p:cNvPr id="58" name="Straight Arrow Connector 57"/>
          <p:cNvCxnSpPr/>
          <p:nvPr/>
        </p:nvCxnSpPr>
        <p:spPr>
          <a:xfrm flipH="1">
            <a:off x="4226838" y="3726389"/>
            <a:ext cx="8252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4226838" y="3873075"/>
            <a:ext cx="825258" cy="6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ight Arrow 59"/>
          <p:cNvSpPr/>
          <p:nvPr/>
        </p:nvSpPr>
        <p:spPr>
          <a:xfrm rot="10800000">
            <a:off x="7327522" y="2155649"/>
            <a:ext cx="1011518" cy="3393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61" name="Right Arrow 60"/>
          <p:cNvSpPr/>
          <p:nvPr/>
        </p:nvSpPr>
        <p:spPr>
          <a:xfrm rot="10800000">
            <a:off x="7334693" y="4946020"/>
            <a:ext cx="1011518" cy="3393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2" name="Right Arrow 61"/>
          <p:cNvSpPr/>
          <p:nvPr/>
        </p:nvSpPr>
        <p:spPr>
          <a:xfrm>
            <a:off x="1584706" y="5631022"/>
            <a:ext cx="1011518" cy="3393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3" name="TextBox 62"/>
          <p:cNvSpPr txBox="1"/>
          <p:nvPr/>
        </p:nvSpPr>
        <p:spPr>
          <a:xfrm>
            <a:off x="7257525" y="4695245"/>
            <a:ext cx="1478290" cy="276999"/>
          </a:xfrm>
          <a:prstGeom prst="rect">
            <a:avLst/>
          </a:prstGeom>
          <a:noFill/>
        </p:spPr>
        <p:txBody>
          <a:bodyPr wrap="none" rtlCol="0">
            <a:spAutoFit/>
          </a:bodyPr>
          <a:lstStyle/>
          <a:p>
            <a:r>
              <a:rPr lang="en-MY" sz="1200" dirty="0" smtClean="0"/>
              <a:t>Card Application</a:t>
            </a:r>
            <a:endParaRPr lang="en-MY" sz="1200" dirty="0"/>
          </a:p>
        </p:txBody>
      </p:sp>
      <p:sp>
        <p:nvSpPr>
          <p:cNvPr id="64" name="TextBox 63"/>
          <p:cNvSpPr txBox="1"/>
          <p:nvPr/>
        </p:nvSpPr>
        <p:spPr>
          <a:xfrm>
            <a:off x="1286438" y="5393551"/>
            <a:ext cx="1478290" cy="276999"/>
          </a:xfrm>
          <a:prstGeom prst="rect">
            <a:avLst/>
          </a:prstGeom>
          <a:noFill/>
        </p:spPr>
        <p:txBody>
          <a:bodyPr wrap="none" rtlCol="0">
            <a:spAutoFit/>
          </a:bodyPr>
          <a:lstStyle/>
          <a:p>
            <a:r>
              <a:rPr lang="en-MY" sz="1200" dirty="0" smtClean="0"/>
              <a:t>Card Application</a:t>
            </a:r>
            <a:endParaRPr lang="en-MY" sz="1200" dirty="0"/>
          </a:p>
        </p:txBody>
      </p:sp>
      <p:sp>
        <p:nvSpPr>
          <p:cNvPr id="65" name="TextBox 64"/>
          <p:cNvSpPr txBox="1"/>
          <p:nvPr/>
        </p:nvSpPr>
        <p:spPr>
          <a:xfrm>
            <a:off x="7216054" y="2476073"/>
            <a:ext cx="1478290" cy="276999"/>
          </a:xfrm>
          <a:prstGeom prst="rect">
            <a:avLst/>
          </a:prstGeom>
          <a:noFill/>
        </p:spPr>
        <p:txBody>
          <a:bodyPr wrap="none" rtlCol="0">
            <a:spAutoFit/>
          </a:bodyPr>
          <a:lstStyle/>
          <a:p>
            <a:r>
              <a:rPr lang="en-MY" sz="1200" dirty="0" smtClean="0"/>
              <a:t>Card Application</a:t>
            </a:r>
            <a:endParaRPr lang="en-MY" sz="1200" dirty="0"/>
          </a:p>
        </p:txBody>
      </p:sp>
      <p:pic>
        <p:nvPicPr>
          <p:cNvPr id="66" name="Picture 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51258" y="5508787"/>
            <a:ext cx="762000" cy="762000"/>
          </a:xfrm>
          <a:prstGeom prst="rect">
            <a:avLst/>
          </a:prstGeom>
          <a:effectLst>
            <a:softEdge rad="139700"/>
          </a:effectLst>
        </p:spPr>
      </p:pic>
      <p:sp>
        <p:nvSpPr>
          <p:cNvPr id="5" name="TextBox 4"/>
          <p:cNvSpPr txBox="1"/>
          <p:nvPr/>
        </p:nvSpPr>
        <p:spPr>
          <a:xfrm>
            <a:off x="5278073" y="3730969"/>
            <a:ext cx="766557" cy="646331"/>
          </a:xfrm>
          <a:prstGeom prst="rect">
            <a:avLst/>
          </a:prstGeom>
          <a:noFill/>
        </p:spPr>
        <p:txBody>
          <a:bodyPr wrap="none" rtlCol="0">
            <a:spAutoFit/>
          </a:bodyPr>
          <a:lstStyle/>
          <a:p>
            <a:pPr algn="ctr"/>
            <a:r>
              <a:rPr lang="en-SG" sz="1200" dirty="0" smtClean="0"/>
              <a:t>Bank </a:t>
            </a:r>
          </a:p>
          <a:p>
            <a:pPr algn="ctr"/>
            <a:r>
              <a:rPr lang="en-SG" sz="1200" dirty="0" smtClean="0"/>
              <a:t>Secure </a:t>
            </a:r>
          </a:p>
          <a:p>
            <a:pPr algn="ctr"/>
            <a:r>
              <a:rPr lang="en-SG" sz="1200" dirty="0" smtClean="0"/>
              <a:t>Intranet</a:t>
            </a:r>
            <a:endParaRPr lang="en-SG" sz="1200" dirty="0"/>
          </a:p>
        </p:txBody>
      </p:sp>
    </p:spTree>
    <p:extLst>
      <p:ext uri="{BB962C8B-B14F-4D97-AF65-F5344CB8AC3E}">
        <p14:creationId xmlns:p14="http://schemas.microsoft.com/office/powerpoint/2010/main" val="80204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14511</TotalTime>
  <Words>1346</Words>
  <Application>Microsoft Office PowerPoint</Application>
  <PresentationFormat>On-screen Show (4:3)</PresentationFormat>
  <Paragraphs>249</Paragraphs>
  <Slides>29</Slides>
  <Notes>4</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Wisp</vt:lpstr>
      <vt:lpstr>Instant Issuance Solution for Debit/Credit/Prepaid Card </vt:lpstr>
      <vt:lpstr>Introduction to Instant Issuance</vt:lpstr>
      <vt:lpstr>Instant Issuance</vt:lpstr>
      <vt:lpstr>Why Instant Issuance?</vt:lpstr>
      <vt:lpstr>Xpressi Instant Issuance Solution</vt:lpstr>
      <vt:lpstr>Xpressi Family</vt:lpstr>
      <vt:lpstr>Xpressi Instant Issuance Details</vt:lpstr>
      <vt:lpstr>Xpressi Architecture</vt:lpstr>
      <vt:lpstr>End-to-end Instant Issuance  </vt:lpstr>
      <vt:lpstr>Unattended Instant Issuance </vt:lpstr>
      <vt:lpstr>Implementation Features</vt:lpstr>
      <vt:lpstr>Solution Features</vt:lpstr>
      <vt:lpstr>Solution Features</vt:lpstr>
      <vt:lpstr>Security Features</vt:lpstr>
      <vt:lpstr>Xpressi Advantages</vt:lpstr>
      <vt:lpstr>Xpressi System Plan</vt:lpstr>
      <vt:lpstr>Xpressi Screenshot</vt:lpstr>
      <vt:lpstr>Client Browser-Login</vt:lpstr>
      <vt:lpstr>Client Browser-Select Application</vt:lpstr>
      <vt:lpstr>Print Server-Select Printer</vt:lpstr>
      <vt:lpstr>Print Server-WYSWYG</vt:lpstr>
      <vt:lpstr>Xpressi Report</vt:lpstr>
      <vt:lpstr>Powerful Reports</vt:lpstr>
      <vt:lpstr>Custom Report</vt:lpstr>
      <vt:lpstr>Xpressi Background</vt:lpstr>
      <vt:lpstr>Xpressi Instant Issuance Installations</vt:lpstr>
      <vt:lpstr>PersoMaster-Xpressi Installation</vt:lpstr>
      <vt:lpstr>Case Study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mzm</dc:creator>
  <cp:lastModifiedBy>David Tang</cp:lastModifiedBy>
  <cp:revision>467</cp:revision>
  <dcterms:created xsi:type="dcterms:W3CDTF">2010-08-12T09:24:53Z</dcterms:created>
  <dcterms:modified xsi:type="dcterms:W3CDTF">2017-11-23T04:18:35Z</dcterms:modified>
</cp:coreProperties>
</file>