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6" r:id="rId4"/>
    <p:sldId id="273" r:id="rId5"/>
    <p:sldId id="274" r:id="rId6"/>
    <p:sldId id="258" r:id="rId7"/>
    <p:sldId id="261" r:id="rId8"/>
    <p:sldId id="268" r:id="rId9"/>
    <p:sldId id="277" r:id="rId10"/>
    <p:sldId id="276" r:id="rId11"/>
    <p:sldId id="269" r:id="rId12"/>
    <p:sldId id="278" r:id="rId13"/>
    <p:sldId id="262" r:id="rId14"/>
    <p:sldId id="263" r:id="rId15"/>
    <p:sldId id="264" r:id="rId16"/>
    <p:sldId id="27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B50E1-C470-4C37-BC7B-8F01506A9E2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FB171D2-06A2-4426-B5C8-B8D48F414E82}">
      <dgm:prSet phldrT="[Text]" custT="1"/>
      <dgm:spPr/>
      <dgm:t>
        <a:bodyPr/>
        <a:lstStyle/>
        <a:p>
          <a:r>
            <a:rPr lang="en-SG" sz="2800" dirty="0" smtClean="0"/>
            <a:t>Phase 1</a:t>
          </a:r>
          <a:endParaRPr lang="en-SG" sz="2800" dirty="0"/>
        </a:p>
      </dgm:t>
    </dgm:pt>
    <dgm:pt modelId="{A58E387B-1871-4A41-B6D9-DF5EEC69B905}" type="parTrans" cxnId="{87F8C8F1-7573-4111-AF06-26DE5FA3E954}">
      <dgm:prSet/>
      <dgm:spPr/>
      <dgm:t>
        <a:bodyPr/>
        <a:lstStyle/>
        <a:p>
          <a:endParaRPr lang="en-SG"/>
        </a:p>
      </dgm:t>
    </dgm:pt>
    <dgm:pt modelId="{A8E70CE6-22BD-444A-B406-DC9C0E86DE2D}" type="sibTrans" cxnId="{87F8C8F1-7573-4111-AF06-26DE5FA3E954}">
      <dgm:prSet/>
      <dgm:spPr/>
      <dgm:t>
        <a:bodyPr/>
        <a:lstStyle/>
        <a:p>
          <a:endParaRPr lang="en-SG"/>
        </a:p>
      </dgm:t>
    </dgm:pt>
    <dgm:pt modelId="{F420E1F8-62A0-4A17-A10B-CAA15382C9CF}">
      <dgm:prSet phldrT="[Text]"/>
      <dgm:spPr/>
      <dgm:t>
        <a:bodyPr/>
        <a:lstStyle/>
        <a:p>
          <a:r>
            <a:rPr lang="en-SG" dirty="0" smtClean="0"/>
            <a:t>Phase 2</a:t>
          </a:r>
          <a:endParaRPr lang="en-SG" dirty="0"/>
        </a:p>
      </dgm:t>
    </dgm:pt>
    <dgm:pt modelId="{63B83105-696D-497A-82ED-8156992769A5}" type="parTrans" cxnId="{25CCC59E-D7D4-4222-89B4-214B72DBC963}">
      <dgm:prSet/>
      <dgm:spPr/>
      <dgm:t>
        <a:bodyPr/>
        <a:lstStyle/>
        <a:p>
          <a:endParaRPr lang="en-SG"/>
        </a:p>
      </dgm:t>
    </dgm:pt>
    <dgm:pt modelId="{FA527B27-D7A3-4FEC-B20A-10F2669C0B72}" type="sibTrans" cxnId="{25CCC59E-D7D4-4222-89B4-214B72DBC963}">
      <dgm:prSet/>
      <dgm:spPr/>
      <dgm:t>
        <a:bodyPr/>
        <a:lstStyle/>
        <a:p>
          <a:endParaRPr lang="en-SG"/>
        </a:p>
      </dgm:t>
    </dgm:pt>
    <dgm:pt modelId="{AEF4A6A1-757D-400C-AA11-86F974C83A9A}">
      <dgm:prSet phldrT="[Text]"/>
      <dgm:spPr/>
      <dgm:t>
        <a:bodyPr/>
        <a:lstStyle/>
        <a:p>
          <a:r>
            <a:rPr lang="en-SG" dirty="0" smtClean="0"/>
            <a:t>Phase 3</a:t>
          </a:r>
          <a:endParaRPr lang="en-SG" dirty="0"/>
        </a:p>
      </dgm:t>
    </dgm:pt>
    <dgm:pt modelId="{E9D9A78E-9DEE-43FD-98A2-138E9BBDD34B}" type="parTrans" cxnId="{0D4CE5B3-B998-4F02-8414-A4E266BA4320}">
      <dgm:prSet/>
      <dgm:spPr/>
      <dgm:t>
        <a:bodyPr/>
        <a:lstStyle/>
        <a:p>
          <a:endParaRPr lang="en-SG"/>
        </a:p>
      </dgm:t>
    </dgm:pt>
    <dgm:pt modelId="{61BEB126-4DB4-4D4F-A010-421D9709D70A}" type="sibTrans" cxnId="{0D4CE5B3-B998-4F02-8414-A4E266BA4320}">
      <dgm:prSet/>
      <dgm:spPr/>
      <dgm:t>
        <a:bodyPr/>
        <a:lstStyle/>
        <a:p>
          <a:endParaRPr lang="en-SG"/>
        </a:p>
      </dgm:t>
    </dgm:pt>
    <dgm:pt modelId="{7F60F2CA-C0FF-4B64-AC2D-F57ECCD5FE4B}">
      <dgm:prSet phldrT="[Text]"/>
      <dgm:spPr/>
      <dgm:t>
        <a:bodyPr/>
        <a:lstStyle/>
        <a:p>
          <a:r>
            <a:rPr lang="en-SG" dirty="0" smtClean="0"/>
            <a:t>Phase 4</a:t>
          </a:r>
          <a:endParaRPr lang="en-SG" dirty="0"/>
        </a:p>
      </dgm:t>
    </dgm:pt>
    <dgm:pt modelId="{5C424E4E-8BD0-4167-B191-1E295E4580B7}" type="parTrans" cxnId="{DE615A03-0DD2-4672-8B76-823CC0B6325E}">
      <dgm:prSet/>
      <dgm:spPr/>
      <dgm:t>
        <a:bodyPr/>
        <a:lstStyle/>
        <a:p>
          <a:endParaRPr lang="en-SG"/>
        </a:p>
      </dgm:t>
    </dgm:pt>
    <dgm:pt modelId="{BA382BBD-DB58-4C1E-9CDA-DB512FFCED7F}" type="sibTrans" cxnId="{DE615A03-0DD2-4672-8B76-823CC0B6325E}">
      <dgm:prSet/>
      <dgm:spPr/>
      <dgm:t>
        <a:bodyPr/>
        <a:lstStyle/>
        <a:p>
          <a:endParaRPr lang="en-SG"/>
        </a:p>
      </dgm:t>
    </dgm:pt>
    <dgm:pt modelId="{53AD6A5F-7255-426B-98C4-8C8B76E65555}">
      <dgm:prSet phldrT="[Text]"/>
      <dgm:spPr/>
      <dgm:t>
        <a:bodyPr/>
        <a:lstStyle/>
        <a:p>
          <a:r>
            <a:rPr lang="en-SG" dirty="0" smtClean="0"/>
            <a:t>Phase 5</a:t>
          </a:r>
          <a:endParaRPr lang="en-SG" dirty="0"/>
        </a:p>
      </dgm:t>
    </dgm:pt>
    <dgm:pt modelId="{EFA03162-7599-4B05-8625-818732B9CEF4}" type="parTrans" cxnId="{EE8AF713-D885-41AD-A6FD-464A6F0480CD}">
      <dgm:prSet/>
      <dgm:spPr/>
      <dgm:t>
        <a:bodyPr/>
        <a:lstStyle/>
        <a:p>
          <a:endParaRPr lang="en-SG"/>
        </a:p>
      </dgm:t>
    </dgm:pt>
    <dgm:pt modelId="{52DC4B69-A849-4D23-B8D2-F9C4BB26A900}" type="sibTrans" cxnId="{EE8AF713-D885-41AD-A6FD-464A6F0480CD}">
      <dgm:prSet/>
      <dgm:spPr/>
      <dgm:t>
        <a:bodyPr/>
        <a:lstStyle/>
        <a:p>
          <a:endParaRPr lang="en-SG"/>
        </a:p>
      </dgm:t>
    </dgm:pt>
    <dgm:pt modelId="{115A6A8B-B44B-4C4D-8AC3-7579CCD8C923}" type="pres">
      <dgm:prSet presAssocID="{C9FB50E1-C470-4C37-BC7B-8F01506A9E24}" presName="Name0" presStyleCnt="0">
        <dgm:presLayoutVars>
          <dgm:dir/>
          <dgm:resizeHandles val="exact"/>
        </dgm:presLayoutVars>
      </dgm:prSet>
      <dgm:spPr/>
    </dgm:pt>
    <dgm:pt modelId="{F8D0244E-849A-4B52-9B00-038681E9C962}" type="pres">
      <dgm:prSet presAssocID="{AFB171D2-06A2-4426-B5C8-B8D48F414E82}" presName="parTxOnly" presStyleLbl="node1" presStyleIdx="0" presStyleCnt="5">
        <dgm:presLayoutVars>
          <dgm:bulletEnabled val="1"/>
        </dgm:presLayoutVars>
      </dgm:prSet>
      <dgm:spPr/>
    </dgm:pt>
    <dgm:pt modelId="{9516469A-5313-4B28-B1C9-0DA0C011940E}" type="pres">
      <dgm:prSet presAssocID="{A8E70CE6-22BD-444A-B406-DC9C0E86DE2D}" presName="parSpace" presStyleCnt="0"/>
      <dgm:spPr/>
    </dgm:pt>
    <dgm:pt modelId="{38C66B3A-85C0-4577-BEE6-32A2D09A3190}" type="pres">
      <dgm:prSet presAssocID="{F420E1F8-62A0-4A17-A10B-CAA15382C9CF}" presName="parTxOnly" presStyleLbl="node1" presStyleIdx="1" presStyleCnt="5">
        <dgm:presLayoutVars>
          <dgm:bulletEnabled val="1"/>
        </dgm:presLayoutVars>
      </dgm:prSet>
      <dgm:spPr/>
    </dgm:pt>
    <dgm:pt modelId="{4AD551C6-78D8-448F-82D5-DE0303DE3F54}" type="pres">
      <dgm:prSet presAssocID="{FA527B27-D7A3-4FEC-B20A-10F2669C0B72}" presName="parSpace" presStyleCnt="0"/>
      <dgm:spPr/>
    </dgm:pt>
    <dgm:pt modelId="{586B0A37-F9D2-4628-B4EC-4E412703C931}" type="pres">
      <dgm:prSet presAssocID="{AEF4A6A1-757D-400C-AA11-86F974C83A9A}" presName="parTxOnly" presStyleLbl="node1" presStyleIdx="2" presStyleCnt="5">
        <dgm:presLayoutVars>
          <dgm:bulletEnabled val="1"/>
        </dgm:presLayoutVars>
      </dgm:prSet>
      <dgm:spPr/>
    </dgm:pt>
    <dgm:pt modelId="{CC7C1954-41E6-4283-82A0-C93F97447109}" type="pres">
      <dgm:prSet presAssocID="{61BEB126-4DB4-4D4F-A010-421D9709D70A}" presName="parSpace" presStyleCnt="0"/>
      <dgm:spPr/>
    </dgm:pt>
    <dgm:pt modelId="{9C13CCA5-DDFA-4A41-97CA-6B40F50B57FE}" type="pres">
      <dgm:prSet presAssocID="{7F60F2CA-C0FF-4B64-AC2D-F57ECCD5FE4B}" presName="parTxOnly" presStyleLbl="node1" presStyleIdx="3" presStyleCnt="5">
        <dgm:presLayoutVars>
          <dgm:bulletEnabled val="1"/>
        </dgm:presLayoutVars>
      </dgm:prSet>
      <dgm:spPr/>
    </dgm:pt>
    <dgm:pt modelId="{DF019E73-1880-4F11-8839-F02A67F658D7}" type="pres">
      <dgm:prSet presAssocID="{BA382BBD-DB58-4C1E-9CDA-DB512FFCED7F}" presName="parSpace" presStyleCnt="0"/>
      <dgm:spPr/>
    </dgm:pt>
    <dgm:pt modelId="{058E5430-9ED2-478A-B24B-1ABEFB709BDC}" type="pres">
      <dgm:prSet presAssocID="{53AD6A5F-7255-426B-98C4-8C8B76E6555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7DD4CC-47C7-488C-A656-021D69F27B53}" type="presOf" srcId="{53AD6A5F-7255-426B-98C4-8C8B76E65555}" destId="{058E5430-9ED2-478A-B24B-1ABEFB709BDC}" srcOrd="0" destOrd="0" presId="urn:microsoft.com/office/officeart/2005/8/layout/hChevron3"/>
    <dgm:cxn modelId="{E3CA4299-91D5-4EC3-9DF0-D0691D46F5A9}" type="presOf" srcId="{F420E1F8-62A0-4A17-A10B-CAA15382C9CF}" destId="{38C66B3A-85C0-4577-BEE6-32A2D09A3190}" srcOrd="0" destOrd="0" presId="urn:microsoft.com/office/officeart/2005/8/layout/hChevron3"/>
    <dgm:cxn modelId="{A5F7D8D1-19DB-4E18-97AD-351769598152}" type="presOf" srcId="{AFB171D2-06A2-4426-B5C8-B8D48F414E82}" destId="{F8D0244E-849A-4B52-9B00-038681E9C962}" srcOrd="0" destOrd="0" presId="urn:microsoft.com/office/officeart/2005/8/layout/hChevron3"/>
    <dgm:cxn modelId="{0D4CE5B3-B998-4F02-8414-A4E266BA4320}" srcId="{C9FB50E1-C470-4C37-BC7B-8F01506A9E24}" destId="{AEF4A6A1-757D-400C-AA11-86F974C83A9A}" srcOrd="2" destOrd="0" parTransId="{E9D9A78E-9DEE-43FD-98A2-138E9BBDD34B}" sibTransId="{61BEB126-4DB4-4D4F-A010-421D9709D70A}"/>
    <dgm:cxn modelId="{A408DB5C-5A47-4389-BFAF-3EB609665864}" type="presOf" srcId="{AEF4A6A1-757D-400C-AA11-86F974C83A9A}" destId="{586B0A37-F9D2-4628-B4EC-4E412703C931}" srcOrd="0" destOrd="0" presId="urn:microsoft.com/office/officeart/2005/8/layout/hChevron3"/>
    <dgm:cxn modelId="{87F8C8F1-7573-4111-AF06-26DE5FA3E954}" srcId="{C9FB50E1-C470-4C37-BC7B-8F01506A9E24}" destId="{AFB171D2-06A2-4426-B5C8-B8D48F414E82}" srcOrd="0" destOrd="0" parTransId="{A58E387B-1871-4A41-B6D9-DF5EEC69B905}" sibTransId="{A8E70CE6-22BD-444A-B406-DC9C0E86DE2D}"/>
    <dgm:cxn modelId="{34E8D02F-F00B-485C-A3F5-F5BB2114343C}" type="presOf" srcId="{C9FB50E1-C470-4C37-BC7B-8F01506A9E24}" destId="{115A6A8B-B44B-4C4D-8AC3-7579CCD8C923}" srcOrd="0" destOrd="0" presId="urn:microsoft.com/office/officeart/2005/8/layout/hChevron3"/>
    <dgm:cxn modelId="{EE8AF713-D885-41AD-A6FD-464A6F0480CD}" srcId="{C9FB50E1-C470-4C37-BC7B-8F01506A9E24}" destId="{53AD6A5F-7255-426B-98C4-8C8B76E65555}" srcOrd="4" destOrd="0" parTransId="{EFA03162-7599-4B05-8625-818732B9CEF4}" sibTransId="{52DC4B69-A849-4D23-B8D2-F9C4BB26A900}"/>
    <dgm:cxn modelId="{DE615A03-0DD2-4672-8B76-823CC0B6325E}" srcId="{C9FB50E1-C470-4C37-BC7B-8F01506A9E24}" destId="{7F60F2CA-C0FF-4B64-AC2D-F57ECCD5FE4B}" srcOrd="3" destOrd="0" parTransId="{5C424E4E-8BD0-4167-B191-1E295E4580B7}" sibTransId="{BA382BBD-DB58-4C1E-9CDA-DB512FFCED7F}"/>
    <dgm:cxn modelId="{25CCC59E-D7D4-4222-89B4-214B72DBC963}" srcId="{C9FB50E1-C470-4C37-BC7B-8F01506A9E24}" destId="{F420E1F8-62A0-4A17-A10B-CAA15382C9CF}" srcOrd="1" destOrd="0" parTransId="{63B83105-696D-497A-82ED-8156992769A5}" sibTransId="{FA527B27-D7A3-4FEC-B20A-10F2669C0B72}"/>
    <dgm:cxn modelId="{23EE3FB7-B1EA-446B-8798-F6A7F88E12BB}" type="presOf" srcId="{7F60F2CA-C0FF-4B64-AC2D-F57ECCD5FE4B}" destId="{9C13CCA5-DDFA-4A41-97CA-6B40F50B57FE}" srcOrd="0" destOrd="0" presId="urn:microsoft.com/office/officeart/2005/8/layout/hChevron3"/>
    <dgm:cxn modelId="{0A0F9A1A-1868-4A88-8FA6-70C9E4B2585C}" type="presParOf" srcId="{115A6A8B-B44B-4C4D-8AC3-7579CCD8C923}" destId="{F8D0244E-849A-4B52-9B00-038681E9C962}" srcOrd="0" destOrd="0" presId="urn:microsoft.com/office/officeart/2005/8/layout/hChevron3"/>
    <dgm:cxn modelId="{5E7EC5EF-16E9-4951-9EB5-D5C629472672}" type="presParOf" srcId="{115A6A8B-B44B-4C4D-8AC3-7579CCD8C923}" destId="{9516469A-5313-4B28-B1C9-0DA0C011940E}" srcOrd="1" destOrd="0" presId="urn:microsoft.com/office/officeart/2005/8/layout/hChevron3"/>
    <dgm:cxn modelId="{82AF8629-216B-4C8C-A6B1-ED4453F44DEF}" type="presParOf" srcId="{115A6A8B-B44B-4C4D-8AC3-7579CCD8C923}" destId="{38C66B3A-85C0-4577-BEE6-32A2D09A3190}" srcOrd="2" destOrd="0" presId="urn:microsoft.com/office/officeart/2005/8/layout/hChevron3"/>
    <dgm:cxn modelId="{B6D01DFD-B9B5-4DB6-B8EB-2AB46D0C6A47}" type="presParOf" srcId="{115A6A8B-B44B-4C4D-8AC3-7579CCD8C923}" destId="{4AD551C6-78D8-448F-82D5-DE0303DE3F54}" srcOrd="3" destOrd="0" presId="urn:microsoft.com/office/officeart/2005/8/layout/hChevron3"/>
    <dgm:cxn modelId="{59230E34-9693-4EDD-9194-9B893176BB88}" type="presParOf" srcId="{115A6A8B-B44B-4C4D-8AC3-7579CCD8C923}" destId="{586B0A37-F9D2-4628-B4EC-4E412703C931}" srcOrd="4" destOrd="0" presId="urn:microsoft.com/office/officeart/2005/8/layout/hChevron3"/>
    <dgm:cxn modelId="{1138D449-671C-41D9-807C-6F570AFDCE43}" type="presParOf" srcId="{115A6A8B-B44B-4C4D-8AC3-7579CCD8C923}" destId="{CC7C1954-41E6-4283-82A0-C93F97447109}" srcOrd="5" destOrd="0" presId="urn:microsoft.com/office/officeart/2005/8/layout/hChevron3"/>
    <dgm:cxn modelId="{4C681043-5BB1-4312-B3E9-E57FDDF109DC}" type="presParOf" srcId="{115A6A8B-B44B-4C4D-8AC3-7579CCD8C923}" destId="{9C13CCA5-DDFA-4A41-97CA-6B40F50B57FE}" srcOrd="6" destOrd="0" presId="urn:microsoft.com/office/officeart/2005/8/layout/hChevron3"/>
    <dgm:cxn modelId="{78091058-6D83-4044-9E33-603CE11BFC0E}" type="presParOf" srcId="{115A6A8B-B44B-4C4D-8AC3-7579CCD8C923}" destId="{DF019E73-1880-4F11-8839-F02A67F658D7}" srcOrd="7" destOrd="0" presId="urn:microsoft.com/office/officeart/2005/8/layout/hChevron3"/>
    <dgm:cxn modelId="{BDD823A2-CDA0-4287-A44E-3CF478DB66FD}" type="presParOf" srcId="{115A6A8B-B44B-4C4D-8AC3-7579CCD8C923}" destId="{058E5430-9ED2-478A-B24B-1ABEFB709BD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0244E-849A-4B52-9B00-038681E9C962}">
      <dsp:nvSpPr>
        <dsp:cNvPr id="0" name=""/>
        <dsp:cNvSpPr/>
      </dsp:nvSpPr>
      <dsp:spPr>
        <a:xfrm>
          <a:off x="1010" y="217834"/>
          <a:ext cx="1971166" cy="7884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800" kern="1200" dirty="0" smtClean="0"/>
            <a:t>Phase 1</a:t>
          </a:r>
          <a:endParaRPr lang="en-SG" sz="2800" kern="1200" dirty="0"/>
        </a:p>
      </dsp:txBody>
      <dsp:txXfrm>
        <a:off x="1010" y="217834"/>
        <a:ext cx="1774050" cy="788466"/>
      </dsp:txXfrm>
    </dsp:sp>
    <dsp:sp modelId="{38C66B3A-85C0-4577-BEE6-32A2D09A3190}">
      <dsp:nvSpPr>
        <dsp:cNvPr id="0" name=""/>
        <dsp:cNvSpPr/>
      </dsp:nvSpPr>
      <dsp:spPr>
        <a:xfrm>
          <a:off x="1577943" y="217834"/>
          <a:ext cx="1971166" cy="7884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/>
            <a:t>Phase 2</a:t>
          </a:r>
          <a:endParaRPr lang="en-SG" sz="2600" kern="1200" dirty="0"/>
        </a:p>
      </dsp:txBody>
      <dsp:txXfrm>
        <a:off x="1972176" y="217834"/>
        <a:ext cx="1182700" cy="788466"/>
      </dsp:txXfrm>
    </dsp:sp>
    <dsp:sp modelId="{586B0A37-F9D2-4628-B4EC-4E412703C931}">
      <dsp:nvSpPr>
        <dsp:cNvPr id="0" name=""/>
        <dsp:cNvSpPr/>
      </dsp:nvSpPr>
      <dsp:spPr>
        <a:xfrm>
          <a:off x="3154876" y="217834"/>
          <a:ext cx="1971166" cy="7884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/>
            <a:t>Phase 3</a:t>
          </a:r>
          <a:endParaRPr lang="en-SG" sz="2600" kern="1200" dirty="0"/>
        </a:p>
      </dsp:txBody>
      <dsp:txXfrm>
        <a:off x="3549109" y="217834"/>
        <a:ext cx="1182700" cy="788466"/>
      </dsp:txXfrm>
    </dsp:sp>
    <dsp:sp modelId="{9C13CCA5-DDFA-4A41-97CA-6B40F50B57FE}">
      <dsp:nvSpPr>
        <dsp:cNvPr id="0" name=""/>
        <dsp:cNvSpPr/>
      </dsp:nvSpPr>
      <dsp:spPr>
        <a:xfrm>
          <a:off x="4731809" y="217834"/>
          <a:ext cx="1971166" cy="7884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/>
            <a:t>Phase 4</a:t>
          </a:r>
          <a:endParaRPr lang="en-SG" sz="2600" kern="1200" dirty="0"/>
        </a:p>
      </dsp:txBody>
      <dsp:txXfrm>
        <a:off x="5126042" y="217834"/>
        <a:ext cx="1182700" cy="788466"/>
      </dsp:txXfrm>
    </dsp:sp>
    <dsp:sp modelId="{058E5430-9ED2-478A-B24B-1ABEFB709BDC}">
      <dsp:nvSpPr>
        <dsp:cNvPr id="0" name=""/>
        <dsp:cNvSpPr/>
      </dsp:nvSpPr>
      <dsp:spPr>
        <a:xfrm>
          <a:off x="6308742" y="217834"/>
          <a:ext cx="1971166" cy="7884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/>
            <a:t>Phase 5</a:t>
          </a:r>
          <a:endParaRPr lang="en-SG" sz="2600" kern="1200" dirty="0"/>
        </a:p>
      </dsp:txBody>
      <dsp:txXfrm>
        <a:off x="6702975" y="217834"/>
        <a:ext cx="1182700" cy="788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38E65-4E3D-4B9C-89E0-84E5C87123E4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2D636B-3463-4CB6-835A-8334699217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02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38E65-4E3D-4B9C-89E0-84E5C87123E4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2D636B-3463-4CB6-835A-8334699217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093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38E65-4E3D-4B9C-89E0-84E5C87123E4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2D636B-3463-4CB6-835A-8334699217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89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38E65-4E3D-4B9C-89E0-84E5C87123E4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2D636B-3463-4CB6-835A-8334699217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689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38E65-4E3D-4B9C-89E0-84E5C87123E4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2D636B-3463-4CB6-835A-8334699217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9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38E65-4E3D-4B9C-89E0-84E5C87123E4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2D636B-3463-4CB6-835A-8334699217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46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38E65-4E3D-4B9C-89E0-84E5C87123E4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2D636B-3463-4CB6-835A-8334699217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79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38E65-4E3D-4B9C-89E0-84E5C87123E4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2D636B-3463-4CB6-835A-8334699217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23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38E65-4E3D-4B9C-89E0-84E5C87123E4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2D636B-3463-4CB6-835A-8334699217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02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38E65-4E3D-4B9C-89E0-84E5C87123E4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2D636B-3463-4CB6-835A-8334699217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99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38E65-4E3D-4B9C-89E0-84E5C87123E4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2D636B-3463-4CB6-835A-8334699217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41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My Job\JOB\杂志广告宣传内页（恒宝介绍）\hb 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96" y="116632"/>
            <a:ext cx="1346797" cy="36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23528" y="6525344"/>
            <a:ext cx="8316416" cy="0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10400" y="6492875"/>
            <a:ext cx="16295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SG" sz="1000" dirty="0" smtClean="0"/>
              <a:t>Page </a:t>
            </a:r>
            <a:fld id="{C92D636B-3463-4CB6-835A-83346992170B}" type="slidenum">
              <a:rPr lang="en-SG" sz="1000" smtClean="0"/>
              <a:pPr algn="r"/>
              <a:t>‹#›</a:t>
            </a:fld>
            <a:endParaRPr lang="en-SG" sz="10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555776" y="6525344"/>
            <a:ext cx="3180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Hengbao International Pte Ltd</a:t>
            </a:r>
            <a:r>
              <a:rPr lang="en-SG" sz="1000" baseline="0" dirty="0" smtClean="0"/>
              <a:t>   © All rights reserved 2019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102488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.google.com/store/apps/details?id=com.mekong.bank.mcash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9472" y="964760"/>
            <a:ext cx="5808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Cambodia Markets and Opportunities</a:t>
            </a:r>
            <a:endParaRPr lang="en-S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688178" cy="31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2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412776"/>
            <a:ext cx="7344816" cy="43516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95536" y="1196752"/>
            <a:ext cx="144016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835768" y="1196752"/>
            <a:ext cx="6192616" cy="828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116632"/>
            <a:ext cx="729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De-centralised Instant Card Issuance – Bred Bank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9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6321175" y="1468371"/>
            <a:ext cx="2744027" cy="22164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ms-MY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79" y="2046969"/>
            <a:ext cx="1083717" cy="92477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618771" y="3106289"/>
            <a:ext cx="60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UBQ File</a:t>
            </a:r>
            <a:endParaRPr lang="ms-MY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-169691" y="4228098"/>
            <a:ext cx="1936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Embossing File</a:t>
            </a:r>
          </a:p>
          <a:p>
            <a:pPr algn="ctr"/>
            <a:r>
              <a:rPr lang="en-US" sz="800" dirty="0" smtClean="0"/>
              <a:t>(Encrypted)</a:t>
            </a:r>
            <a:endParaRPr lang="ms-MY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6453903" y="1612990"/>
            <a:ext cx="1243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PRINT SERVER</a:t>
            </a:r>
            <a:endParaRPr lang="ms-MY" sz="1400" b="1" dirty="0"/>
          </a:p>
        </p:txBody>
      </p:sp>
      <p:sp>
        <p:nvSpPr>
          <p:cNvPr id="34" name="Curved Left Arrow 33"/>
          <p:cNvSpPr/>
          <p:nvPr/>
        </p:nvSpPr>
        <p:spPr>
          <a:xfrm rot="14249093" flipH="1">
            <a:off x="5996202" y="2808394"/>
            <a:ext cx="235262" cy="13602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7426" y="2315422"/>
            <a:ext cx="4587897" cy="2267488"/>
            <a:chOff x="200127" y="2437686"/>
            <a:chExt cx="5912872" cy="3386178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84" t="6094" r="8371" b="78831"/>
            <a:stretch>
              <a:fillRect/>
            </a:stretch>
          </p:blipFill>
          <p:spPr bwMode="auto">
            <a:xfrm>
              <a:off x="200127" y="3677463"/>
              <a:ext cx="714765" cy="886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08" r="13925"/>
            <a:stretch>
              <a:fillRect/>
            </a:stretch>
          </p:blipFill>
          <p:spPr bwMode="auto">
            <a:xfrm>
              <a:off x="1343495" y="3690357"/>
              <a:ext cx="847745" cy="927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Right Arrow 20"/>
            <p:cNvSpPr/>
            <p:nvPr/>
          </p:nvSpPr>
          <p:spPr>
            <a:xfrm flipV="1">
              <a:off x="881646" y="4104157"/>
              <a:ext cx="461849" cy="1707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sz="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60291" y="2862343"/>
              <a:ext cx="632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UBQ File</a:t>
              </a:r>
              <a:endParaRPr lang="ms-MY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6621" y="3047448"/>
              <a:ext cx="552020" cy="505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BANK</a:t>
              </a:r>
            </a:p>
            <a:p>
              <a:r>
                <a:rPr lang="en-US" sz="800" b="1" dirty="0" smtClean="0"/>
                <a:t>CMS</a:t>
              </a:r>
              <a:endParaRPr lang="ms-MY" sz="8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71780" y="4646120"/>
              <a:ext cx="994134" cy="321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DATA SERVER</a:t>
              </a:r>
              <a:endParaRPr lang="ms-MY" sz="800" b="1" dirty="0"/>
            </a:p>
          </p:txBody>
        </p:sp>
        <p:sp>
          <p:nvSpPr>
            <p:cNvPr id="31" name="Curved Left Arrow 30"/>
            <p:cNvSpPr/>
            <p:nvPr/>
          </p:nvSpPr>
          <p:spPr>
            <a:xfrm rot="16200000">
              <a:off x="4395313" y="2025761"/>
              <a:ext cx="362742" cy="182782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sz="800">
                <a:solidFill>
                  <a:schemeClr val="tx1"/>
                </a:solidFill>
              </a:endParaRPr>
            </a:p>
          </p:txBody>
        </p:sp>
        <p:sp>
          <p:nvSpPr>
            <p:cNvPr id="32" name="Curved Down Arrow 31"/>
            <p:cNvSpPr/>
            <p:nvPr/>
          </p:nvSpPr>
          <p:spPr>
            <a:xfrm rot="20575055">
              <a:off x="1746295" y="3029930"/>
              <a:ext cx="1409392" cy="35317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sz="80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13992" y="2437686"/>
              <a:ext cx="1462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Embossing File</a:t>
              </a:r>
            </a:p>
            <a:p>
              <a:pPr algn="ctr"/>
              <a:r>
                <a:rPr lang="en-US" sz="800" dirty="0" smtClean="0"/>
                <a:t>(Clear)</a:t>
              </a:r>
              <a:endParaRPr lang="ms-MY" sz="800" dirty="0"/>
            </a:p>
          </p:txBody>
        </p:sp>
        <p:sp>
          <p:nvSpPr>
            <p:cNvPr id="41" name="Rectangle 40"/>
            <p:cNvSpPr/>
            <p:nvPr/>
          </p:nvSpPr>
          <p:spPr>
            <a:xfrm flipH="1">
              <a:off x="2916130" y="3272299"/>
              <a:ext cx="1244801" cy="7659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Data Prep</a:t>
              </a:r>
            </a:p>
            <a:p>
              <a:pPr algn="ctr"/>
              <a:r>
                <a:rPr lang="en-US" sz="800" dirty="0" smtClean="0"/>
                <a:t>Module</a:t>
              </a:r>
              <a:endParaRPr lang="ms-MY" sz="800" dirty="0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4237926" y="4942397"/>
              <a:ext cx="918145" cy="769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Key </a:t>
              </a:r>
              <a:r>
                <a:rPr lang="en-US" sz="800" dirty="0" err="1" smtClean="0"/>
                <a:t>Mgmt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Module</a:t>
              </a:r>
              <a:endParaRPr lang="ms-MY" sz="800" dirty="0"/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4868197" y="3257525"/>
              <a:ext cx="1244802" cy="780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Xpressi</a:t>
              </a:r>
              <a:r>
                <a:rPr lang="en-US" sz="800" dirty="0" smtClean="0"/>
                <a:t> </a:t>
              </a:r>
            </a:p>
            <a:p>
              <a:pPr algn="ctr"/>
              <a:r>
                <a:rPr lang="en-US" sz="800" dirty="0" smtClean="0"/>
                <a:t>Server</a:t>
              </a:r>
            </a:p>
          </p:txBody>
        </p:sp>
        <p:sp>
          <p:nvSpPr>
            <p:cNvPr id="44" name="Up-Down Arrow 43"/>
            <p:cNvSpPr/>
            <p:nvPr/>
          </p:nvSpPr>
          <p:spPr>
            <a:xfrm>
              <a:off x="3862309" y="4189539"/>
              <a:ext cx="199751" cy="53872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sz="800"/>
            </a:p>
          </p:txBody>
        </p:sp>
        <p:sp>
          <p:nvSpPr>
            <p:cNvPr id="45" name="Up-Down Arrow 44"/>
            <p:cNvSpPr/>
            <p:nvPr/>
          </p:nvSpPr>
          <p:spPr>
            <a:xfrm>
              <a:off x="4966095" y="4189538"/>
              <a:ext cx="189976" cy="57805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sz="8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07554" y="4942397"/>
              <a:ext cx="330372" cy="769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>
              <a:scene3d>
                <a:camera prst="orthographicFront">
                  <a:rot lat="21299999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US" sz="800" dirty="0" smtClean="0"/>
                <a:t>HSM</a:t>
              </a:r>
              <a:endParaRPr lang="ms-MY" sz="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528124" y="4909464"/>
              <a:ext cx="1352025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Card Key (KMC)</a:t>
              </a:r>
            </a:p>
            <a:p>
              <a:pPr algn="ctr"/>
              <a:r>
                <a:rPr lang="en-US" sz="800" dirty="0" smtClean="0"/>
                <a:t>Issuer Key (MKA, IMK, MDK, etc.)</a:t>
              </a: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024491" y="5327266"/>
              <a:ext cx="751076" cy="787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sz="800"/>
            </a:p>
          </p:txBody>
        </p: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8" r="13925"/>
          <a:stretch>
            <a:fillRect/>
          </a:stretch>
        </p:blipFill>
        <p:spPr bwMode="auto">
          <a:xfrm>
            <a:off x="6518227" y="2046969"/>
            <a:ext cx="847745" cy="92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Right Arrow 56"/>
          <p:cNvSpPr/>
          <p:nvPr/>
        </p:nvSpPr>
        <p:spPr>
          <a:xfrm flipV="1">
            <a:off x="7185865" y="2399735"/>
            <a:ext cx="461849" cy="170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58" name="TextBox 57"/>
          <p:cNvSpPr txBox="1"/>
          <p:nvPr/>
        </p:nvSpPr>
        <p:spPr>
          <a:xfrm>
            <a:off x="7660579" y="1822340"/>
            <a:ext cx="144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PERSO MACHINE</a:t>
            </a:r>
            <a:endParaRPr lang="ms-MY" sz="1400" b="1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16" y="4859063"/>
            <a:ext cx="1083717" cy="92477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781338" y="4250373"/>
            <a:ext cx="60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UBQ File</a:t>
            </a:r>
            <a:endParaRPr lang="ms-MY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637427" y="4538658"/>
            <a:ext cx="1243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PRINT SERVER</a:t>
            </a:r>
            <a:endParaRPr lang="ms-MY" sz="1400" b="1" dirty="0"/>
          </a:p>
        </p:txBody>
      </p:sp>
      <p:sp>
        <p:nvSpPr>
          <p:cNvPr id="62" name="Curved Left Arrow 61"/>
          <p:cNvSpPr/>
          <p:nvPr/>
        </p:nvSpPr>
        <p:spPr>
          <a:xfrm rot="17884496">
            <a:off x="5872258" y="3524986"/>
            <a:ext cx="321276" cy="137418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8" r="13925"/>
          <a:stretch>
            <a:fillRect/>
          </a:stretch>
        </p:blipFill>
        <p:spPr bwMode="auto">
          <a:xfrm>
            <a:off x="6535564" y="4859063"/>
            <a:ext cx="847745" cy="92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ight Arrow 63"/>
          <p:cNvSpPr/>
          <p:nvPr/>
        </p:nvSpPr>
        <p:spPr>
          <a:xfrm flipV="1">
            <a:off x="7203202" y="5211829"/>
            <a:ext cx="461849" cy="170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65" name="TextBox 64"/>
          <p:cNvSpPr txBox="1"/>
          <p:nvPr/>
        </p:nvSpPr>
        <p:spPr>
          <a:xfrm>
            <a:off x="7621870" y="4705174"/>
            <a:ext cx="144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PERSO MACHINE</a:t>
            </a:r>
            <a:endParaRPr lang="ms-MY" sz="1400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6320861" y="3837122"/>
            <a:ext cx="2744341" cy="22164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" name="TextBox 1"/>
          <p:cNvSpPr txBox="1"/>
          <p:nvPr/>
        </p:nvSpPr>
        <p:spPr>
          <a:xfrm>
            <a:off x="4757990" y="1175983"/>
            <a:ext cx="1695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Cambodia</a:t>
            </a:r>
          </a:p>
          <a:p>
            <a:pPr algn="ctr"/>
            <a:r>
              <a:rPr lang="en-US" sz="1600" b="1" dirty="0" smtClean="0"/>
              <a:t>Bred Bank Branch</a:t>
            </a:r>
            <a:endParaRPr lang="ms-MY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51049" y="5786342"/>
            <a:ext cx="1695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Vanuatu</a:t>
            </a:r>
          </a:p>
          <a:p>
            <a:r>
              <a:rPr lang="en-US" sz="1600" b="1" dirty="0" smtClean="0"/>
              <a:t>Bred Bank Branch</a:t>
            </a:r>
            <a:endParaRPr lang="ms-MY" sz="1600" b="1" dirty="0"/>
          </a:p>
        </p:txBody>
      </p:sp>
      <p:sp>
        <p:nvSpPr>
          <p:cNvPr id="40" name="Title 3"/>
          <p:cNvSpPr>
            <a:spLocks noGrp="1"/>
          </p:cNvSpPr>
          <p:nvPr>
            <p:ph type="title"/>
          </p:nvPr>
        </p:nvSpPr>
        <p:spPr>
          <a:xfrm>
            <a:off x="-53788" y="620688"/>
            <a:ext cx="8115240" cy="562804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 smtClean="0"/>
              <a:t>De-Centralized Personalization with Instant Issuance – Bred Bank</a:t>
            </a:r>
            <a:endParaRPr lang="ms-MY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107504" y="2130117"/>
            <a:ext cx="5091109" cy="2728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/>
          <p:cNvSpPr txBox="1"/>
          <p:nvPr/>
        </p:nvSpPr>
        <p:spPr>
          <a:xfrm>
            <a:off x="118920" y="4883243"/>
            <a:ext cx="2327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Thailand – Bred IT Center</a:t>
            </a:r>
            <a:endParaRPr lang="ms-MY" sz="1600" b="1" dirty="0"/>
          </a:p>
        </p:txBody>
      </p:sp>
    </p:spTree>
    <p:extLst>
      <p:ext uri="{BB962C8B-B14F-4D97-AF65-F5344CB8AC3E}">
        <p14:creationId xmlns:p14="http://schemas.microsoft.com/office/powerpoint/2010/main" val="36944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EIGYOBU\Documents\営業部内フォルダコピー\Company&amp;Product Profile\素材\S46xx_photo\プリンター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8894"/>
            <a:ext cx="198284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2152" y="3978417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>
                <a:solidFill>
                  <a:schemeClr val="tx2">
                    <a:lumMod val="50000"/>
                  </a:schemeClr>
                </a:solidFill>
              </a:rPr>
              <a:t>Card Personalisation Business Opportunities: </a:t>
            </a:r>
          </a:p>
          <a:p>
            <a:endParaRPr lang="en-SG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Embosses, Printers, Consumables - Ribbons, Software Changes/Upgrade Maintenance Fees, System Maintenance Fees, Managed Services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31407"/>
            <a:ext cx="1368152" cy="110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23645"/>
            <a:ext cx="1152128" cy="118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92" y="1746074"/>
            <a:ext cx="16478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62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584956"/>
            <a:ext cx="744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 smtClean="0"/>
              <a:t>4. BANK PASSBOOK AUTOMATION SYSTEM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14938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5300" y="274638"/>
            <a:ext cx="891540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ja-JP" dirty="0">
              <a:solidFill>
                <a:srgbClr val="0070C0"/>
              </a:solidFill>
            </a:endParaRPr>
          </a:p>
        </p:txBody>
      </p:sp>
      <p:pic>
        <p:nvPicPr>
          <p:cNvPr id="4" name="図 22"/>
          <p:cNvPicPr>
            <a:picLocks noChangeAspect="1"/>
          </p:cNvPicPr>
          <p:nvPr/>
        </p:nvPicPr>
        <p:blipFill rotWithShape="1">
          <a:blip r:embed="rId2"/>
          <a:srcRect l="6720" r="4852"/>
          <a:stretch/>
        </p:blipFill>
        <p:spPr>
          <a:xfrm>
            <a:off x="6633839" y="1124744"/>
            <a:ext cx="2304928" cy="2359128"/>
          </a:xfrm>
          <a:prstGeom prst="rect">
            <a:avLst/>
          </a:prstGeom>
        </p:spPr>
      </p:pic>
      <p:pic>
        <p:nvPicPr>
          <p:cNvPr id="5" name="Picture 2" descr="C:\Users\EIGYOBU\Documents\営業部内フォルダコピー\Company&amp;Product Profile\素材\S46xx_photo\プリンター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091" y="1458524"/>
            <a:ext cx="3168788" cy="195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13"/>
          <p:cNvSpPr txBox="1"/>
          <p:nvPr/>
        </p:nvSpPr>
        <p:spPr>
          <a:xfrm>
            <a:off x="285819" y="3861048"/>
            <a:ext cx="88581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Easy Steps:</a:t>
            </a:r>
          </a:p>
          <a:p>
            <a:endParaRPr lang="en-US" altLang="ja-JP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altLang="ja-JP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n-US" altLang="ja-JP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Passbook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altLang="ja-JP" sz="2800" b="1" dirty="0">
                <a:latin typeface="Arial" pitchFamily="34" charset="0"/>
                <a:cs typeface="Arial" pitchFamily="34" charset="0"/>
              </a:rPr>
              <a:t>Insert Passbook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altLang="ja-JP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Collect Passbook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837502" y="1993347"/>
            <a:ext cx="604743" cy="651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260959" y="2067560"/>
            <a:ext cx="604743" cy="651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2" y="1302540"/>
            <a:ext cx="1612704" cy="2181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74638"/>
            <a:ext cx="684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Passbook Automation – Sathapana Bank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8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41448"/>
            <a:ext cx="5616624" cy="2575150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5640600" cy="2543738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384" y="241484"/>
            <a:ext cx="613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Passbook Automation Work-Flow – Sathapana Bank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32-Point Star 2"/>
          <p:cNvSpPr/>
          <p:nvPr/>
        </p:nvSpPr>
        <p:spPr>
          <a:xfrm>
            <a:off x="6588224" y="3927053"/>
            <a:ext cx="2189188" cy="1872208"/>
          </a:xfrm>
          <a:prstGeom prst="star3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Proof-Of-Concept PASSED!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38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EIGYOBU\Documents\営業部内フォルダコピー\Company&amp;Product Profile\素材\S46xx_photo\プリンター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8894"/>
            <a:ext cx="198284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408" y="1897218"/>
            <a:ext cx="1080334" cy="14612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4547859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>
                <a:solidFill>
                  <a:schemeClr val="tx2">
                    <a:lumMod val="50000"/>
                  </a:schemeClr>
                </a:solidFill>
              </a:rPr>
              <a:t>Business Opportunities: </a:t>
            </a:r>
          </a:p>
          <a:p>
            <a:endParaRPr lang="en-SG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Passbooks, Printers, Consumables - Ribbons, Software Changes/Upgrade Maintenance Fees, System Maintenance Fees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23645"/>
            <a:ext cx="1656184" cy="133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229600" cy="1143000"/>
          </a:xfrm>
        </p:spPr>
        <p:txBody>
          <a:bodyPr>
            <a:noAutofit/>
          </a:bodyPr>
          <a:lstStyle/>
          <a:p>
            <a:r>
              <a:rPr lang="en-SG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SG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igsaw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152"/>
            <a:ext cx="9143999" cy="6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16632"/>
            <a:ext cx="74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Criteria for </a:t>
            </a:r>
            <a:r>
              <a:rPr lang="en-SG" sz="2800" b="1" dirty="0" smtClean="0"/>
              <a:t>Business</a:t>
            </a:r>
            <a:r>
              <a:rPr lang="en-SG" sz="2800" b="1" dirty="0" smtClean="0"/>
              <a:t> Into Cambodia Markets</a:t>
            </a:r>
            <a:endParaRPr lang="en-SG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18296" y="2204864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 smtClean="0"/>
              <a:t>Do HBI have expertise in this area? </a:t>
            </a:r>
            <a:endParaRPr lang="en-S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630088" y="1831176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 smtClean="0"/>
              <a:t> Does </a:t>
            </a:r>
            <a:r>
              <a:rPr lang="en-SG" sz="1600" dirty="0" smtClean="0"/>
              <a:t>new </a:t>
            </a:r>
            <a:r>
              <a:rPr lang="en-SG" sz="1600" dirty="0" smtClean="0"/>
              <a:t>businesses</a:t>
            </a:r>
            <a:r>
              <a:rPr lang="en-SG" sz="1600" dirty="0" smtClean="0"/>
              <a:t> </a:t>
            </a:r>
            <a:r>
              <a:rPr lang="en-SG" sz="1600" dirty="0" smtClean="0"/>
              <a:t>help in promoting company core business – cards? </a:t>
            </a:r>
            <a:endParaRPr lang="en-SG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106608" y="4149080"/>
            <a:ext cx="1800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 </a:t>
            </a:r>
            <a:r>
              <a:rPr lang="en-SG" sz="1600" dirty="0" smtClean="0"/>
              <a:t>Does </a:t>
            </a:r>
            <a:r>
              <a:rPr lang="en-SG" sz="1600" dirty="0" err="1" smtClean="0"/>
              <a:t>HBI</a:t>
            </a:r>
            <a:r>
              <a:rPr lang="en-SG" sz="1600" dirty="0" smtClean="0"/>
              <a:t> have good partners to leverage upon? </a:t>
            </a:r>
            <a:r>
              <a:rPr lang="en-SG" sz="1600" dirty="0" smtClean="0"/>
              <a:t> </a:t>
            </a:r>
            <a:endParaRPr lang="en-SG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562123" y="4437112"/>
            <a:ext cx="2026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 smtClean="0"/>
              <a:t> Can </a:t>
            </a:r>
            <a:r>
              <a:rPr lang="en-SG" sz="1600" dirty="0" smtClean="0"/>
              <a:t>new business bring in new opportunities for business in other fields i.e. managed services?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5681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2420888"/>
            <a:ext cx="6840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SG" sz="3200" b="1" dirty="0" smtClean="0"/>
              <a:t>Leverage On Digital / Mobile Payments</a:t>
            </a:r>
            <a:r>
              <a:rPr lang="en-SG" sz="3200" b="1" dirty="0" smtClean="0"/>
              <a:t> for Other Businesses</a:t>
            </a:r>
            <a:endParaRPr lang="en-SG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036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4029060" cy="332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86747"/>
            <a:ext cx="4133850" cy="406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1928" y="5589240"/>
            <a:ext cx="700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4"/>
              </a:rPr>
              <a:t>https://</a:t>
            </a:r>
            <a:r>
              <a:rPr lang="en-SG" dirty="0" err="1">
                <a:hlinkClick r:id="rId4"/>
              </a:rPr>
              <a:t>play.google.com</a:t>
            </a:r>
            <a:r>
              <a:rPr lang="en-SG" dirty="0">
                <a:hlinkClick r:id="rId4"/>
              </a:rPr>
              <a:t>/store/apps/</a:t>
            </a:r>
            <a:r>
              <a:rPr lang="en-SG" dirty="0" err="1">
                <a:hlinkClick r:id="rId4"/>
              </a:rPr>
              <a:t>details?id</a:t>
            </a:r>
            <a:r>
              <a:rPr lang="en-SG" dirty="0">
                <a:hlinkClick r:id="rId4"/>
              </a:rPr>
              <a:t>=</a:t>
            </a:r>
            <a:r>
              <a:rPr lang="en-SG" dirty="0" err="1">
                <a:hlinkClick r:id="rId4"/>
              </a:rPr>
              <a:t>com.mekong.bank.mcash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41484"/>
            <a:ext cx="5039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Payments – Mekong Bank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6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46435996"/>
              </p:ext>
            </p:extLst>
          </p:nvPr>
        </p:nvGraphicFramePr>
        <p:xfrm>
          <a:off x="683568" y="1124744"/>
          <a:ext cx="8280920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96617" y="2728633"/>
            <a:ext cx="1086068" cy="1437848"/>
            <a:chOff x="896617" y="2728633"/>
            <a:chExt cx="1086068" cy="143784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728633"/>
              <a:ext cx="1080120" cy="699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96617" y="3427817"/>
              <a:ext cx="10860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dirty="0" smtClean="0"/>
                <a:t>Physical </a:t>
              </a:r>
            </a:p>
            <a:p>
              <a:pPr algn="ctr"/>
              <a:r>
                <a:rPr lang="en-SG" sz="1400" dirty="0" smtClean="0"/>
                <a:t>Bank Card</a:t>
              </a:r>
            </a:p>
            <a:p>
              <a:pPr algn="ctr"/>
              <a:r>
                <a:rPr lang="en-SG" sz="1400" dirty="0" smtClean="0"/>
                <a:t>(</a:t>
              </a:r>
              <a:r>
                <a:rPr lang="en-SG" sz="1400" b="1" dirty="0" smtClean="0"/>
                <a:t>completed</a:t>
              </a:r>
              <a:r>
                <a:rPr lang="en-SG" sz="1400" dirty="0" smtClean="0"/>
                <a:t>)</a:t>
              </a:r>
              <a:endParaRPr lang="en-SG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5110" y="2255524"/>
            <a:ext cx="1682192" cy="2572378"/>
            <a:chOff x="2375110" y="2255524"/>
            <a:chExt cx="1682192" cy="2572378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636" y="2255524"/>
              <a:ext cx="933141" cy="1786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375110" y="4089238"/>
              <a:ext cx="168219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dirty="0" smtClean="0"/>
                <a:t>Virtual Card</a:t>
              </a:r>
            </a:p>
            <a:p>
              <a:pPr algn="ctr"/>
              <a:r>
                <a:rPr lang="en-SG" sz="1400" dirty="0" smtClean="0"/>
                <a:t>Host Card Emulation</a:t>
              </a:r>
            </a:p>
            <a:p>
              <a:pPr algn="ctr"/>
              <a:r>
                <a:rPr lang="en-SG" sz="1400" dirty="0" smtClean="0"/>
                <a:t>(</a:t>
              </a:r>
              <a:r>
                <a:rPr lang="en-SG" sz="1400" b="1" dirty="0" smtClean="0"/>
                <a:t>completed</a:t>
              </a:r>
              <a:r>
                <a:rPr lang="en-SG" sz="1400" dirty="0" smtClean="0"/>
                <a:t>)</a:t>
              </a:r>
              <a:endParaRPr lang="en-SG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36650" y="2750342"/>
            <a:ext cx="1234632" cy="1380853"/>
            <a:chOff x="5836650" y="2750342"/>
            <a:chExt cx="1234632" cy="1380853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6650" y="2750342"/>
              <a:ext cx="1011568" cy="64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836650" y="3392531"/>
              <a:ext cx="123463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dirty="0" smtClean="0"/>
                <a:t>Social Security</a:t>
              </a:r>
            </a:p>
            <a:p>
              <a:pPr algn="ctr"/>
              <a:r>
                <a:rPr lang="en-SG" sz="1400" dirty="0" smtClean="0"/>
                <a:t>+ Bank Card</a:t>
              </a:r>
            </a:p>
            <a:p>
              <a:pPr algn="ctr"/>
              <a:r>
                <a:rPr lang="en-SG" sz="1400" dirty="0" smtClean="0"/>
                <a:t>(</a:t>
              </a:r>
              <a:r>
                <a:rPr lang="en-SG" sz="1400" b="1" dirty="0" smtClean="0"/>
                <a:t>starting</a:t>
              </a:r>
              <a:r>
                <a:rPr lang="en-SG" sz="1400" dirty="0" smtClean="0"/>
                <a:t>) </a:t>
              </a:r>
              <a:endParaRPr lang="en-SG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43204" y="2286388"/>
            <a:ext cx="1403398" cy="2520427"/>
            <a:chOff x="7343204" y="2286388"/>
            <a:chExt cx="1403398" cy="2520427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2286388"/>
              <a:ext cx="1008112" cy="1786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32339" y="2728632"/>
              <a:ext cx="825130" cy="1132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7740352" y="2814082"/>
              <a:ext cx="406723" cy="257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343204" y="4068151"/>
              <a:ext cx="140339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dirty="0" smtClean="0"/>
                <a:t>Social Security</a:t>
              </a:r>
            </a:p>
            <a:p>
              <a:pPr algn="ctr"/>
              <a:r>
                <a:rPr lang="en-SG" sz="1400" dirty="0" smtClean="0"/>
                <a:t>On Bank App</a:t>
              </a:r>
            </a:p>
            <a:p>
              <a:pPr algn="ctr"/>
              <a:r>
                <a:rPr lang="en-SG" sz="1400" dirty="0" smtClean="0"/>
                <a:t>(</a:t>
              </a:r>
              <a:r>
                <a:rPr lang="en-SG" sz="1400" b="1" dirty="0" smtClean="0"/>
                <a:t>future request</a:t>
              </a:r>
              <a:r>
                <a:rPr lang="en-SG" sz="1400" dirty="0" smtClean="0"/>
                <a:t>) </a:t>
              </a:r>
              <a:endParaRPr lang="en-SG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01688" y="2286388"/>
            <a:ext cx="1170474" cy="2312959"/>
            <a:chOff x="4401688" y="2286388"/>
            <a:chExt cx="1170474" cy="2312959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688" y="2286388"/>
              <a:ext cx="936104" cy="1756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486095" y="4076127"/>
              <a:ext cx="10860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dirty="0" smtClean="0"/>
                <a:t>QC Code</a:t>
              </a:r>
            </a:p>
            <a:p>
              <a:r>
                <a:rPr lang="en-SG" sz="1400" dirty="0" smtClean="0"/>
                <a:t>(</a:t>
              </a:r>
              <a:r>
                <a:rPr lang="en-SG" sz="1400" b="1" dirty="0" smtClean="0"/>
                <a:t>completed</a:t>
              </a:r>
              <a:r>
                <a:rPr lang="en-SG" sz="1400" dirty="0" smtClean="0"/>
                <a:t>)</a:t>
              </a:r>
              <a:endParaRPr lang="en-SG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50602" y="5157192"/>
            <a:ext cx="5781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>
                <a:solidFill>
                  <a:schemeClr val="tx2">
                    <a:lumMod val="50000"/>
                  </a:schemeClr>
                </a:solidFill>
              </a:rPr>
              <a:t>Business Opportunities: </a:t>
            </a:r>
          </a:p>
          <a:p>
            <a:endParaRPr lang="en-SG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Cards, Card Personalisation, Software Changes/Upgrade Maintenance Fees, System Maintenance Fees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241484"/>
            <a:ext cx="5039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Payments – Mekong Bank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03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5" y="1556792"/>
            <a:ext cx="7545932" cy="4370159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70485" y="764704"/>
            <a:ext cx="75459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Other Opportunities</a:t>
            </a:r>
            <a:r>
              <a:rPr lang="en-SG" dirty="0" smtClean="0"/>
              <a:t>: </a:t>
            </a:r>
            <a:r>
              <a:rPr lang="en-SG" dirty="0" smtClean="0"/>
              <a:t>Building/Improving The </a:t>
            </a:r>
            <a:r>
              <a:rPr lang="en-SG" dirty="0" smtClean="0"/>
              <a:t>Eco-System</a:t>
            </a:r>
            <a:r>
              <a:rPr lang="en-SG" dirty="0" smtClean="0"/>
              <a:t>. </a:t>
            </a:r>
            <a:r>
              <a:rPr lang="en-SG" sz="1600" dirty="0" smtClean="0"/>
              <a:t>Introduce </a:t>
            </a:r>
            <a:r>
              <a:rPr lang="en-SG" sz="1600" dirty="0" smtClean="0"/>
              <a:t>Other </a:t>
            </a:r>
            <a:r>
              <a:rPr lang="en-SG" sz="1600" dirty="0" smtClean="0"/>
              <a:t>Payment Devices </a:t>
            </a:r>
            <a:r>
              <a:rPr lang="en-SG" sz="1600" dirty="0" smtClean="0"/>
              <a:t>– Wrist Band, Key-Holder, </a:t>
            </a:r>
            <a:r>
              <a:rPr lang="en-SG" sz="1600" dirty="0" smtClean="0"/>
              <a:t>Health-Tracking, </a:t>
            </a:r>
            <a:r>
              <a:rPr lang="en-SG" sz="1600" dirty="0" err="1" smtClean="0"/>
              <a:t>IOT</a:t>
            </a:r>
            <a:r>
              <a:rPr lang="en-SG" sz="1600" dirty="0" smtClean="0"/>
              <a:t>  Devices</a:t>
            </a:r>
            <a:endParaRPr lang="en-SG" sz="1600" dirty="0" smtClean="0"/>
          </a:p>
          <a:p>
            <a:endParaRPr lang="en-SG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0316"/>
            <a:ext cx="5039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Payments – Mekong Bank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8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094" y="1916832"/>
            <a:ext cx="5106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200" b="1" dirty="0"/>
              <a:t>2</a:t>
            </a:r>
            <a:r>
              <a:rPr lang="en-SG" sz="3200" b="1" dirty="0" smtClean="0"/>
              <a:t>. </a:t>
            </a:r>
            <a:r>
              <a:rPr lang="en-SG" sz="3200" b="1" dirty="0" smtClean="0"/>
              <a:t>Instant Cards Centralised</a:t>
            </a:r>
            <a:r>
              <a:rPr lang="en-SG" sz="3200" b="1" dirty="0" smtClean="0"/>
              <a:t> </a:t>
            </a:r>
          </a:p>
          <a:p>
            <a:pPr algn="ctr"/>
            <a:r>
              <a:rPr lang="en-SG" sz="3200" b="1" dirty="0" smtClean="0"/>
              <a:t>Personalisation </a:t>
            </a:r>
            <a:r>
              <a:rPr lang="en-SG" sz="3200" b="1" dirty="0" smtClean="0"/>
              <a:t>&amp; </a:t>
            </a:r>
            <a:r>
              <a:rPr lang="en-SG" sz="3200" b="1" dirty="0" smtClean="0"/>
              <a:t>Fulfilment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14938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89932"/>
            <a:ext cx="8115240" cy="562804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 smtClean="0"/>
              <a:t>Centralized Personalization with Instant Issuance – Sathapana Bank</a:t>
            </a:r>
            <a:endParaRPr lang="ms-MY" sz="2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" y="1052736"/>
            <a:ext cx="5472608" cy="296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4199360"/>
            <a:ext cx="9036496" cy="0"/>
          </a:xfrm>
          <a:prstGeom prst="line">
            <a:avLst/>
          </a:prstGeom>
          <a:ln w="158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295" y="4917296"/>
            <a:ext cx="800510" cy="8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own Arrow 16"/>
          <p:cNvSpPr/>
          <p:nvPr/>
        </p:nvSpPr>
        <p:spPr>
          <a:xfrm>
            <a:off x="7226146" y="3333920"/>
            <a:ext cx="351086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3" name="Group 22"/>
          <p:cNvGrpSpPr/>
          <p:nvPr/>
        </p:nvGrpSpPr>
        <p:grpSpPr>
          <a:xfrm>
            <a:off x="6596039" y="4861892"/>
            <a:ext cx="1611301" cy="1054555"/>
            <a:chOff x="6596039" y="4861892"/>
            <a:chExt cx="1611301" cy="1054555"/>
          </a:xfrm>
        </p:grpSpPr>
        <p:grpSp>
          <p:nvGrpSpPr>
            <p:cNvPr id="14" name="Group 13"/>
            <p:cNvGrpSpPr/>
            <p:nvPr/>
          </p:nvGrpSpPr>
          <p:grpSpPr>
            <a:xfrm>
              <a:off x="6596039" y="4861892"/>
              <a:ext cx="1611301" cy="1015380"/>
              <a:chOff x="6948264" y="4200520"/>
              <a:chExt cx="1611301" cy="1015380"/>
            </a:xfrm>
          </p:grpSpPr>
          <p:pic>
            <p:nvPicPr>
              <p:cNvPr id="56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4200520"/>
                <a:ext cx="1611301" cy="10153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7221831" y="4708210"/>
                <a:ext cx="1233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200" b="1" dirty="0" smtClean="0"/>
                  <a:t>4501 3825 1927 </a:t>
                </a:r>
                <a:endParaRPr lang="en-SG" sz="12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789261" y="5670226"/>
              <a:ext cx="731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b="1" dirty="0" smtClean="0"/>
                <a:t>John Chen</a:t>
              </a:r>
              <a:endParaRPr lang="en-SG" sz="1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11608" y="1772816"/>
            <a:ext cx="1611301" cy="1015380"/>
            <a:chOff x="6511608" y="1772816"/>
            <a:chExt cx="1611301" cy="1015380"/>
          </a:xfrm>
        </p:grpSpPr>
        <p:grpSp>
          <p:nvGrpSpPr>
            <p:cNvPr id="10" name="Group 9"/>
            <p:cNvGrpSpPr/>
            <p:nvPr/>
          </p:nvGrpSpPr>
          <p:grpSpPr>
            <a:xfrm>
              <a:off x="6511608" y="1772816"/>
              <a:ext cx="1611301" cy="1015380"/>
              <a:chOff x="6511608" y="1772816"/>
              <a:chExt cx="1611301" cy="1015380"/>
            </a:xfrm>
          </p:grpSpPr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1608" y="1772816"/>
                <a:ext cx="1611301" cy="10153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6767589" y="2280506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200" b="1" dirty="0" smtClean="0"/>
                  <a:t> </a:t>
                </a:r>
                <a:endParaRPr lang="en-SG" sz="1200" b="1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700743" y="2292842"/>
              <a:ext cx="1233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 smtClean="0"/>
                <a:t>4501 3825 1927 </a:t>
              </a:r>
              <a:endParaRPr lang="en-SG" sz="1200" b="1" dirty="0"/>
            </a:p>
          </p:txBody>
        </p:sp>
      </p:grpSp>
      <p:sp>
        <p:nvSpPr>
          <p:cNvPr id="59" name="Title 3"/>
          <p:cNvSpPr txBox="1">
            <a:spLocks/>
          </p:cNvSpPr>
          <p:nvPr/>
        </p:nvSpPr>
        <p:spPr>
          <a:xfrm>
            <a:off x="12584" y="3904585"/>
            <a:ext cx="1265550" cy="28140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 smtClean="0"/>
              <a:t>Card Center</a:t>
            </a:r>
            <a:endParaRPr lang="ms-MY" sz="1050" b="1" dirty="0"/>
          </a:p>
        </p:txBody>
      </p:sp>
      <p:sp>
        <p:nvSpPr>
          <p:cNvPr id="60" name="Title 3"/>
          <p:cNvSpPr txBox="1">
            <a:spLocks/>
          </p:cNvSpPr>
          <p:nvPr/>
        </p:nvSpPr>
        <p:spPr>
          <a:xfrm>
            <a:off x="2379776" y="5793336"/>
            <a:ext cx="1265550" cy="28140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 smtClean="0"/>
              <a:t>Bank Branches</a:t>
            </a:r>
            <a:endParaRPr lang="ms-MY" sz="1050" b="1" dirty="0"/>
          </a:p>
        </p:txBody>
      </p:sp>
      <p:sp>
        <p:nvSpPr>
          <p:cNvPr id="61" name="Curved Left Arrow 60"/>
          <p:cNvSpPr/>
          <p:nvPr/>
        </p:nvSpPr>
        <p:spPr>
          <a:xfrm flipH="1">
            <a:off x="1459587" y="3721562"/>
            <a:ext cx="523978" cy="18278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62" name="Down Arrow 61"/>
          <p:cNvSpPr/>
          <p:nvPr/>
        </p:nvSpPr>
        <p:spPr>
          <a:xfrm rot="16200000">
            <a:off x="4767385" y="4278574"/>
            <a:ext cx="351086" cy="2182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Down Arrow 62"/>
          <p:cNvSpPr/>
          <p:nvPr/>
        </p:nvSpPr>
        <p:spPr>
          <a:xfrm rot="16200000">
            <a:off x="5676853" y="1735993"/>
            <a:ext cx="351086" cy="1039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23528" y="4794186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Cardholder name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3560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9142" y="1916832"/>
            <a:ext cx="55084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200" b="1" dirty="0"/>
              <a:t>3</a:t>
            </a:r>
            <a:r>
              <a:rPr lang="en-SG" sz="3200" b="1" dirty="0" smtClean="0"/>
              <a:t>. </a:t>
            </a:r>
            <a:r>
              <a:rPr lang="en-SG" sz="3200" b="1" dirty="0" smtClean="0"/>
              <a:t>Instant Cards De-Centralised</a:t>
            </a:r>
            <a:r>
              <a:rPr lang="en-SG" sz="3200" b="1" dirty="0" smtClean="0"/>
              <a:t> </a:t>
            </a:r>
          </a:p>
          <a:p>
            <a:pPr algn="ctr"/>
            <a:r>
              <a:rPr lang="en-SG" sz="3200" b="1" dirty="0" smtClean="0"/>
              <a:t>Personalisation </a:t>
            </a:r>
            <a:r>
              <a:rPr lang="en-SG" sz="3200" b="1" dirty="0" smtClean="0"/>
              <a:t>&amp; </a:t>
            </a:r>
            <a:r>
              <a:rPr lang="en-SG" sz="3200" b="1" dirty="0" smtClean="0"/>
              <a:t>Fulfilment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34882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366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Centralized Personalization with Instant Issuance – Sathapana Bank</vt:lpstr>
      <vt:lpstr>PowerPoint Presentation</vt:lpstr>
      <vt:lpstr>PowerPoint Presentation</vt:lpstr>
      <vt:lpstr>De-Centralized Personalization with Instant Issuance – Bred 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Tang</dc:creator>
  <cp:lastModifiedBy>tangpd</cp:lastModifiedBy>
  <cp:revision>28</cp:revision>
  <dcterms:created xsi:type="dcterms:W3CDTF">2018-07-19T07:54:35Z</dcterms:created>
  <dcterms:modified xsi:type="dcterms:W3CDTF">2019-10-29T06:14:40Z</dcterms:modified>
</cp:coreProperties>
</file>