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70" r:id="rId7"/>
    <p:sldId id="273" r:id="rId8"/>
    <p:sldId id="274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799" autoAdjust="0"/>
  </p:normalViewPr>
  <p:slideViewPr>
    <p:cSldViewPr snapToGrid="0">
      <p:cViewPr>
        <p:scale>
          <a:sx n="100" d="100"/>
          <a:sy n="100" d="100"/>
        </p:scale>
        <p:origin x="-618" y="-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=""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=""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Dự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đoán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giá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vàng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vi-VN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vi-VN" sz="80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vi-VN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sử dụng Tensorflow</a:t>
            </a:r>
            <a:endParaRPr lang="en-US" sz="8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3496" y="4368171"/>
            <a:ext cx="6844907" cy="20979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1:</a:t>
            </a:r>
            <a:endParaRPr lang="vi-VN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Phạm Hùng </a:t>
            </a:r>
            <a:r>
              <a:rPr lang="vi-V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Vỹ – 15521037</a:t>
            </a:r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Trần Phú Vinh – 15521020</a:t>
            </a:r>
          </a:p>
          <a:p>
            <a:pPr algn="l"/>
            <a:r>
              <a:rPr lang="vi-V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Phan Hữu Chí – 15520065</a:t>
            </a: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Đào Đức Huy – 15520295 	</a:t>
            </a:r>
          </a:p>
          <a:p>
            <a:pPr algn="l"/>
            <a:endParaRPr lang="vi-VN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=""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=""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9165357" y="-18739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=""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D05F6415-1E7C-453D-B6B7-DBF76BDA691B}"/>
              </a:ext>
            </a:extLst>
          </p:cNvPr>
          <p:cNvSpPr txBox="1">
            <a:spLocks/>
          </p:cNvSpPr>
          <p:nvPr/>
        </p:nvSpPr>
        <p:spPr>
          <a:xfrm>
            <a:off x="1392851" y="36555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Nguyễn Công Hoan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=""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=""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Giá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vàng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hôm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nay…</a:t>
            </a:r>
            <a:r>
              <a:rPr lang="en-US" sz="800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en-US" sz="80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8000" smtClean="0">
                <a:solidFill>
                  <a:schemeClr val="bg1"/>
                </a:solidFill>
                <a:latin typeface="Arial" panose="020B0604020202020204" pitchFamily="34" charset="0"/>
              </a:rPr>
              <a:t>!</a:t>
            </a:r>
            <a:endParaRPr lang="en-US" sz="8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=""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=""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=""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=""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=""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vi-VN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Bài toán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Cho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thông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tin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về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29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gần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đây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</a:t>
            </a:r>
            <a:r>
              <a:rPr lang="vi-VN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àm sao dự đoán được giá vàng ngày mai</a:t>
            </a:r>
            <a:endParaRPr lang="vi-V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</a:t>
            </a:r>
            <a:r>
              <a:rPr lang="vi-VN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àng:</a:t>
            </a:r>
          </a:p>
          <a:p>
            <a:pPr lvl="1"/>
            <a:r>
              <a:rPr lang="vi-VN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Không bị một cá nhân hoặc tổ chức nào thao túng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98EA88B-C439-4F17-9585-820972CE0B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=""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liệu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Sử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dụng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package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fix_yahoo_finance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Cấu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trúc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liệu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thập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được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:</a:t>
            </a:r>
          </a:p>
          <a:p>
            <a:pPr lvl="1"/>
            <a:endParaRPr lang="vi-VN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19051"/>
              </p:ext>
            </p:extLst>
          </p:nvPr>
        </p:nvGraphicFramePr>
        <p:xfrm>
          <a:off x="698499" y="2977674"/>
          <a:ext cx="10515603" cy="2834640"/>
        </p:xfrm>
        <a:graphic>
          <a:graphicData uri="http://schemas.openxmlformats.org/drawingml/2006/table">
            <a:tbl>
              <a:tblPr/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100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Date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Open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High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Low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Close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effectLst/>
                        </a:rPr>
                        <a:t>Adj</a:t>
                      </a:r>
                      <a:r>
                        <a:rPr lang="en-US" sz="1800" b="1" dirty="0" smtClean="0">
                          <a:effectLst/>
                        </a:rPr>
                        <a:t> Close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Volume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123.349998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123.029999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123.220001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123.769997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123.190002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123.529999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123.529999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6344800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122.540001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122.750000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121.790001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121.949997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121.949997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11694500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121.959999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122.309998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121.800003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121.830002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121.830002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5272800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121.199997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121.309998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121.095001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121.290100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121.290100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535004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48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train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11226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Chia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kì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30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không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tiếp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do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nghỉ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thứ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7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chủ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nhật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)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Lấy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cột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[Close, Open, Volume]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Gộp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29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đầu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với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cột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ta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được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bộ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liệu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đầu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x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có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shape [29, 3]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Đầu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y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kết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quả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[Close]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thứ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30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Bộ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liệu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tiếp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thì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dịch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qua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phải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1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endParaRPr lang="vi-VN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069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43855"/>
              </p:ext>
            </p:extLst>
          </p:nvPr>
        </p:nvGraphicFramePr>
        <p:xfrm>
          <a:off x="622300" y="1328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2019-02-28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124.709999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123.989998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7811700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123.480003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121.879997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16411700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122.970001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122.510002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4270800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30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96001"/>
              </p:ext>
            </p:extLst>
          </p:nvPr>
        </p:nvGraphicFramePr>
        <p:xfrm>
          <a:off x="7581900" y="713740"/>
          <a:ext cx="3657600" cy="128016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2019-04-10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123.529999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515100" y="1219200"/>
            <a:ext cx="7493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5357"/>
              </p:ext>
            </p:extLst>
          </p:nvPr>
        </p:nvGraphicFramePr>
        <p:xfrm>
          <a:off x="673100" y="34602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123.480003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121.879997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16411700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121.559998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121.559998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10272600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2019-04-10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123.220001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123.529999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6344800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30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48666"/>
              </p:ext>
            </p:extLst>
          </p:nvPr>
        </p:nvGraphicFramePr>
        <p:xfrm>
          <a:off x="7632700" y="4041140"/>
          <a:ext cx="3657600" cy="128016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2019-04-11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121.949997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565900" y="4546600"/>
            <a:ext cx="7493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train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11226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hênh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lệch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giữa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feature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cao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cần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normalize</a:t>
            </a:r>
          </a:p>
          <a:p>
            <a:endParaRPr lang="vi-VN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0100" y="2430219"/>
                <a:ext cx="4216400" cy="85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00" y="2430219"/>
                <a:ext cx="4216400" cy="8513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36295"/>
              </p:ext>
            </p:extLst>
          </p:nvPr>
        </p:nvGraphicFramePr>
        <p:xfrm>
          <a:off x="520700" y="35491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2019-02-28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124.709999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123.989998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7811700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123.480003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121.879997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16411700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122.970001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122.510002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4270800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30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1013" y="4671645"/>
                <a:ext cx="4216400" cy="76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(1, 2)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(1,2)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16411700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7811700 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13" y="4671645"/>
                <a:ext cx="4216400" cy="762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Model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825625"/>
            <a:ext cx="47742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epochs = 5</a:t>
            </a: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batch_size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= 32</a:t>
            </a: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step_per_epoch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= 90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ropout_rate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= 0.2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raphic 12" descr="Beaker">
            <a:extLst>
              <a:ext uri="{FF2B5EF4-FFF2-40B4-BE49-F238E27FC236}">
                <a16:creationId xmlns="" xmlns:a16="http://schemas.microsoft.com/office/drawing/2014/main" id="{BF2CC76A-FBA9-49E0-9F1C-2C529949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9813" y="2672702"/>
            <a:ext cx="3884322" cy="38843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03" y="0"/>
            <a:ext cx="3588742" cy="65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LTSM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825625"/>
            <a:ext cx="83785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vi-V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Mạng bộ nhớ dài-ngắn (Long Short Term Memory networks), thường được gọi là LSTM - là một dạng đặc biệt của RNN, nó có khả năng học được các phụ thuộc xa. 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vi-V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LSTM được thiết kế để tránh được vấn đề phụ thuộc xa (long-term dependency). Việc nhớ thông tin trong suốt thời gian dài là đặc tính mặc định của chúng, chứ ta không cần phải huấn luyện nó để có thể nhớ </a:t>
            </a:r>
            <a:r>
              <a:rPr lang="vi-VN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được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vi-V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Mọi mạng hồi quy đều có dạng là một chuỗi các mô-đun lặp đi lặp lại của mạng nơ-ron.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raphic 12" descr="Beaker">
            <a:extLst>
              <a:ext uri="{FF2B5EF4-FFF2-40B4-BE49-F238E27FC236}">
                <a16:creationId xmlns="" xmlns:a16="http://schemas.microsoft.com/office/drawing/2014/main" id="{BF2CC76A-FBA9-49E0-9F1C-2C529949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9813" y="2672702"/>
            <a:ext cx="3884322" cy="3884322"/>
          </a:xfrm>
          <a:prstGeom prst="rect">
            <a:avLst/>
          </a:prstGeom>
        </p:spPr>
      </p:pic>
      <p:pic>
        <p:nvPicPr>
          <p:cNvPr id="3074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50" y="4426593"/>
            <a:ext cx="5693000" cy="21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Kết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quả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3" y="1392382"/>
            <a:ext cx="7030419" cy="46687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582989" y="2254579"/>
                <a:ext cx="4317656" cy="802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𝑝𝑟𝑒𝑑𝑖𝑐𝑡𝑖𝑜𝑛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𝑎𝑐𝑡𝑢𝑎𝑙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&lt;0.2])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989" y="2254579"/>
                <a:ext cx="4317656" cy="8020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403117" y="3726773"/>
            <a:ext cx="26774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: </a:t>
            </a:r>
            <a:r>
              <a:rPr lang="en-US" sz="2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36,46%</a:t>
            </a:r>
            <a:endParaRPr lang="en-US" sz="26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9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436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Tahoma</vt:lpstr>
      <vt:lpstr>Office Theme</vt:lpstr>
      <vt:lpstr>Dự đoán giá vàng  sử dụng Tensorflow</vt:lpstr>
      <vt:lpstr>Bài toán</vt:lpstr>
      <vt:lpstr>Dữ liệu</vt:lpstr>
      <vt:lpstr>Dữ liệu train</vt:lpstr>
      <vt:lpstr>PowerPoint Presentation</vt:lpstr>
      <vt:lpstr>Dữ liệu train</vt:lpstr>
      <vt:lpstr>Model</vt:lpstr>
      <vt:lpstr>LTSM</vt:lpstr>
      <vt:lpstr>Kết quả</vt:lpstr>
      <vt:lpstr>Giá vàng hôm nay… 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2019-04-15T12:50:49Z</dcterms:created>
  <dcterms:modified xsi:type="dcterms:W3CDTF">2019-04-16T00:15:00Z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