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40" r:id="rId1"/>
  </p:sldMasterIdLst>
  <p:notesMasterIdLst>
    <p:notesMasterId r:id="rId15"/>
  </p:notesMasterIdLst>
  <p:sldIdLst>
    <p:sldId id="294" r:id="rId2"/>
    <p:sldId id="296" r:id="rId3"/>
    <p:sldId id="314" r:id="rId4"/>
    <p:sldId id="315" r:id="rId5"/>
    <p:sldId id="318" r:id="rId6"/>
    <p:sldId id="319" r:id="rId7"/>
    <p:sldId id="323" r:id="rId8"/>
    <p:sldId id="321" r:id="rId9"/>
    <p:sldId id="316" r:id="rId10"/>
    <p:sldId id="320" r:id="rId11"/>
    <p:sldId id="322" r:id="rId12"/>
    <p:sldId id="317" r:id="rId13"/>
    <p:sldId id="29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0E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29" autoAdjust="0"/>
    <p:restoredTop sz="88651" autoAdjust="0"/>
  </p:normalViewPr>
  <p:slideViewPr>
    <p:cSldViewPr snapToGrid="0">
      <p:cViewPr varScale="1">
        <p:scale>
          <a:sx n="103" d="100"/>
          <a:sy n="103" d="100"/>
        </p:scale>
        <p:origin x="642" y="11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BA6820-4AC6-40B8-A307-4BE9F89DB1FD}" type="datetimeFigureOut">
              <a:rPr lang="es-ES" smtClean="0"/>
              <a:t>20/09/2019</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49216A-A98A-43ED-A7FA-2DB6ED9169B3}" type="slidenum">
              <a:rPr lang="es-ES" smtClean="0"/>
              <a:t>‹Nº›</a:t>
            </a:fld>
            <a:endParaRPr lang="es-ES"/>
          </a:p>
        </p:txBody>
      </p:sp>
    </p:spTree>
    <p:extLst>
      <p:ext uri="{BB962C8B-B14F-4D97-AF65-F5344CB8AC3E}">
        <p14:creationId xmlns:p14="http://schemas.microsoft.com/office/powerpoint/2010/main" val="2068677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E549216A-A98A-43ED-A7FA-2DB6ED9169B3}" type="slidenum">
              <a:rPr lang="es-ES" smtClean="0"/>
              <a:t>1</a:t>
            </a:fld>
            <a:endParaRPr lang="es-ES"/>
          </a:p>
        </p:txBody>
      </p:sp>
    </p:spTree>
    <p:extLst>
      <p:ext uri="{BB962C8B-B14F-4D97-AF65-F5344CB8AC3E}">
        <p14:creationId xmlns:p14="http://schemas.microsoft.com/office/powerpoint/2010/main" val="4030111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E549216A-A98A-43ED-A7FA-2DB6ED9169B3}" type="slidenum">
              <a:rPr lang="es-ES" smtClean="0"/>
              <a:t>13</a:t>
            </a:fld>
            <a:endParaRPr lang="es-ES"/>
          </a:p>
        </p:txBody>
      </p:sp>
    </p:spTree>
    <p:extLst>
      <p:ext uri="{BB962C8B-B14F-4D97-AF65-F5344CB8AC3E}">
        <p14:creationId xmlns:p14="http://schemas.microsoft.com/office/powerpoint/2010/main" val="3184430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tx2">
              <a:lumMod val="40000"/>
              <a:lumOff val="60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dirty="0"/>
              <a:t>Haga clic para modificar el estilo de </a:t>
            </a:r>
            <a:r>
              <a:rPr lang="es-ES" dirty="0" smtClean="0"/>
              <a:t>subtítulo </a:t>
            </a:r>
            <a:r>
              <a:rPr lang="es-ES" dirty="0"/>
              <a:t>del patrón</a:t>
            </a:r>
            <a:endParaRPr lang="en-US" dirty="0"/>
          </a:p>
        </p:txBody>
      </p:sp>
      <p:sp>
        <p:nvSpPr>
          <p:cNvPr id="10" name="Marcador de número de diapositiva 9">
            <a:extLst>
              <a:ext uri="{FF2B5EF4-FFF2-40B4-BE49-F238E27FC236}">
                <a16:creationId xmlns:a16="http://schemas.microsoft.com/office/drawing/2014/main" id="{88114A68-FEF3-054E-9B81-00D38C3C325C}"/>
              </a:ext>
            </a:extLst>
          </p:cNvPr>
          <p:cNvSpPr>
            <a:spLocks noGrp="1"/>
          </p:cNvSpPr>
          <p:nvPr>
            <p:ph type="sldNum" sz="quarter" idx="11"/>
          </p:nvPr>
        </p:nvSpPr>
        <p:spPr>
          <a:xfrm>
            <a:off x="10634135" y="6356350"/>
            <a:ext cx="1530927" cy="365125"/>
          </a:xfrm>
          <a:prstGeom prst="rect">
            <a:avLst/>
          </a:prstGeom>
        </p:spPr>
        <p:txBody>
          <a:bodyPr/>
          <a:lstStyle/>
          <a:p>
            <a:fld id="{4FAB73BC-B049-4115-A692-8D63A059BFB8}" type="slidenum">
              <a:rPr lang="en-US" smtClean="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9" name="Marcador de número de diapositiva 8">
            <a:extLst>
              <a:ext uri="{FF2B5EF4-FFF2-40B4-BE49-F238E27FC236}">
                <a16:creationId xmlns:a16="http://schemas.microsoft.com/office/drawing/2014/main" id="{8DF806C8-AC50-F047-A6FF-59A89DBA5B15}"/>
              </a:ext>
            </a:extLst>
          </p:cNvPr>
          <p:cNvSpPr>
            <a:spLocks noGrp="1"/>
          </p:cNvSpPr>
          <p:nvPr>
            <p:ph type="sldNum" sz="quarter" idx="11"/>
          </p:nvPr>
        </p:nvSpPr>
        <p:spPr>
          <a:xfrm>
            <a:off x="10634135" y="6356350"/>
            <a:ext cx="1530927" cy="365125"/>
          </a:xfrm>
          <a:prstGeom prst="rect">
            <a:avLst/>
          </a:prstGeom>
        </p:spPr>
        <p:txBody>
          <a:bodyPr/>
          <a:lstStyle/>
          <a:p>
            <a:fld id="{4FAB73BC-B049-4115-A692-8D63A059BFB8}" type="slidenum">
              <a:rPr lang="en-US" smtClean="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6" name="Slide Number Placeholder 5"/>
          <p:cNvSpPr>
            <a:spLocks noGrp="1"/>
          </p:cNvSpPr>
          <p:nvPr>
            <p:ph type="sldNum" sz="quarter" idx="12"/>
          </p:nvPr>
        </p:nvSpPr>
        <p:spPr>
          <a:xfrm>
            <a:off x="10634135" y="6356350"/>
            <a:ext cx="1530927" cy="365125"/>
          </a:xfrm>
          <a:prstGeom prst="rect">
            <a:avLst/>
          </a:prstGeom>
        </p:spPr>
        <p:txBody>
          <a:body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0" name="Slide Number Placeholder 9"/>
          <p:cNvSpPr>
            <a:spLocks noGrp="1"/>
          </p:cNvSpPr>
          <p:nvPr>
            <p:ph type="sldNum" sz="quarter" idx="12"/>
          </p:nvPr>
        </p:nvSpPr>
        <p:spPr>
          <a:xfrm>
            <a:off x="10634135" y="6356350"/>
            <a:ext cx="1530927" cy="365125"/>
          </a:xfrm>
          <a:prstGeom prst="rect">
            <a:avLst/>
          </a:prstGeom>
        </p:spPr>
        <p:txBody>
          <a:bodyPr/>
          <a:lstStyle/>
          <a:p>
            <a:fld id="{4FAB73BC-B049-4115-A692-8D63A059BFB8}"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2" name="Slide Number Placeholder 11"/>
          <p:cNvSpPr>
            <a:spLocks noGrp="1"/>
          </p:cNvSpPr>
          <p:nvPr>
            <p:ph type="sldNum" sz="quarter" idx="12"/>
          </p:nvPr>
        </p:nvSpPr>
        <p:spPr>
          <a:xfrm>
            <a:off x="10634135" y="6356350"/>
            <a:ext cx="1530927" cy="365125"/>
          </a:xfrm>
          <a:prstGeom prst="rect">
            <a:avLst/>
          </a:prstGeom>
        </p:spPr>
        <p:txBody>
          <a:bodyPr/>
          <a:lstStyle/>
          <a:p>
            <a:fld id="{4FAB73BC-B049-4115-A692-8D63A059BFB8}"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8" name="Slide Number Placeholder 7"/>
          <p:cNvSpPr>
            <a:spLocks noGrp="1"/>
          </p:cNvSpPr>
          <p:nvPr>
            <p:ph type="sldNum" sz="quarter" idx="12"/>
          </p:nvPr>
        </p:nvSpPr>
        <p:spPr>
          <a:xfrm>
            <a:off x="10634135" y="6356350"/>
            <a:ext cx="1530927" cy="365125"/>
          </a:xfrm>
          <a:prstGeom prst="rect">
            <a:avLst/>
          </a:prstGeom>
        </p:spPr>
        <p:txBody>
          <a:bodyPr/>
          <a:lstStyle/>
          <a:p>
            <a:fld id="{4FAB73BC-B049-4115-A692-8D63A059BFB8}"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0" name="Slide Number Placeholder 9"/>
          <p:cNvSpPr>
            <a:spLocks noGrp="1"/>
          </p:cNvSpPr>
          <p:nvPr>
            <p:ph type="sldNum" sz="quarter" idx="12"/>
          </p:nvPr>
        </p:nvSpPr>
        <p:spPr>
          <a:xfrm>
            <a:off x="10634135" y="6356350"/>
            <a:ext cx="1530927" cy="365125"/>
          </a:xfrm>
          <a:prstGeom prst="rect">
            <a:avLst/>
          </a:prstGeom>
        </p:spPr>
        <p:txBody>
          <a:bodyPr/>
          <a:lstStyle/>
          <a:p>
            <a:fld id="{4FAB73BC-B049-4115-A692-8D63A059BFB8}"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0" name="Slide Number Placeholder 9"/>
          <p:cNvSpPr>
            <a:spLocks noGrp="1"/>
          </p:cNvSpPr>
          <p:nvPr>
            <p:ph type="sldNum" sz="quarter" idx="12"/>
          </p:nvPr>
        </p:nvSpPr>
        <p:spPr>
          <a:xfrm>
            <a:off x="10634135" y="6356350"/>
            <a:ext cx="1530927" cy="365125"/>
          </a:xfrm>
          <a:prstGeom prst="rect">
            <a:avLst/>
          </a:prstGeom>
        </p:spPr>
        <p:txBody>
          <a:bodyPr/>
          <a:lstStyle/>
          <a:p>
            <a:fld id="{4FAB73BC-B049-4115-A692-8D63A059BFB8}"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Lst>
  <p:hf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2.png"/><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uadroTexto 13"/>
          <p:cNvSpPr txBox="1"/>
          <p:nvPr/>
        </p:nvSpPr>
        <p:spPr>
          <a:xfrm>
            <a:off x="7943273" y="777394"/>
            <a:ext cx="184666" cy="369332"/>
          </a:xfrm>
          <a:prstGeom prst="rect">
            <a:avLst/>
          </a:prstGeom>
          <a:noFill/>
        </p:spPr>
        <p:txBody>
          <a:bodyPr wrap="none" rtlCol="0">
            <a:spAutoFit/>
          </a:bodyPr>
          <a:lstStyle/>
          <a:p>
            <a:endParaRPr lang="es-ES" dirty="0"/>
          </a:p>
        </p:txBody>
      </p:sp>
      <p:pic>
        <p:nvPicPr>
          <p:cNvPr id="3" name="Imagen 2">
            <a:extLst>
              <a:ext uri="{FF2B5EF4-FFF2-40B4-BE49-F238E27FC236}">
                <a16:creationId xmlns:a16="http://schemas.microsoft.com/office/drawing/2014/main" id="{42B7B4EE-25B9-3E4E-8EC7-D67C8002321E}"/>
              </a:ext>
            </a:extLst>
          </p:cNvPr>
          <p:cNvPicPr>
            <a:picLocks noChangeAspect="1"/>
          </p:cNvPicPr>
          <p:nvPr/>
        </p:nvPicPr>
        <p:blipFill>
          <a:blip r:embed="rId3"/>
          <a:stretch>
            <a:fillRect/>
          </a:stretch>
        </p:blipFill>
        <p:spPr>
          <a:xfrm>
            <a:off x="9409608" y="2978076"/>
            <a:ext cx="2629992" cy="870680"/>
          </a:xfrm>
          <a:prstGeom prst="rect">
            <a:avLst/>
          </a:prstGeom>
        </p:spPr>
      </p:pic>
      <p:sp>
        <p:nvSpPr>
          <p:cNvPr id="8" name="CuadroTexto 7"/>
          <p:cNvSpPr txBox="1"/>
          <p:nvPr/>
        </p:nvSpPr>
        <p:spPr>
          <a:xfrm>
            <a:off x="0" y="5341607"/>
            <a:ext cx="9145693" cy="461665"/>
          </a:xfrm>
          <a:prstGeom prst="rect">
            <a:avLst/>
          </a:prstGeom>
          <a:noFill/>
        </p:spPr>
        <p:txBody>
          <a:bodyPr wrap="square" rtlCol="0">
            <a:spAutoFit/>
          </a:bodyPr>
          <a:lstStyle/>
          <a:p>
            <a:pPr algn="ctr"/>
            <a:r>
              <a:rPr lang="es-ES" sz="2400" dirty="0" smtClean="0">
                <a:solidFill>
                  <a:srgbClr val="FFFFFF"/>
                </a:solidFill>
              </a:rPr>
              <a:t>Álvaro Bartolomé del Canto</a:t>
            </a:r>
            <a:endParaRPr lang="es-ES" sz="2400" dirty="0">
              <a:solidFill>
                <a:srgbClr val="FFFFFF"/>
              </a:solidFill>
            </a:endParaRPr>
          </a:p>
        </p:txBody>
      </p:sp>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5421" y="1415272"/>
            <a:ext cx="4514850" cy="1143000"/>
          </a:xfrm>
          <a:prstGeom prst="rect">
            <a:avLst/>
          </a:prstGeom>
        </p:spPr>
      </p:pic>
      <p:sp>
        <p:nvSpPr>
          <p:cNvPr id="4" name="CuadroTexto 3"/>
          <p:cNvSpPr txBox="1"/>
          <p:nvPr/>
        </p:nvSpPr>
        <p:spPr>
          <a:xfrm>
            <a:off x="604029" y="2624541"/>
            <a:ext cx="7937634" cy="2554545"/>
          </a:xfrm>
          <a:prstGeom prst="rect">
            <a:avLst/>
          </a:prstGeom>
          <a:noFill/>
        </p:spPr>
        <p:txBody>
          <a:bodyPr wrap="square" rtlCol="0">
            <a:spAutoFit/>
          </a:bodyPr>
          <a:lstStyle/>
          <a:p>
            <a:pPr algn="ctr"/>
            <a:r>
              <a:rPr lang="es-ES" sz="4000" b="1" dirty="0">
                <a:solidFill>
                  <a:schemeClr val="bg1"/>
                </a:solidFill>
              </a:rPr>
              <a:t>Sistema de Recomendación de Inversión Bursátil en base a Predicciones de Mercado y Análisis de Opinión de Twitter</a:t>
            </a:r>
          </a:p>
        </p:txBody>
      </p:sp>
    </p:spTree>
    <p:extLst>
      <p:ext uri="{BB962C8B-B14F-4D97-AF65-F5344CB8AC3E}">
        <p14:creationId xmlns:p14="http://schemas.microsoft.com/office/powerpoint/2010/main" val="1207778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219EA707-6853-4F4C-9B19-76437559EAA8}"/>
              </a:ext>
            </a:extLst>
          </p:cNvPr>
          <p:cNvSpPr>
            <a:spLocks noGrp="1"/>
          </p:cNvSpPr>
          <p:nvPr>
            <p:ph type="sldNum" sz="quarter" idx="11"/>
          </p:nvPr>
        </p:nvSpPr>
        <p:spPr>
          <a:xfrm>
            <a:off x="10634135" y="6356350"/>
            <a:ext cx="1530927" cy="365125"/>
          </a:xfrm>
        </p:spPr>
        <p:txBody>
          <a:bodyPr/>
          <a:lstStyle/>
          <a:p>
            <a:fld id="{4FAB73BC-B049-4115-A692-8D63A059BFB8}" type="slidenum">
              <a:rPr lang="en-US" smtClean="0"/>
              <a:pPr/>
              <a:t>10</a:t>
            </a:fld>
            <a:endParaRPr lang="en-US" dirty="0"/>
          </a:p>
        </p:txBody>
      </p:sp>
      <p:sp>
        <p:nvSpPr>
          <p:cNvPr id="3" name="CuadroTexto 2"/>
          <p:cNvSpPr txBox="1"/>
          <p:nvPr/>
        </p:nvSpPr>
        <p:spPr>
          <a:xfrm>
            <a:off x="4676589" y="177508"/>
            <a:ext cx="5689944" cy="584775"/>
          </a:xfrm>
          <a:prstGeom prst="rect">
            <a:avLst/>
          </a:prstGeom>
          <a:noFill/>
        </p:spPr>
        <p:txBody>
          <a:bodyPr wrap="square" rtlCol="0">
            <a:spAutoFit/>
          </a:bodyPr>
          <a:lstStyle/>
          <a:p>
            <a:pPr algn="ctr"/>
            <a:r>
              <a:rPr lang="es-ES" sz="3200" b="1" dirty="0" smtClean="0">
                <a:solidFill>
                  <a:schemeClr val="accent4">
                    <a:lumMod val="75000"/>
                  </a:schemeClr>
                </a:solidFill>
              </a:rPr>
              <a:t>Resultados</a:t>
            </a:r>
            <a:endParaRPr lang="es-ES" sz="3200" b="1" dirty="0">
              <a:solidFill>
                <a:schemeClr val="accent4">
                  <a:lumMod val="75000"/>
                </a:schemeClr>
              </a:solidFill>
            </a:endParaRPr>
          </a:p>
        </p:txBody>
      </p:sp>
      <p:sp>
        <p:nvSpPr>
          <p:cNvPr id="8" name="Título 1">
            <a:extLst>
              <a:ext uri="{FF2B5EF4-FFF2-40B4-BE49-F238E27FC236}">
                <a16:creationId xmlns:a16="http://schemas.microsoft.com/office/drawing/2014/main" id="{3E8D741C-2B87-C842-BEBF-F2A90133965E}"/>
              </a:ext>
            </a:extLst>
          </p:cNvPr>
          <p:cNvSpPr>
            <a:spLocks noGrp="1"/>
          </p:cNvSpPr>
          <p:nvPr>
            <p:ph type="title"/>
          </p:nvPr>
        </p:nvSpPr>
        <p:spPr>
          <a:xfrm>
            <a:off x="252919" y="1123837"/>
            <a:ext cx="2928820" cy="4601183"/>
          </a:xfrm>
        </p:spPr>
        <p:txBody>
          <a:bodyPr>
            <a:normAutofit/>
          </a:bodyPr>
          <a:lstStyle/>
          <a:p>
            <a:r>
              <a:rPr lang="es-ES" sz="2800" dirty="0">
                <a:solidFill>
                  <a:schemeClr val="accent4">
                    <a:lumMod val="75000"/>
                  </a:schemeClr>
                </a:solidFill>
              </a:rPr>
              <a:t>1. Introducción</a:t>
            </a:r>
            <a:br>
              <a:rPr lang="es-ES" sz="2800" dirty="0">
                <a:solidFill>
                  <a:schemeClr val="accent4">
                    <a:lumMod val="75000"/>
                  </a:schemeClr>
                </a:solidFill>
              </a:rPr>
            </a:br>
            <a:r>
              <a:rPr lang="es-ES" sz="2800" dirty="0">
                <a:solidFill>
                  <a:schemeClr val="accent4">
                    <a:lumMod val="75000"/>
                  </a:schemeClr>
                </a:solidFill>
              </a:rPr>
              <a:t>2. Características Principales</a:t>
            </a:r>
            <a:br>
              <a:rPr lang="es-ES" sz="2800" dirty="0">
                <a:solidFill>
                  <a:schemeClr val="accent4">
                    <a:lumMod val="75000"/>
                  </a:schemeClr>
                </a:solidFill>
              </a:rPr>
            </a:br>
            <a:r>
              <a:rPr lang="es-ES" sz="2800" dirty="0">
                <a:solidFill>
                  <a:schemeClr val="accent4">
                    <a:lumMod val="75000"/>
                  </a:schemeClr>
                </a:solidFill>
              </a:rPr>
              <a:t>3. Resultados</a:t>
            </a:r>
            <a:br>
              <a:rPr lang="es-ES" sz="2800" dirty="0">
                <a:solidFill>
                  <a:schemeClr val="accent4">
                    <a:lumMod val="75000"/>
                  </a:schemeClr>
                </a:solidFill>
              </a:rPr>
            </a:br>
            <a:r>
              <a:rPr lang="es-ES" sz="2800" dirty="0">
                <a:solidFill>
                  <a:schemeClr val="accent4">
                    <a:lumMod val="75000"/>
                  </a:schemeClr>
                </a:solidFill>
              </a:rPr>
              <a:t>4. Trabajo Futuro</a:t>
            </a:r>
            <a:endParaRPr lang="es-ES" sz="2800" dirty="0">
              <a:solidFill>
                <a:schemeClr val="accent4">
                  <a:lumMod val="75000"/>
                </a:schemeClr>
              </a:solidFill>
            </a:endParaRP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536" y="6211707"/>
            <a:ext cx="2013585" cy="509768"/>
          </a:xfrm>
          <a:prstGeom prst="rect">
            <a:avLst/>
          </a:prstGeom>
        </p:spPr>
      </p:pic>
      <p:sp>
        <p:nvSpPr>
          <p:cNvPr id="2" name="Marcador de contenido 1"/>
          <p:cNvSpPr>
            <a:spLocks noGrp="1"/>
          </p:cNvSpPr>
          <p:nvPr>
            <p:ph idx="1"/>
          </p:nvPr>
        </p:nvSpPr>
        <p:spPr>
          <a:xfrm>
            <a:off x="3869268" y="864108"/>
            <a:ext cx="7315200" cy="1407454"/>
          </a:xfrm>
        </p:spPr>
        <p:txBody>
          <a:bodyPr/>
          <a:lstStyle/>
          <a:p>
            <a:pPr algn="just"/>
            <a:r>
              <a:rPr lang="es-ES" dirty="0" smtClean="0"/>
              <a:t>Los resultados obtenidos de la clasificación supervisada de tweets en sentimientos son los mostrados a continuación, que reflejan el groso de datos recuperados y etiquetados en sentimientos </a:t>
            </a:r>
            <a:r>
              <a:rPr lang="es-ES" b="1" dirty="0" smtClean="0"/>
              <a:t>positivo, negativo y neutral</a:t>
            </a:r>
            <a:r>
              <a:rPr lang="es-ES" dirty="0" smtClean="0"/>
              <a:t>.</a:t>
            </a:r>
            <a:endParaRPr lang="es-ES" dirty="0"/>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9692" y="2271562"/>
            <a:ext cx="4623738" cy="2168789"/>
          </a:xfrm>
          <a:prstGeom prst="rect">
            <a:avLst/>
          </a:prstGeom>
        </p:spPr>
      </p:pic>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8901" y="4490716"/>
            <a:ext cx="3669058" cy="1720991"/>
          </a:xfrm>
          <a:prstGeom prst="rect">
            <a:avLst/>
          </a:prstGeom>
        </p:spPr>
      </p:pic>
      <p:pic>
        <p:nvPicPr>
          <p:cNvPr id="9" name="Imagen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69268" y="4381542"/>
            <a:ext cx="4210180" cy="1974808"/>
          </a:xfrm>
          <a:prstGeom prst="rect">
            <a:avLst/>
          </a:prstGeom>
        </p:spPr>
      </p:pic>
    </p:spTree>
    <p:extLst>
      <p:ext uri="{BB962C8B-B14F-4D97-AF65-F5344CB8AC3E}">
        <p14:creationId xmlns:p14="http://schemas.microsoft.com/office/powerpoint/2010/main" val="38480270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219EA707-6853-4F4C-9B19-76437559EAA8}"/>
              </a:ext>
            </a:extLst>
          </p:cNvPr>
          <p:cNvSpPr>
            <a:spLocks noGrp="1"/>
          </p:cNvSpPr>
          <p:nvPr>
            <p:ph type="sldNum" sz="quarter" idx="11"/>
          </p:nvPr>
        </p:nvSpPr>
        <p:spPr>
          <a:xfrm>
            <a:off x="10634135" y="6356350"/>
            <a:ext cx="1530927" cy="365125"/>
          </a:xfrm>
        </p:spPr>
        <p:txBody>
          <a:bodyPr/>
          <a:lstStyle/>
          <a:p>
            <a:fld id="{4FAB73BC-B049-4115-A692-8D63A059BFB8}" type="slidenum">
              <a:rPr lang="en-US" smtClean="0"/>
              <a:pPr/>
              <a:t>11</a:t>
            </a:fld>
            <a:endParaRPr lang="en-US" dirty="0"/>
          </a:p>
        </p:txBody>
      </p:sp>
      <p:sp>
        <p:nvSpPr>
          <p:cNvPr id="3" name="CuadroTexto 2"/>
          <p:cNvSpPr txBox="1"/>
          <p:nvPr/>
        </p:nvSpPr>
        <p:spPr>
          <a:xfrm>
            <a:off x="4676589" y="177508"/>
            <a:ext cx="5689944" cy="584775"/>
          </a:xfrm>
          <a:prstGeom prst="rect">
            <a:avLst/>
          </a:prstGeom>
          <a:noFill/>
        </p:spPr>
        <p:txBody>
          <a:bodyPr wrap="square" rtlCol="0">
            <a:spAutoFit/>
          </a:bodyPr>
          <a:lstStyle/>
          <a:p>
            <a:pPr algn="ctr"/>
            <a:r>
              <a:rPr lang="es-ES" sz="3200" b="1" dirty="0" smtClean="0">
                <a:solidFill>
                  <a:schemeClr val="accent4">
                    <a:lumMod val="75000"/>
                  </a:schemeClr>
                </a:solidFill>
              </a:rPr>
              <a:t>Resultados</a:t>
            </a:r>
            <a:endParaRPr lang="es-ES" sz="3200" b="1" dirty="0">
              <a:solidFill>
                <a:schemeClr val="accent4">
                  <a:lumMod val="75000"/>
                </a:schemeClr>
              </a:solidFill>
            </a:endParaRPr>
          </a:p>
        </p:txBody>
      </p:sp>
      <p:sp>
        <p:nvSpPr>
          <p:cNvPr id="8" name="Título 1">
            <a:extLst>
              <a:ext uri="{FF2B5EF4-FFF2-40B4-BE49-F238E27FC236}">
                <a16:creationId xmlns:a16="http://schemas.microsoft.com/office/drawing/2014/main" id="{3E8D741C-2B87-C842-BEBF-F2A90133965E}"/>
              </a:ext>
            </a:extLst>
          </p:cNvPr>
          <p:cNvSpPr>
            <a:spLocks noGrp="1"/>
          </p:cNvSpPr>
          <p:nvPr>
            <p:ph type="title"/>
          </p:nvPr>
        </p:nvSpPr>
        <p:spPr>
          <a:xfrm>
            <a:off x="252919" y="1123837"/>
            <a:ext cx="2928820" cy="4601183"/>
          </a:xfrm>
        </p:spPr>
        <p:txBody>
          <a:bodyPr>
            <a:normAutofit/>
          </a:bodyPr>
          <a:lstStyle/>
          <a:p>
            <a:r>
              <a:rPr lang="es-ES" sz="2800" dirty="0">
                <a:solidFill>
                  <a:schemeClr val="accent4">
                    <a:lumMod val="75000"/>
                  </a:schemeClr>
                </a:solidFill>
              </a:rPr>
              <a:t>1. Introducción</a:t>
            </a:r>
            <a:br>
              <a:rPr lang="es-ES" sz="2800" dirty="0">
                <a:solidFill>
                  <a:schemeClr val="accent4">
                    <a:lumMod val="75000"/>
                  </a:schemeClr>
                </a:solidFill>
              </a:rPr>
            </a:br>
            <a:r>
              <a:rPr lang="es-ES" sz="2800" dirty="0">
                <a:solidFill>
                  <a:schemeClr val="accent4">
                    <a:lumMod val="75000"/>
                  </a:schemeClr>
                </a:solidFill>
              </a:rPr>
              <a:t>2. Características Principales</a:t>
            </a:r>
            <a:br>
              <a:rPr lang="es-ES" sz="2800" dirty="0">
                <a:solidFill>
                  <a:schemeClr val="accent4">
                    <a:lumMod val="75000"/>
                  </a:schemeClr>
                </a:solidFill>
              </a:rPr>
            </a:br>
            <a:r>
              <a:rPr lang="es-ES" sz="2800" dirty="0">
                <a:solidFill>
                  <a:schemeClr val="accent4">
                    <a:lumMod val="75000"/>
                  </a:schemeClr>
                </a:solidFill>
              </a:rPr>
              <a:t>3. Resultados</a:t>
            </a:r>
            <a:br>
              <a:rPr lang="es-ES" sz="2800" dirty="0">
                <a:solidFill>
                  <a:schemeClr val="accent4">
                    <a:lumMod val="75000"/>
                  </a:schemeClr>
                </a:solidFill>
              </a:rPr>
            </a:br>
            <a:r>
              <a:rPr lang="es-ES" sz="2800" dirty="0">
                <a:solidFill>
                  <a:schemeClr val="accent4">
                    <a:lumMod val="75000"/>
                  </a:schemeClr>
                </a:solidFill>
              </a:rPr>
              <a:t>4. Trabajo Futuro</a:t>
            </a:r>
            <a:endParaRPr lang="es-ES" sz="2800" dirty="0">
              <a:solidFill>
                <a:schemeClr val="accent4">
                  <a:lumMod val="75000"/>
                </a:schemeClr>
              </a:solidFill>
            </a:endParaRP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536" y="6211707"/>
            <a:ext cx="2013585" cy="509768"/>
          </a:xfrm>
          <a:prstGeom prst="rect">
            <a:avLst/>
          </a:prstGeom>
        </p:spPr>
      </p:pic>
      <p:sp>
        <p:nvSpPr>
          <p:cNvPr id="2" name="Marcador de contenido 1"/>
          <p:cNvSpPr>
            <a:spLocks noGrp="1"/>
          </p:cNvSpPr>
          <p:nvPr>
            <p:ph idx="1"/>
          </p:nvPr>
        </p:nvSpPr>
        <p:spPr>
          <a:xfrm>
            <a:off x="3869268" y="864108"/>
            <a:ext cx="7315200" cy="1253450"/>
          </a:xfrm>
        </p:spPr>
        <p:txBody>
          <a:bodyPr>
            <a:normAutofit fontScale="85000" lnSpcReduction="10000"/>
          </a:bodyPr>
          <a:lstStyle/>
          <a:p>
            <a:pPr algn="just"/>
            <a:r>
              <a:rPr lang="es-ES" dirty="0" smtClean="0"/>
              <a:t>Finalmente, concluir que la combinación entre ambas técnicas de análisis técnico e Inteligencia Artificial, aunque no siempre similar, las predicciones eran bastante parecidas a la hora de identificar señales de compra/venta, con la salvedad de que la predicción a través de los algoritmos de Machine </a:t>
            </a:r>
            <a:r>
              <a:rPr lang="es-ES" dirty="0" err="1" smtClean="0"/>
              <a:t>Learning</a:t>
            </a:r>
            <a:r>
              <a:rPr lang="es-ES" dirty="0" smtClean="0"/>
              <a:t> era tan solo aplicable al siguiente día hábil.</a:t>
            </a:r>
            <a:endParaRPr lang="es-ES" dirty="0"/>
          </a:p>
        </p:txBody>
      </p:sp>
      <p:sp>
        <p:nvSpPr>
          <p:cNvPr id="9" name="Marcador de contenido 1"/>
          <p:cNvSpPr txBox="1">
            <a:spLocks/>
          </p:cNvSpPr>
          <p:nvPr/>
        </p:nvSpPr>
        <p:spPr>
          <a:xfrm>
            <a:off x="3869268" y="4958257"/>
            <a:ext cx="7315200" cy="1253450"/>
          </a:xfrm>
          <a:prstGeom prst="rect">
            <a:avLst/>
          </a:prstGeom>
        </p:spPr>
        <p:txBody>
          <a:bodyPr vert="horz" lIns="91440" tIns="45720" rIns="91440" bIns="45720" rtlCol="0" anchor="ctr">
            <a:normAutofit fontScale="92500"/>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gn="just"/>
            <a:r>
              <a:rPr lang="es-ES" dirty="0" smtClean="0"/>
              <a:t>El impacto de la opinión por medio del análisis de sentimiento de Twitter junto con la identificación de las tendencias pasadas a modo de caso de estudio, refleja que es bastante parejo el comportamiento del mercado para con el análisis de opinión de Twitter.</a:t>
            </a:r>
            <a:endParaRPr lang="es-ES" dirty="0"/>
          </a:p>
        </p:txBody>
      </p:sp>
      <p:pic>
        <p:nvPicPr>
          <p:cNvPr id="10" name="Imagen 9"/>
          <p:cNvPicPr>
            <a:picLocks noChangeAspect="1"/>
          </p:cNvPicPr>
          <p:nvPr/>
        </p:nvPicPr>
        <p:blipFill>
          <a:blip r:embed="rId3"/>
          <a:stretch>
            <a:fillRect/>
          </a:stretch>
        </p:blipFill>
        <p:spPr>
          <a:xfrm>
            <a:off x="4573539" y="2328767"/>
            <a:ext cx="5896043" cy="2418280"/>
          </a:xfrm>
          <a:prstGeom prst="rect">
            <a:avLst/>
          </a:prstGeom>
        </p:spPr>
      </p:pic>
    </p:spTree>
    <p:extLst>
      <p:ext uri="{BB962C8B-B14F-4D97-AF65-F5344CB8AC3E}">
        <p14:creationId xmlns:p14="http://schemas.microsoft.com/office/powerpoint/2010/main" val="42464835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219EA707-6853-4F4C-9B19-76437559EAA8}"/>
              </a:ext>
            </a:extLst>
          </p:cNvPr>
          <p:cNvSpPr>
            <a:spLocks noGrp="1"/>
          </p:cNvSpPr>
          <p:nvPr>
            <p:ph type="sldNum" sz="quarter" idx="11"/>
          </p:nvPr>
        </p:nvSpPr>
        <p:spPr>
          <a:xfrm>
            <a:off x="10634135" y="6356350"/>
            <a:ext cx="1530927" cy="365125"/>
          </a:xfrm>
        </p:spPr>
        <p:txBody>
          <a:bodyPr/>
          <a:lstStyle/>
          <a:p>
            <a:fld id="{4FAB73BC-B049-4115-A692-8D63A059BFB8}" type="slidenum">
              <a:rPr lang="en-US" smtClean="0"/>
              <a:pPr/>
              <a:t>12</a:t>
            </a:fld>
            <a:endParaRPr lang="en-US" dirty="0"/>
          </a:p>
        </p:txBody>
      </p:sp>
      <p:sp>
        <p:nvSpPr>
          <p:cNvPr id="3" name="CuadroTexto 2"/>
          <p:cNvSpPr txBox="1"/>
          <p:nvPr/>
        </p:nvSpPr>
        <p:spPr>
          <a:xfrm>
            <a:off x="4676589" y="177508"/>
            <a:ext cx="5689944" cy="584775"/>
          </a:xfrm>
          <a:prstGeom prst="rect">
            <a:avLst/>
          </a:prstGeom>
          <a:noFill/>
        </p:spPr>
        <p:txBody>
          <a:bodyPr wrap="square" rtlCol="0">
            <a:spAutoFit/>
          </a:bodyPr>
          <a:lstStyle/>
          <a:p>
            <a:pPr algn="ctr"/>
            <a:r>
              <a:rPr lang="es-ES" sz="3200" b="1" dirty="0" smtClean="0">
                <a:solidFill>
                  <a:schemeClr val="accent4">
                    <a:lumMod val="75000"/>
                  </a:schemeClr>
                </a:solidFill>
              </a:rPr>
              <a:t>Trabajo Futuro</a:t>
            </a:r>
            <a:endParaRPr lang="es-ES" sz="3200" b="1" dirty="0">
              <a:solidFill>
                <a:schemeClr val="accent4">
                  <a:lumMod val="75000"/>
                </a:schemeClr>
              </a:solidFill>
            </a:endParaRPr>
          </a:p>
        </p:txBody>
      </p:sp>
      <p:sp>
        <p:nvSpPr>
          <p:cNvPr id="8" name="Título 1">
            <a:extLst>
              <a:ext uri="{FF2B5EF4-FFF2-40B4-BE49-F238E27FC236}">
                <a16:creationId xmlns:a16="http://schemas.microsoft.com/office/drawing/2014/main" id="{3E8D741C-2B87-C842-BEBF-F2A90133965E}"/>
              </a:ext>
            </a:extLst>
          </p:cNvPr>
          <p:cNvSpPr>
            <a:spLocks noGrp="1"/>
          </p:cNvSpPr>
          <p:nvPr>
            <p:ph type="title"/>
          </p:nvPr>
        </p:nvSpPr>
        <p:spPr>
          <a:xfrm>
            <a:off x="252919" y="1123837"/>
            <a:ext cx="2928820" cy="4601183"/>
          </a:xfrm>
        </p:spPr>
        <p:txBody>
          <a:bodyPr>
            <a:normAutofit/>
          </a:bodyPr>
          <a:lstStyle/>
          <a:p>
            <a:r>
              <a:rPr lang="es-ES" sz="2800" dirty="0" smtClean="0">
                <a:solidFill>
                  <a:schemeClr val="accent4">
                    <a:lumMod val="75000"/>
                  </a:schemeClr>
                </a:solidFill>
              </a:rPr>
              <a:t>1. Introducción</a:t>
            </a:r>
            <a:br>
              <a:rPr lang="es-ES" sz="2800" dirty="0" smtClean="0">
                <a:solidFill>
                  <a:schemeClr val="accent4">
                    <a:lumMod val="75000"/>
                  </a:schemeClr>
                </a:solidFill>
              </a:rPr>
            </a:br>
            <a:r>
              <a:rPr lang="es-ES" sz="2800" dirty="0" smtClean="0">
                <a:solidFill>
                  <a:schemeClr val="accent4">
                    <a:lumMod val="75000"/>
                  </a:schemeClr>
                </a:solidFill>
              </a:rPr>
              <a:t>2. Características Principales</a:t>
            </a:r>
            <a:br>
              <a:rPr lang="es-ES" sz="2800" dirty="0" smtClean="0">
                <a:solidFill>
                  <a:schemeClr val="accent4">
                    <a:lumMod val="75000"/>
                  </a:schemeClr>
                </a:solidFill>
              </a:rPr>
            </a:br>
            <a:r>
              <a:rPr lang="es-ES" sz="2800" dirty="0" smtClean="0">
                <a:solidFill>
                  <a:schemeClr val="accent4">
                    <a:lumMod val="75000"/>
                  </a:schemeClr>
                </a:solidFill>
              </a:rPr>
              <a:t>3. Resultados</a:t>
            </a:r>
            <a:br>
              <a:rPr lang="es-ES" sz="2800" dirty="0" smtClean="0">
                <a:solidFill>
                  <a:schemeClr val="accent4">
                    <a:lumMod val="75000"/>
                  </a:schemeClr>
                </a:solidFill>
              </a:rPr>
            </a:br>
            <a:r>
              <a:rPr lang="es-ES" sz="2800" dirty="0" smtClean="0">
                <a:solidFill>
                  <a:schemeClr val="accent4">
                    <a:lumMod val="75000"/>
                  </a:schemeClr>
                </a:solidFill>
              </a:rPr>
              <a:t>4. </a:t>
            </a:r>
            <a:r>
              <a:rPr lang="es-ES" sz="2800" dirty="0" smtClean="0">
                <a:solidFill>
                  <a:schemeClr val="accent4">
                    <a:lumMod val="75000"/>
                  </a:schemeClr>
                </a:solidFill>
              </a:rPr>
              <a:t>Trabajo </a:t>
            </a:r>
            <a:r>
              <a:rPr lang="es-ES" sz="2800" dirty="0" smtClean="0">
                <a:solidFill>
                  <a:schemeClr val="accent4">
                    <a:lumMod val="75000"/>
                  </a:schemeClr>
                </a:solidFill>
              </a:rPr>
              <a:t>Futuro</a:t>
            </a:r>
            <a:endParaRPr lang="es-ES" sz="2800" dirty="0">
              <a:solidFill>
                <a:schemeClr val="accent4">
                  <a:lumMod val="75000"/>
                </a:schemeClr>
              </a:solidFill>
            </a:endParaRP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536" y="6211707"/>
            <a:ext cx="2013585" cy="509768"/>
          </a:xfrm>
          <a:prstGeom prst="rect">
            <a:avLst/>
          </a:prstGeom>
        </p:spPr>
      </p:pic>
      <p:sp>
        <p:nvSpPr>
          <p:cNvPr id="2" name="Marcador de contenido 1"/>
          <p:cNvSpPr>
            <a:spLocks noGrp="1"/>
          </p:cNvSpPr>
          <p:nvPr>
            <p:ph idx="1"/>
          </p:nvPr>
        </p:nvSpPr>
        <p:spPr/>
        <p:txBody>
          <a:bodyPr>
            <a:normAutofit/>
          </a:bodyPr>
          <a:lstStyle/>
          <a:p>
            <a:r>
              <a:rPr lang="es-ES" dirty="0" smtClean="0"/>
              <a:t>Mejorar el modelo de clasificación no supervisada de tweets en sentimientos ya que su actual precisión es tan solo del 70% para un </a:t>
            </a:r>
            <a:r>
              <a:rPr lang="es-ES" dirty="0" err="1" smtClean="0"/>
              <a:t>dataset</a:t>
            </a:r>
            <a:r>
              <a:rPr lang="es-ES" dirty="0" smtClean="0"/>
              <a:t> de 4000 tweets.</a:t>
            </a:r>
          </a:p>
          <a:p>
            <a:r>
              <a:rPr lang="es-ES" dirty="0" smtClean="0"/>
              <a:t>Ampliar las funcionalidades tanto de </a:t>
            </a:r>
            <a:r>
              <a:rPr lang="es-ES" b="1" dirty="0" err="1" smtClean="0"/>
              <a:t>investpy</a:t>
            </a:r>
            <a:r>
              <a:rPr lang="es-ES" dirty="0" smtClean="0"/>
              <a:t>, como de </a:t>
            </a:r>
            <a:r>
              <a:rPr lang="es-ES" b="1" dirty="0" err="1" smtClean="0"/>
              <a:t>trendet</a:t>
            </a:r>
            <a:r>
              <a:rPr lang="es-ES" b="1" dirty="0" smtClean="0"/>
              <a:t> </a:t>
            </a:r>
            <a:r>
              <a:rPr lang="es-ES" dirty="0" smtClean="0"/>
              <a:t>y de </a:t>
            </a:r>
            <a:r>
              <a:rPr lang="es-ES" b="1" dirty="0" err="1" smtClean="0"/>
              <a:t>twipper</a:t>
            </a:r>
            <a:r>
              <a:rPr lang="es-ES" dirty="0" smtClean="0"/>
              <a:t>; con el fin de cubrir todas las necesidades existentes o futuras.</a:t>
            </a:r>
          </a:p>
          <a:p>
            <a:r>
              <a:rPr lang="es-ES" dirty="0" smtClean="0"/>
              <a:t>Ampliar la predicción y recomendación a acciones de todo el mundo (o por lo menos de más países).</a:t>
            </a:r>
          </a:p>
          <a:p>
            <a:r>
              <a:rPr lang="es-ES" dirty="0" smtClean="0"/>
              <a:t>Investigar sobre el posible encadenamiento de predicciones sucesivas de cara a predecir el comportamiento futuro con Inteligencia Artificial más allá de un día.</a:t>
            </a:r>
          </a:p>
          <a:p>
            <a:r>
              <a:rPr lang="es-ES" dirty="0" smtClean="0"/>
              <a:t>Investigar y analizar el impacto de Twitter en el comportamiento del mercado una vez que el modelo tenga más precisión, o crear un modelo para predecir sentimiento con vocabulario específico orientado al mercado de acciones.</a:t>
            </a:r>
          </a:p>
        </p:txBody>
      </p:sp>
    </p:spTree>
    <p:extLst>
      <p:ext uri="{BB962C8B-B14F-4D97-AF65-F5344CB8AC3E}">
        <p14:creationId xmlns:p14="http://schemas.microsoft.com/office/powerpoint/2010/main" val="35314984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adroTexto 12"/>
          <p:cNvSpPr txBox="1"/>
          <p:nvPr/>
        </p:nvSpPr>
        <p:spPr>
          <a:xfrm>
            <a:off x="3078941" y="3087072"/>
            <a:ext cx="2797007" cy="923330"/>
          </a:xfrm>
          <a:prstGeom prst="rect">
            <a:avLst/>
          </a:prstGeom>
          <a:noFill/>
        </p:spPr>
        <p:txBody>
          <a:bodyPr wrap="square" rtlCol="0">
            <a:spAutoFit/>
          </a:bodyPr>
          <a:lstStyle/>
          <a:p>
            <a:pPr algn="ctr"/>
            <a:r>
              <a:rPr lang="es-ES" sz="5400" b="1" dirty="0">
                <a:solidFill>
                  <a:schemeClr val="bg1"/>
                </a:solidFill>
                <a:latin typeface="Calibri" charset="0"/>
                <a:ea typeface="Calibri" charset="0"/>
                <a:cs typeface="Calibri" charset="0"/>
              </a:rPr>
              <a:t>¡Gracias!</a:t>
            </a:r>
          </a:p>
        </p:txBody>
      </p:sp>
      <p:sp>
        <p:nvSpPr>
          <p:cNvPr id="20" name="CuadroTexto 19"/>
          <p:cNvSpPr txBox="1"/>
          <p:nvPr/>
        </p:nvSpPr>
        <p:spPr>
          <a:xfrm>
            <a:off x="3073970" y="4235251"/>
            <a:ext cx="2797007" cy="523220"/>
          </a:xfrm>
          <a:prstGeom prst="rect">
            <a:avLst/>
          </a:prstGeom>
          <a:noFill/>
        </p:spPr>
        <p:txBody>
          <a:bodyPr wrap="square" rtlCol="0">
            <a:spAutoFit/>
          </a:bodyPr>
          <a:lstStyle/>
          <a:p>
            <a:pPr algn="ctr"/>
            <a:r>
              <a:rPr lang="es-ES" sz="2800" b="1" dirty="0">
                <a:solidFill>
                  <a:schemeClr val="bg1"/>
                </a:solidFill>
                <a:latin typeface="Calibri" charset="0"/>
                <a:ea typeface="Calibri" charset="0"/>
                <a:cs typeface="Calibri" charset="0"/>
              </a:rPr>
              <a:t>Contacto</a:t>
            </a:r>
          </a:p>
        </p:txBody>
      </p:sp>
      <p:sp>
        <p:nvSpPr>
          <p:cNvPr id="21" name="CuadroTexto 20"/>
          <p:cNvSpPr txBox="1"/>
          <p:nvPr/>
        </p:nvSpPr>
        <p:spPr>
          <a:xfrm>
            <a:off x="3881775" y="4890928"/>
            <a:ext cx="1947035" cy="369332"/>
          </a:xfrm>
          <a:prstGeom prst="rect">
            <a:avLst/>
          </a:prstGeom>
          <a:noFill/>
        </p:spPr>
        <p:txBody>
          <a:bodyPr wrap="square" rtlCol="0">
            <a:spAutoFit/>
          </a:bodyPr>
          <a:lstStyle/>
          <a:p>
            <a:r>
              <a:rPr lang="es-ES" dirty="0" smtClean="0">
                <a:solidFill>
                  <a:schemeClr val="bg1"/>
                </a:solidFill>
                <a:latin typeface="Calibri" charset="0"/>
                <a:ea typeface="Calibri" charset="0"/>
                <a:cs typeface="Calibri" charset="0"/>
              </a:rPr>
              <a:t>alvarob96@usal.es</a:t>
            </a:r>
            <a:endParaRPr lang="es-ES" dirty="0">
              <a:solidFill>
                <a:schemeClr val="bg1"/>
              </a:solidFill>
              <a:latin typeface="Calibri" charset="0"/>
              <a:ea typeface="Calibri" charset="0"/>
              <a:cs typeface="Calibri" charset="0"/>
            </a:endParaRPr>
          </a:p>
        </p:txBody>
      </p:sp>
      <p:pic>
        <p:nvPicPr>
          <p:cNvPr id="23" name="Imagen 22" descr="email_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7199" y="5010449"/>
            <a:ext cx="226606" cy="170928"/>
          </a:xfrm>
          <a:prstGeom prst="rect">
            <a:avLst/>
          </a:prstGeom>
        </p:spPr>
      </p:pic>
      <p:pic>
        <p:nvPicPr>
          <p:cNvPr id="24" name="Imagen 23">
            <a:extLst>
              <a:ext uri="{FF2B5EF4-FFF2-40B4-BE49-F238E27FC236}">
                <a16:creationId xmlns:a16="http://schemas.microsoft.com/office/drawing/2014/main" id="{4C3CD993-C5B9-D246-AA46-942DB78E96AE}"/>
              </a:ext>
            </a:extLst>
          </p:cNvPr>
          <p:cNvPicPr>
            <a:picLocks noChangeAspect="1"/>
          </p:cNvPicPr>
          <p:nvPr/>
        </p:nvPicPr>
        <p:blipFill>
          <a:blip r:embed="rId4"/>
          <a:stretch>
            <a:fillRect/>
          </a:stretch>
        </p:blipFill>
        <p:spPr>
          <a:xfrm>
            <a:off x="9409608" y="2978076"/>
            <a:ext cx="2629992" cy="870680"/>
          </a:xfrm>
          <a:prstGeom prst="rect">
            <a:avLst/>
          </a:prstGeom>
        </p:spPr>
      </p:pic>
      <p:pic>
        <p:nvPicPr>
          <p:cNvPr id="27" name="Imagen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15049" y="1437449"/>
            <a:ext cx="4514850" cy="1143000"/>
          </a:xfrm>
          <a:prstGeom prst="rect">
            <a:avLst/>
          </a:prstGeom>
        </p:spPr>
      </p:pic>
      <p:pic>
        <p:nvPicPr>
          <p:cNvPr id="4" name="Imagen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23938" y="5260260"/>
            <a:ext cx="513128" cy="296474"/>
          </a:xfrm>
          <a:prstGeom prst="rect">
            <a:avLst/>
          </a:prstGeom>
        </p:spPr>
      </p:pic>
      <p:sp>
        <p:nvSpPr>
          <p:cNvPr id="28" name="CuadroTexto 27"/>
          <p:cNvSpPr txBox="1"/>
          <p:nvPr/>
        </p:nvSpPr>
        <p:spPr>
          <a:xfrm>
            <a:off x="3881774" y="5223831"/>
            <a:ext cx="1947035" cy="369332"/>
          </a:xfrm>
          <a:prstGeom prst="rect">
            <a:avLst/>
          </a:prstGeom>
          <a:noFill/>
        </p:spPr>
        <p:txBody>
          <a:bodyPr wrap="square" rtlCol="0">
            <a:spAutoFit/>
          </a:bodyPr>
          <a:lstStyle/>
          <a:p>
            <a:r>
              <a:rPr lang="es-ES" dirty="0" smtClean="0">
                <a:solidFill>
                  <a:schemeClr val="bg1"/>
                </a:solidFill>
                <a:latin typeface="Calibri" charset="0"/>
                <a:ea typeface="Calibri" charset="0"/>
                <a:cs typeface="Calibri" charset="0"/>
              </a:rPr>
              <a:t>@alvarob96</a:t>
            </a:r>
            <a:endParaRPr lang="es-ES" dirty="0">
              <a:solidFill>
                <a:schemeClr val="bg1"/>
              </a:solidFill>
              <a:latin typeface="Calibri" charset="0"/>
              <a:ea typeface="Calibri" charset="0"/>
              <a:cs typeface="Calibri" charset="0"/>
            </a:endParaRPr>
          </a:p>
        </p:txBody>
      </p:sp>
    </p:spTree>
    <p:extLst>
      <p:ext uri="{BB962C8B-B14F-4D97-AF65-F5344CB8AC3E}">
        <p14:creationId xmlns:p14="http://schemas.microsoft.com/office/powerpoint/2010/main" val="19891441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219EA707-6853-4F4C-9B19-76437559EAA8}"/>
              </a:ext>
            </a:extLst>
          </p:cNvPr>
          <p:cNvSpPr>
            <a:spLocks noGrp="1"/>
          </p:cNvSpPr>
          <p:nvPr>
            <p:ph type="sldNum" sz="quarter" idx="11"/>
          </p:nvPr>
        </p:nvSpPr>
        <p:spPr>
          <a:xfrm>
            <a:off x="10634135" y="6356350"/>
            <a:ext cx="1530927" cy="365125"/>
          </a:xfrm>
        </p:spPr>
        <p:txBody>
          <a:bodyPr/>
          <a:lstStyle/>
          <a:p>
            <a:fld id="{4FAB73BC-B049-4115-A692-8D63A059BFB8}" type="slidenum">
              <a:rPr lang="en-US" smtClean="0"/>
              <a:pPr/>
              <a:t>2</a:t>
            </a:fld>
            <a:endParaRPr lang="en-US" dirty="0"/>
          </a:p>
        </p:txBody>
      </p:sp>
      <p:sp>
        <p:nvSpPr>
          <p:cNvPr id="3" name="CuadroTexto 2"/>
          <p:cNvSpPr txBox="1"/>
          <p:nvPr/>
        </p:nvSpPr>
        <p:spPr>
          <a:xfrm>
            <a:off x="4676589" y="177508"/>
            <a:ext cx="5689944" cy="584775"/>
          </a:xfrm>
          <a:prstGeom prst="rect">
            <a:avLst/>
          </a:prstGeom>
          <a:noFill/>
        </p:spPr>
        <p:txBody>
          <a:bodyPr wrap="square" rtlCol="0">
            <a:spAutoFit/>
          </a:bodyPr>
          <a:lstStyle/>
          <a:p>
            <a:pPr algn="ctr"/>
            <a:r>
              <a:rPr lang="es-ES" sz="3200" b="1" dirty="0" smtClean="0">
                <a:solidFill>
                  <a:schemeClr val="accent4">
                    <a:lumMod val="75000"/>
                  </a:schemeClr>
                </a:solidFill>
              </a:rPr>
              <a:t>Introducción</a:t>
            </a:r>
            <a:endParaRPr lang="es-ES" sz="3200" b="1" dirty="0">
              <a:solidFill>
                <a:schemeClr val="accent4">
                  <a:lumMod val="75000"/>
                </a:schemeClr>
              </a:solidFill>
            </a:endParaRPr>
          </a:p>
        </p:txBody>
      </p:sp>
      <p:sp>
        <p:nvSpPr>
          <p:cNvPr id="8" name="Título 1">
            <a:extLst>
              <a:ext uri="{FF2B5EF4-FFF2-40B4-BE49-F238E27FC236}">
                <a16:creationId xmlns:a16="http://schemas.microsoft.com/office/drawing/2014/main" id="{3E8D741C-2B87-C842-BEBF-F2A90133965E}"/>
              </a:ext>
            </a:extLst>
          </p:cNvPr>
          <p:cNvSpPr>
            <a:spLocks noGrp="1"/>
          </p:cNvSpPr>
          <p:nvPr>
            <p:ph type="title"/>
          </p:nvPr>
        </p:nvSpPr>
        <p:spPr>
          <a:xfrm>
            <a:off x="252919" y="1123837"/>
            <a:ext cx="2928820" cy="4601183"/>
          </a:xfrm>
        </p:spPr>
        <p:txBody>
          <a:bodyPr>
            <a:normAutofit/>
          </a:bodyPr>
          <a:lstStyle/>
          <a:p>
            <a:r>
              <a:rPr lang="es-ES" sz="2800" dirty="0">
                <a:solidFill>
                  <a:schemeClr val="accent4">
                    <a:lumMod val="75000"/>
                  </a:schemeClr>
                </a:solidFill>
              </a:rPr>
              <a:t>1. Introducción</a:t>
            </a:r>
            <a:br>
              <a:rPr lang="es-ES" sz="2800" dirty="0">
                <a:solidFill>
                  <a:schemeClr val="accent4">
                    <a:lumMod val="75000"/>
                  </a:schemeClr>
                </a:solidFill>
              </a:rPr>
            </a:br>
            <a:r>
              <a:rPr lang="es-ES" sz="2800" dirty="0">
                <a:solidFill>
                  <a:schemeClr val="accent4">
                    <a:lumMod val="75000"/>
                  </a:schemeClr>
                </a:solidFill>
              </a:rPr>
              <a:t>2. Características Principales</a:t>
            </a:r>
            <a:br>
              <a:rPr lang="es-ES" sz="2800" dirty="0">
                <a:solidFill>
                  <a:schemeClr val="accent4">
                    <a:lumMod val="75000"/>
                  </a:schemeClr>
                </a:solidFill>
              </a:rPr>
            </a:br>
            <a:r>
              <a:rPr lang="es-ES" sz="2800" dirty="0">
                <a:solidFill>
                  <a:schemeClr val="accent4">
                    <a:lumMod val="75000"/>
                  </a:schemeClr>
                </a:solidFill>
              </a:rPr>
              <a:t>3. Resultados</a:t>
            </a:r>
            <a:br>
              <a:rPr lang="es-ES" sz="2800" dirty="0">
                <a:solidFill>
                  <a:schemeClr val="accent4">
                    <a:lumMod val="75000"/>
                  </a:schemeClr>
                </a:solidFill>
              </a:rPr>
            </a:br>
            <a:r>
              <a:rPr lang="es-ES" sz="2800" dirty="0">
                <a:solidFill>
                  <a:schemeClr val="accent4">
                    <a:lumMod val="75000"/>
                  </a:schemeClr>
                </a:solidFill>
              </a:rPr>
              <a:t>4. Trabajo Futuro</a:t>
            </a:r>
            <a:endParaRPr lang="es-ES" sz="2800" dirty="0">
              <a:solidFill>
                <a:schemeClr val="accent4">
                  <a:lumMod val="75000"/>
                </a:schemeClr>
              </a:solidFill>
            </a:endParaRP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536" y="6211707"/>
            <a:ext cx="2013585" cy="509768"/>
          </a:xfrm>
          <a:prstGeom prst="rect">
            <a:avLst/>
          </a:prstGeom>
        </p:spPr>
      </p:pic>
      <p:sp>
        <p:nvSpPr>
          <p:cNvPr id="2" name="Marcador de contenido 1"/>
          <p:cNvSpPr>
            <a:spLocks noGrp="1"/>
          </p:cNvSpPr>
          <p:nvPr>
            <p:ph idx="1"/>
          </p:nvPr>
        </p:nvSpPr>
        <p:spPr/>
        <p:txBody>
          <a:bodyPr/>
          <a:lstStyle/>
          <a:p>
            <a:pPr algn="just"/>
            <a:r>
              <a:rPr lang="es-ES" dirty="0" smtClean="0"/>
              <a:t>El proyecto consiste en </a:t>
            </a:r>
            <a:r>
              <a:rPr lang="es-ES" b="1" dirty="0" smtClean="0"/>
              <a:t>predecir el comportamiento futuro de las acciones del mercado continuo español</a:t>
            </a:r>
            <a:r>
              <a:rPr lang="es-ES" dirty="0" smtClean="0"/>
              <a:t> a partir de los datos recuperados de Investing.com.</a:t>
            </a:r>
          </a:p>
          <a:p>
            <a:pPr algn="just"/>
            <a:r>
              <a:rPr lang="es-ES" dirty="0" smtClean="0"/>
              <a:t>Para la predicción se propone la combinación de técnicas de </a:t>
            </a:r>
            <a:r>
              <a:rPr lang="es-ES" b="1" dirty="0" smtClean="0"/>
              <a:t>análisis técnico financiero</a:t>
            </a:r>
            <a:r>
              <a:rPr lang="es-ES" dirty="0" smtClean="0"/>
              <a:t> como técnica de predicción tradicional, combinada junto con </a:t>
            </a:r>
            <a:r>
              <a:rPr lang="es-ES" b="1" dirty="0" smtClean="0"/>
              <a:t>algoritmos de Machine </a:t>
            </a:r>
            <a:r>
              <a:rPr lang="es-ES" b="1" dirty="0" err="1" smtClean="0"/>
              <a:t>Learning</a:t>
            </a:r>
            <a:r>
              <a:rPr lang="es-ES" dirty="0" smtClean="0"/>
              <a:t> de regresión.</a:t>
            </a:r>
          </a:p>
          <a:p>
            <a:pPr algn="just"/>
            <a:r>
              <a:rPr lang="es-ES" dirty="0"/>
              <a:t>El sistema, por tanto, funciona como un </a:t>
            </a:r>
            <a:r>
              <a:rPr lang="es-ES" b="1" dirty="0" err="1"/>
              <a:t>recomendador</a:t>
            </a:r>
            <a:r>
              <a:rPr lang="es-ES" dirty="0"/>
              <a:t> que, a partir de las predicciones, busca la </a:t>
            </a:r>
            <a:r>
              <a:rPr lang="es-ES" b="1" dirty="0"/>
              <a:t>identificación de señales de compra o venta</a:t>
            </a:r>
            <a:r>
              <a:rPr lang="es-ES" dirty="0"/>
              <a:t> de acciones en el mercado</a:t>
            </a:r>
            <a:r>
              <a:rPr lang="es-ES" dirty="0" smtClean="0"/>
              <a:t>.</a:t>
            </a:r>
          </a:p>
          <a:p>
            <a:pPr algn="just"/>
            <a:r>
              <a:rPr lang="es-ES" dirty="0" smtClean="0"/>
              <a:t>Adicionalmente, con el fin de apoyar los datos históricos del valor diario de las acciones, se propone la adición de la </a:t>
            </a:r>
            <a:r>
              <a:rPr lang="es-ES" b="1" dirty="0" smtClean="0"/>
              <a:t>opinión de Twitter</a:t>
            </a:r>
            <a:r>
              <a:rPr lang="es-ES" dirty="0" smtClean="0"/>
              <a:t> sobre una acción con el fin de determinar el impacto positivo o negativo sobre el comportamiento de la misma.</a:t>
            </a:r>
          </a:p>
        </p:txBody>
      </p:sp>
    </p:spTree>
    <p:extLst>
      <p:ext uri="{BB962C8B-B14F-4D97-AF65-F5344CB8AC3E}">
        <p14:creationId xmlns:p14="http://schemas.microsoft.com/office/powerpoint/2010/main" val="38689389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219EA707-6853-4F4C-9B19-76437559EAA8}"/>
              </a:ext>
            </a:extLst>
          </p:cNvPr>
          <p:cNvSpPr>
            <a:spLocks noGrp="1"/>
          </p:cNvSpPr>
          <p:nvPr>
            <p:ph type="sldNum" sz="quarter" idx="11"/>
          </p:nvPr>
        </p:nvSpPr>
        <p:spPr>
          <a:xfrm>
            <a:off x="10634135" y="6356350"/>
            <a:ext cx="1530927" cy="365125"/>
          </a:xfrm>
        </p:spPr>
        <p:txBody>
          <a:bodyPr/>
          <a:lstStyle/>
          <a:p>
            <a:fld id="{4FAB73BC-B049-4115-A692-8D63A059BFB8}" type="slidenum">
              <a:rPr lang="en-US" smtClean="0"/>
              <a:pPr/>
              <a:t>3</a:t>
            </a:fld>
            <a:endParaRPr lang="en-US" dirty="0"/>
          </a:p>
        </p:txBody>
      </p:sp>
      <p:sp>
        <p:nvSpPr>
          <p:cNvPr id="3" name="CuadroTexto 2"/>
          <p:cNvSpPr txBox="1"/>
          <p:nvPr/>
        </p:nvSpPr>
        <p:spPr>
          <a:xfrm>
            <a:off x="4676589" y="177508"/>
            <a:ext cx="5689944" cy="584775"/>
          </a:xfrm>
          <a:prstGeom prst="rect">
            <a:avLst/>
          </a:prstGeom>
          <a:noFill/>
        </p:spPr>
        <p:txBody>
          <a:bodyPr wrap="square" rtlCol="0">
            <a:spAutoFit/>
          </a:bodyPr>
          <a:lstStyle/>
          <a:p>
            <a:pPr algn="ctr"/>
            <a:r>
              <a:rPr lang="es-ES" sz="3200" b="1" dirty="0" smtClean="0">
                <a:solidFill>
                  <a:schemeClr val="accent4">
                    <a:lumMod val="75000"/>
                  </a:schemeClr>
                </a:solidFill>
              </a:rPr>
              <a:t>Características</a:t>
            </a:r>
            <a:endParaRPr lang="es-ES" sz="3200" b="1" dirty="0">
              <a:solidFill>
                <a:schemeClr val="accent4">
                  <a:lumMod val="75000"/>
                </a:schemeClr>
              </a:solidFill>
            </a:endParaRPr>
          </a:p>
        </p:txBody>
      </p:sp>
      <p:sp>
        <p:nvSpPr>
          <p:cNvPr id="8" name="Título 1">
            <a:extLst>
              <a:ext uri="{FF2B5EF4-FFF2-40B4-BE49-F238E27FC236}">
                <a16:creationId xmlns:a16="http://schemas.microsoft.com/office/drawing/2014/main" id="{3E8D741C-2B87-C842-BEBF-F2A90133965E}"/>
              </a:ext>
            </a:extLst>
          </p:cNvPr>
          <p:cNvSpPr>
            <a:spLocks noGrp="1"/>
          </p:cNvSpPr>
          <p:nvPr>
            <p:ph type="title"/>
          </p:nvPr>
        </p:nvSpPr>
        <p:spPr>
          <a:xfrm>
            <a:off x="252919" y="1123837"/>
            <a:ext cx="2928820" cy="4601183"/>
          </a:xfrm>
        </p:spPr>
        <p:txBody>
          <a:bodyPr>
            <a:normAutofit/>
          </a:bodyPr>
          <a:lstStyle/>
          <a:p>
            <a:r>
              <a:rPr lang="es-ES" sz="2800" dirty="0">
                <a:solidFill>
                  <a:schemeClr val="accent4">
                    <a:lumMod val="75000"/>
                  </a:schemeClr>
                </a:solidFill>
              </a:rPr>
              <a:t>1. Introducción</a:t>
            </a:r>
            <a:br>
              <a:rPr lang="es-ES" sz="2800" dirty="0">
                <a:solidFill>
                  <a:schemeClr val="accent4">
                    <a:lumMod val="75000"/>
                  </a:schemeClr>
                </a:solidFill>
              </a:rPr>
            </a:br>
            <a:r>
              <a:rPr lang="es-ES" sz="2800" dirty="0">
                <a:solidFill>
                  <a:schemeClr val="accent4">
                    <a:lumMod val="75000"/>
                  </a:schemeClr>
                </a:solidFill>
              </a:rPr>
              <a:t>2. Características Principales</a:t>
            </a:r>
            <a:br>
              <a:rPr lang="es-ES" sz="2800" dirty="0">
                <a:solidFill>
                  <a:schemeClr val="accent4">
                    <a:lumMod val="75000"/>
                  </a:schemeClr>
                </a:solidFill>
              </a:rPr>
            </a:br>
            <a:r>
              <a:rPr lang="es-ES" sz="2800" dirty="0">
                <a:solidFill>
                  <a:schemeClr val="accent4">
                    <a:lumMod val="75000"/>
                  </a:schemeClr>
                </a:solidFill>
              </a:rPr>
              <a:t>3. Resultados</a:t>
            </a:r>
            <a:br>
              <a:rPr lang="es-ES" sz="2800" dirty="0">
                <a:solidFill>
                  <a:schemeClr val="accent4">
                    <a:lumMod val="75000"/>
                  </a:schemeClr>
                </a:solidFill>
              </a:rPr>
            </a:br>
            <a:r>
              <a:rPr lang="es-ES" sz="2800" dirty="0">
                <a:solidFill>
                  <a:schemeClr val="accent4">
                    <a:lumMod val="75000"/>
                  </a:schemeClr>
                </a:solidFill>
              </a:rPr>
              <a:t>4. Trabajo Futuro</a:t>
            </a:r>
            <a:endParaRPr lang="es-ES" sz="2800" dirty="0">
              <a:solidFill>
                <a:schemeClr val="accent4">
                  <a:lumMod val="75000"/>
                </a:schemeClr>
              </a:solidFill>
            </a:endParaRP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536" y="6211707"/>
            <a:ext cx="2013585" cy="509768"/>
          </a:xfrm>
          <a:prstGeom prst="rect">
            <a:avLst/>
          </a:prstGeom>
        </p:spPr>
      </p:pic>
      <p:sp>
        <p:nvSpPr>
          <p:cNvPr id="2" name="Marcador de contenido 1"/>
          <p:cNvSpPr>
            <a:spLocks noGrp="1"/>
          </p:cNvSpPr>
          <p:nvPr>
            <p:ph idx="1"/>
          </p:nvPr>
        </p:nvSpPr>
        <p:spPr>
          <a:xfrm>
            <a:off x="3869268" y="864108"/>
            <a:ext cx="7315200" cy="2860869"/>
          </a:xfrm>
        </p:spPr>
        <p:txBody>
          <a:bodyPr/>
          <a:lstStyle/>
          <a:p>
            <a:pPr algn="just"/>
            <a:r>
              <a:rPr lang="es-ES" dirty="0" smtClean="0"/>
              <a:t>La plataforma creada para visualizar tanto los datos como la predicción y recomendación de la acción requiere la ingesta de datos de Investing.com, la fuente fiable elegida para dicho fin.</a:t>
            </a:r>
          </a:p>
          <a:p>
            <a:pPr algn="just"/>
            <a:r>
              <a:rPr lang="es-ES" dirty="0" smtClean="0"/>
              <a:t>De este modo, se ha creado un paquete de Python llamado </a:t>
            </a:r>
            <a:r>
              <a:rPr lang="es-ES" b="1" dirty="0" err="1" smtClean="0"/>
              <a:t>investpy</a:t>
            </a:r>
            <a:r>
              <a:rPr lang="es-ES" b="1" dirty="0" smtClean="0"/>
              <a:t> </a:t>
            </a:r>
            <a:r>
              <a:rPr lang="es-ES" dirty="0" smtClean="0"/>
              <a:t>para encapsular la recuperación de los datos históricos de Investing.com para las acciones del mercado continuo español.</a:t>
            </a:r>
          </a:p>
          <a:p>
            <a:pPr algn="just"/>
            <a:r>
              <a:rPr lang="es-ES" dirty="0" smtClean="0"/>
              <a:t>Adicionalmente, </a:t>
            </a:r>
            <a:r>
              <a:rPr lang="es-ES" b="1" dirty="0" err="1" smtClean="0"/>
              <a:t>investpy</a:t>
            </a:r>
            <a:r>
              <a:rPr lang="es-ES" b="1" dirty="0" smtClean="0"/>
              <a:t> </a:t>
            </a:r>
            <a:r>
              <a:rPr lang="es-ES" dirty="0" smtClean="0"/>
              <a:t>es escalable y cubre la recuperación de información tanto de acciones, fondos y </a:t>
            </a:r>
            <a:r>
              <a:rPr lang="es-ES" dirty="0" err="1" smtClean="0"/>
              <a:t>ETFs</a:t>
            </a:r>
            <a:r>
              <a:rPr lang="es-ES" dirty="0" smtClean="0"/>
              <a:t> de todo el mundo.</a:t>
            </a:r>
            <a:endParaRPr lang="es-ES" dirty="0"/>
          </a:p>
        </p:txBody>
      </p:sp>
      <p:pic>
        <p:nvPicPr>
          <p:cNvPr id="5" name="Imagen 4"/>
          <p:cNvPicPr>
            <a:picLocks noChangeAspect="1"/>
          </p:cNvPicPr>
          <p:nvPr/>
        </p:nvPicPr>
        <p:blipFill>
          <a:blip r:embed="rId3"/>
          <a:stretch>
            <a:fillRect/>
          </a:stretch>
        </p:blipFill>
        <p:spPr>
          <a:xfrm>
            <a:off x="3869268" y="3754257"/>
            <a:ext cx="8153400" cy="2457450"/>
          </a:xfrm>
          <a:prstGeom prst="rect">
            <a:avLst/>
          </a:prstGeom>
        </p:spPr>
      </p:pic>
    </p:spTree>
    <p:extLst>
      <p:ext uri="{BB962C8B-B14F-4D97-AF65-F5344CB8AC3E}">
        <p14:creationId xmlns:p14="http://schemas.microsoft.com/office/powerpoint/2010/main" val="11031684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219EA707-6853-4F4C-9B19-76437559EAA8}"/>
              </a:ext>
            </a:extLst>
          </p:cNvPr>
          <p:cNvSpPr>
            <a:spLocks noGrp="1"/>
          </p:cNvSpPr>
          <p:nvPr>
            <p:ph type="sldNum" sz="quarter" idx="11"/>
          </p:nvPr>
        </p:nvSpPr>
        <p:spPr>
          <a:xfrm>
            <a:off x="10634135" y="6356350"/>
            <a:ext cx="1530927" cy="365125"/>
          </a:xfrm>
        </p:spPr>
        <p:txBody>
          <a:bodyPr/>
          <a:lstStyle/>
          <a:p>
            <a:fld id="{4FAB73BC-B049-4115-A692-8D63A059BFB8}" type="slidenum">
              <a:rPr lang="en-US" smtClean="0"/>
              <a:pPr/>
              <a:t>4</a:t>
            </a:fld>
            <a:endParaRPr lang="en-US" dirty="0"/>
          </a:p>
        </p:txBody>
      </p:sp>
      <p:sp>
        <p:nvSpPr>
          <p:cNvPr id="3" name="CuadroTexto 2"/>
          <p:cNvSpPr txBox="1"/>
          <p:nvPr/>
        </p:nvSpPr>
        <p:spPr>
          <a:xfrm>
            <a:off x="4676589" y="177508"/>
            <a:ext cx="5689944" cy="584775"/>
          </a:xfrm>
          <a:prstGeom prst="rect">
            <a:avLst/>
          </a:prstGeom>
          <a:noFill/>
        </p:spPr>
        <p:txBody>
          <a:bodyPr wrap="square" rtlCol="0">
            <a:spAutoFit/>
          </a:bodyPr>
          <a:lstStyle/>
          <a:p>
            <a:pPr algn="ctr"/>
            <a:r>
              <a:rPr lang="es-ES" sz="3200" b="1" dirty="0" smtClean="0">
                <a:solidFill>
                  <a:schemeClr val="accent4">
                    <a:lumMod val="75000"/>
                  </a:schemeClr>
                </a:solidFill>
              </a:rPr>
              <a:t>Características</a:t>
            </a:r>
            <a:endParaRPr lang="es-ES" sz="3200" b="1" dirty="0">
              <a:solidFill>
                <a:schemeClr val="accent4">
                  <a:lumMod val="75000"/>
                </a:schemeClr>
              </a:solidFill>
            </a:endParaRPr>
          </a:p>
        </p:txBody>
      </p:sp>
      <p:sp>
        <p:nvSpPr>
          <p:cNvPr id="8" name="Título 1">
            <a:extLst>
              <a:ext uri="{FF2B5EF4-FFF2-40B4-BE49-F238E27FC236}">
                <a16:creationId xmlns:a16="http://schemas.microsoft.com/office/drawing/2014/main" id="{3E8D741C-2B87-C842-BEBF-F2A90133965E}"/>
              </a:ext>
            </a:extLst>
          </p:cNvPr>
          <p:cNvSpPr>
            <a:spLocks noGrp="1"/>
          </p:cNvSpPr>
          <p:nvPr>
            <p:ph type="title"/>
          </p:nvPr>
        </p:nvSpPr>
        <p:spPr>
          <a:xfrm>
            <a:off x="252919" y="1123837"/>
            <a:ext cx="2928820" cy="4601183"/>
          </a:xfrm>
        </p:spPr>
        <p:txBody>
          <a:bodyPr>
            <a:normAutofit/>
          </a:bodyPr>
          <a:lstStyle/>
          <a:p>
            <a:r>
              <a:rPr lang="es-ES" sz="2800" dirty="0">
                <a:solidFill>
                  <a:schemeClr val="accent4">
                    <a:lumMod val="75000"/>
                  </a:schemeClr>
                </a:solidFill>
              </a:rPr>
              <a:t>1. Introducción</a:t>
            </a:r>
            <a:br>
              <a:rPr lang="es-ES" sz="2800" dirty="0">
                <a:solidFill>
                  <a:schemeClr val="accent4">
                    <a:lumMod val="75000"/>
                  </a:schemeClr>
                </a:solidFill>
              </a:rPr>
            </a:br>
            <a:r>
              <a:rPr lang="es-ES" sz="2800" dirty="0">
                <a:solidFill>
                  <a:schemeClr val="accent4">
                    <a:lumMod val="75000"/>
                  </a:schemeClr>
                </a:solidFill>
              </a:rPr>
              <a:t>2. Características Principales</a:t>
            </a:r>
            <a:br>
              <a:rPr lang="es-ES" sz="2800" dirty="0">
                <a:solidFill>
                  <a:schemeClr val="accent4">
                    <a:lumMod val="75000"/>
                  </a:schemeClr>
                </a:solidFill>
              </a:rPr>
            </a:br>
            <a:r>
              <a:rPr lang="es-ES" sz="2800" dirty="0">
                <a:solidFill>
                  <a:schemeClr val="accent4">
                    <a:lumMod val="75000"/>
                  </a:schemeClr>
                </a:solidFill>
              </a:rPr>
              <a:t>3. Resultados</a:t>
            </a:r>
            <a:br>
              <a:rPr lang="es-ES" sz="2800" dirty="0">
                <a:solidFill>
                  <a:schemeClr val="accent4">
                    <a:lumMod val="75000"/>
                  </a:schemeClr>
                </a:solidFill>
              </a:rPr>
            </a:br>
            <a:r>
              <a:rPr lang="es-ES" sz="2800" dirty="0">
                <a:solidFill>
                  <a:schemeClr val="accent4">
                    <a:lumMod val="75000"/>
                  </a:schemeClr>
                </a:solidFill>
              </a:rPr>
              <a:t>4. Trabajo Futuro</a:t>
            </a:r>
            <a:endParaRPr lang="es-ES" sz="2800" dirty="0">
              <a:solidFill>
                <a:schemeClr val="accent4">
                  <a:lumMod val="75000"/>
                </a:schemeClr>
              </a:solidFill>
            </a:endParaRP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536" y="6211707"/>
            <a:ext cx="2013585" cy="509768"/>
          </a:xfrm>
          <a:prstGeom prst="rect">
            <a:avLst/>
          </a:prstGeom>
        </p:spPr>
      </p:pic>
      <p:sp>
        <p:nvSpPr>
          <p:cNvPr id="2" name="Marcador de contenido 1"/>
          <p:cNvSpPr>
            <a:spLocks noGrp="1"/>
          </p:cNvSpPr>
          <p:nvPr>
            <p:ph idx="1"/>
          </p:nvPr>
        </p:nvSpPr>
        <p:spPr>
          <a:xfrm>
            <a:off x="3869268" y="864108"/>
            <a:ext cx="7315200" cy="3101500"/>
          </a:xfrm>
        </p:spPr>
        <p:txBody>
          <a:bodyPr>
            <a:normAutofit fontScale="92500" lnSpcReduction="10000"/>
          </a:bodyPr>
          <a:lstStyle/>
          <a:p>
            <a:pPr algn="just"/>
            <a:r>
              <a:rPr lang="es-ES" dirty="0" smtClean="0"/>
              <a:t>Por tanto, una vez desarrollado el sistema de extracción de datos históricos de las acciones del mercado continuo español, se procederá al análisis de los mismos.</a:t>
            </a:r>
          </a:p>
          <a:p>
            <a:pPr algn="just"/>
            <a:r>
              <a:rPr lang="es-ES" dirty="0" smtClean="0"/>
              <a:t>Junto con el </a:t>
            </a:r>
            <a:r>
              <a:rPr lang="es-ES" b="1" dirty="0" smtClean="0"/>
              <a:t>análisis de datos </a:t>
            </a:r>
            <a:r>
              <a:rPr lang="es-ES" dirty="0" smtClean="0"/>
              <a:t>se incluyen el estudio y las pruebas de los distintos </a:t>
            </a:r>
            <a:r>
              <a:rPr lang="es-ES" b="1" dirty="0" smtClean="0"/>
              <a:t>algoritmos de Machine </a:t>
            </a:r>
            <a:r>
              <a:rPr lang="es-ES" b="1" dirty="0" err="1" smtClean="0"/>
              <a:t>Learning</a:t>
            </a:r>
            <a:r>
              <a:rPr lang="es-ES" dirty="0" smtClean="0"/>
              <a:t> a utilizar, en este caso, los algoritmos de regresión en los que se predice el valor de una variable objetivo en base a otro valor (se predice el valor de cierre en función del valor de apertura).</a:t>
            </a:r>
          </a:p>
          <a:p>
            <a:pPr algn="just"/>
            <a:r>
              <a:rPr lang="es-ES" dirty="0" smtClean="0"/>
              <a:t>El estudio de los algoritmos incluye la validación cruzada de los híper-parámetros de estos, con el fin de determinar la mejor combinación de híper-parámetros para cada algoritmo y, a su vez, para cada acción.</a:t>
            </a:r>
            <a:endParaRPr lang="es-ES" dirty="0"/>
          </a:p>
        </p:txBody>
      </p:sp>
      <p:pic>
        <p:nvPicPr>
          <p:cNvPr id="5" name="Imagen 4"/>
          <p:cNvPicPr>
            <a:picLocks noChangeAspect="1"/>
          </p:cNvPicPr>
          <p:nvPr/>
        </p:nvPicPr>
        <p:blipFill rotWithShape="1">
          <a:blip r:embed="rId3">
            <a:extLst>
              <a:ext uri="{28A0092B-C50C-407E-A947-70E740481C1C}">
                <a14:useLocalDpi xmlns:a14="http://schemas.microsoft.com/office/drawing/2010/main" val="0"/>
              </a:ext>
            </a:extLst>
          </a:blip>
          <a:srcRect r="11017"/>
          <a:stretch/>
        </p:blipFill>
        <p:spPr>
          <a:xfrm>
            <a:off x="4994929" y="3887282"/>
            <a:ext cx="5053264" cy="2920580"/>
          </a:xfrm>
          <a:prstGeom prst="rect">
            <a:avLst/>
          </a:prstGeom>
        </p:spPr>
      </p:pic>
    </p:spTree>
    <p:extLst>
      <p:ext uri="{BB962C8B-B14F-4D97-AF65-F5344CB8AC3E}">
        <p14:creationId xmlns:p14="http://schemas.microsoft.com/office/powerpoint/2010/main" val="4687074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219EA707-6853-4F4C-9B19-76437559EAA8}"/>
              </a:ext>
            </a:extLst>
          </p:cNvPr>
          <p:cNvSpPr>
            <a:spLocks noGrp="1"/>
          </p:cNvSpPr>
          <p:nvPr>
            <p:ph type="sldNum" sz="quarter" idx="11"/>
          </p:nvPr>
        </p:nvSpPr>
        <p:spPr>
          <a:xfrm>
            <a:off x="10634135" y="6356350"/>
            <a:ext cx="1530927" cy="365125"/>
          </a:xfrm>
        </p:spPr>
        <p:txBody>
          <a:bodyPr/>
          <a:lstStyle/>
          <a:p>
            <a:fld id="{4FAB73BC-B049-4115-A692-8D63A059BFB8}" type="slidenum">
              <a:rPr lang="en-US" smtClean="0"/>
              <a:pPr/>
              <a:t>5</a:t>
            </a:fld>
            <a:endParaRPr lang="en-US" dirty="0"/>
          </a:p>
        </p:txBody>
      </p:sp>
      <p:sp>
        <p:nvSpPr>
          <p:cNvPr id="3" name="CuadroTexto 2"/>
          <p:cNvSpPr txBox="1"/>
          <p:nvPr/>
        </p:nvSpPr>
        <p:spPr>
          <a:xfrm>
            <a:off x="4676589" y="177508"/>
            <a:ext cx="5689944" cy="584775"/>
          </a:xfrm>
          <a:prstGeom prst="rect">
            <a:avLst/>
          </a:prstGeom>
          <a:noFill/>
        </p:spPr>
        <p:txBody>
          <a:bodyPr wrap="square" rtlCol="0">
            <a:spAutoFit/>
          </a:bodyPr>
          <a:lstStyle/>
          <a:p>
            <a:pPr algn="ctr"/>
            <a:r>
              <a:rPr lang="es-ES" sz="3200" b="1" dirty="0" smtClean="0">
                <a:solidFill>
                  <a:schemeClr val="accent4">
                    <a:lumMod val="75000"/>
                  </a:schemeClr>
                </a:solidFill>
              </a:rPr>
              <a:t>Características</a:t>
            </a:r>
            <a:endParaRPr lang="es-ES" sz="3200" b="1" dirty="0">
              <a:solidFill>
                <a:schemeClr val="accent4">
                  <a:lumMod val="75000"/>
                </a:schemeClr>
              </a:solidFill>
            </a:endParaRPr>
          </a:p>
        </p:txBody>
      </p:sp>
      <p:sp>
        <p:nvSpPr>
          <p:cNvPr id="8" name="Título 1">
            <a:extLst>
              <a:ext uri="{FF2B5EF4-FFF2-40B4-BE49-F238E27FC236}">
                <a16:creationId xmlns:a16="http://schemas.microsoft.com/office/drawing/2014/main" id="{3E8D741C-2B87-C842-BEBF-F2A90133965E}"/>
              </a:ext>
            </a:extLst>
          </p:cNvPr>
          <p:cNvSpPr>
            <a:spLocks noGrp="1"/>
          </p:cNvSpPr>
          <p:nvPr>
            <p:ph type="title"/>
          </p:nvPr>
        </p:nvSpPr>
        <p:spPr>
          <a:xfrm>
            <a:off x="252919" y="1123837"/>
            <a:ext cx="2928820" cy="4601183"/>
          </a:xfrm>
        </p:spPr>
        <p:txBody>
          <a:bodyPr>
            <a:normAutofit/>
          </a:bodyPr>
          <a:lstStyle/>
          <a:p>
            <a:r>
              <a:rPr lang="es-ES" sz="2800" dirty="0">
                <a:solidFill>
                  <a:schemeClr val="accent4">
                    <a:lumMod val="75000"/>
                  </a:schemeClr>
                </a:solidFill>
              </a:rPr>
              <a:t>1. Introducción</a:t>
            </a:r>
            <a:br>
              <a:rPr lang="es-ES" sz="2800" dirty="0">
                <a:solidFill>
                  <a:schemeClr val="accent4">
                    <a:lumMod val="75000"/>
                  </a:schemeClr>
                </a:solidFill>
              </a:rPr>
            </a:br>
            <a:r>
              <a:rPr lang="es-ES" sz="2800" dirty="0">
                <a:solidFill>
                  <a:schemeClr val="accent4">
                    <a:lumMod val="75000"/>
                  </a:schemeClr>
                </a:solidFill>
              </a:rPr>
              <a:t>2. Características Principales</a:t>
            </a:r>
            <a:br>
              <a:rPr lang="es-ES" sz="2800" dirty="0">
                <a:solidFill>
                  <a:schemeClr val="accent4">
                    <a:lumMod val="75000"/>
                  </a:schemeClr>
                </a:solidFill>
              </a:rPr>
            </a:br>
            <a:r>
              <a:rPr lang="es-ES" sz="2800" dirty="0">
                <a:solidFill>
                  <a:schemeClr val="accent4">
                    <a:lumMod val="75000"/>
                  </a:schemeClr>
                </a:solidFill>
              </a:rPr>
              <a:t>3. Resultados</a:t>
            </a:r>
            <a:br>
              <a:rPr lang="es-ES" sz="2800" dirty="0">
                <a:solidFill>
                  <a:schemeClr val="accent4">
                    <a:lumMod val="75000"/>
                  </a:schemeClr>
                </a:solidFill>
              </a:rPr>
            </a:br>
            <a:r>
              <a:rPr lang="es-ES" sz="2800" dirty="0">
                <a:solidFill>
                  <a:schemeClr val="accent4">
                    <a:lumMod val="75000"/>
                  </a:schemeClr>
                </a:solidFill>
              </a:rPr>
              <a:t>4. Trabajo Futuro</a:t>
            </a:r>
            <a:endParaRPr lang="es-ES" sz="2800" dirty="0">
              <a:solidFill>
                <a:schemeClr val="accent4">
                  <a:lumMod val="75000"/>
                </a:schemeClr>
              </a:solidFill>
            </a:endParaRP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536" y="6211707"/>
            <a:ext cx="2013585" cy="509768"/>
          </a:xfrm>
          <a:prstGeom prst="rect">
            <a:avLst/>
          </a:prstGeom>
        </p:spPr>
      </p:pic>
      <p:sp>
        <p:nvSpPr>
          <p:cNvPr id="2" name="Marcador de contenido 1"/>
          <p:cNvSpPr>
            <a:spLocks noGrp="1"/>
          </p:cNvSpPr>
          <p:nvPr>
            <p:ph idx="1"/>
          </p:nvPr>
        </p:nvSpPr>
        <p:spPr>
          <a:xfrm>
            <a:off x="3869267" y="864108"/>
            <a:ext cx="7892805" cy="1952041"/>
          </a:xfrm>
        </p:spPr>
        <p:txBody>
          <a:bodyPr>
            <a:normAutofit fontScale="85000" lnSpcReduction="10000"/>
          </a:bodyPr>
          <a:lstStyle/>
          <a:p>
            <a:pPr algn="just"/>
            <a:r>
              <a:rPr lang="es-ES" dirty="0" smtClean="0"/>
              <a:t>Para comenzar el estudio planteado en el proyecto con objetivo de determinar el impacto del sentimiento analizado en base a la opinión de Twitter para con el comportamiento del mercado (tendencias), se propone la creación de un paquete de Python llamado </a:t>
            </a:r>
            <a:r>
              <a:rPr lang="es-ES" b="1" dirty="0" err="1" smtClean="0"/>
              <a:t>trendet</a:t>
            </a:r>
            <a:r>
              <a:rPr lang="es-ES" b="1" dirty="0" smtClean="0"/>
              <a:t> </a:t>
            </a:r>
            <a:r>
              <a:rPr lang="es-ES" dirty="0" smtClean="0"/>
              <a:t>que dada una serie temporal, detecta todas las tendencias encontradas, tanto alcistas como bajistas.</a:t>
            </a:r>
          </a:p>
          <a:p>
            <a:pPr algn="just"/>
            <a:r>
              <a:rPr lang="es-ES" b="1" dirty="0" err="1"/>
              <a:t>t</a:t>
            </a:r>
            <a:r>
              <a:rPr lang="es-ES" b="1" dirty="0" err="1" smtClean="0"/>
              <a:t>rendet</a:t>
            </a:r>
            <a:r>
              <a:rPr lang="es-ES" b="1" dirty="0" smtClean="0"/>
              <a:t> </a:t>
            </a:r>
            <a:r>
              <a:rPr lang="es-ES" dirty="0" smtClean="0"/>
              <a:t>es un paquete orientado a la detección de tendencias en series temporales de datos históricos financieros, de modo que está integrado y pensado para su uso junto con </a:t>
            </a:r>
            <a:r>
              <a:rPr lang="es-ES" b="1" dirty="0" err="1" smtClean="0"/>
              <a:t>investpy</a:t>
            </a:r>
            <a:r>
              <a:rPr lang="es-ES" dirty="0" smtClean="0"/>
              <a:t>.</a:t>
            </a:r>
            <a:endParaRPr lang="es-ES" b="1" dirty="0"/>
          </a:p>
        </p:txBody>
      </p:sp>
      <p:pic>
        <p:nvPicPr>
          <p:cNvPr id="6" name="Imagen 5"/>
          <p:cNvPicPr>
            <a:picLocks noChangeAspect="1"/>
          </p:cNvPicPr>
          <p:nvPr/>
        </p:nvPicPr>
        <p:blipFill>
          <a:blip r:embed="rId3"/>
          <a:stretch>
            <a:fillRect/>
          </a:stretch>
        </p:blipFill>
        <p:spPr>
          <a:xfrm>
            <a:off x="5352512" y="2917974"/>
            <a:ext cx="4338097" cy="3146144"/>
          </a:xfrm>
          <a:prstGeom prst="rect">
            <a:avLst/>
          </a:prstGeom>
        </p:spPr>
      </p:pic>
    </p:spTree>
    <p:extLst>
      <p:ext uri="{BB962C8B-B14F-4D97-AF65-F5344CB8AC3E}">
        <p14:creationId xmlns:p14="http://schemas.microsoft.com/office/powerpoint/2010/main" val="16750100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219EA707-6853-4F4C-9B19-76437559EAA8}"/>
              </a:ext>
            </a:extLst>
          </p:cNvPr>
          <p:cNvSpPr>
            <a:spLocks noGrp="1"/>
          </p:cNvSpPr>
          <p:nvPr>
            <p:ph type="sldNum" sz="quarter" idx="11"/>
          </p:nvPr>
        </p:nvSpPr>
        <p:spPr>
          <a:xfrm>
            <a:off x="10634135" y="6356350"/>
            <a:ext cx="1530927" cy="365125"/>
          </a:xfrm>
        </p:spPr>
        <p:txBody>
          <a:bodyPr/>
          <a:lstStyle/>
          <a:p>
            <a:fld id="{4FAB73BC-B049-4115-A692-8D63A059BFB8}" type="slidenum">
              <a:rPr lang="en-US" smtClean="0"/>
              <a:pPr/>
              <a:t>6</a:t>
            </a:fld>
            <a:endParaRPr lang="en-US" dirty="0"/>
          </a:p>
        </p:txBody>
      </p:sp>
      <p:sp>
        <p:nvSpPr>
          <p:cNvPr id="3" name="CuadroTexto 2"/>
          <p:cNvSpPr txBox="1"/>
          <p:nvPr/>
        </p:nvSpPr>
        <p:spPr>
          <a:xfrm>
            <a:off x="4676589" y="177508"/>
            <a:ext cx="5689944" cy="584775"/>
          </a:xfrm>
          <a:prstGeom prst="rect">
            <a:avLst/>
          </a:prstGeom>
          <a:noFill/>
        </p:spPr>
        <p:txBody>
          <a:bodyPr wrap="square" rtlCol="0">
            <a:spAutoFit/>
          </a:bodyPr>
          <a:lstStyle/>
          <a:p>
            <a:pPr algn="ctr"/>
            <a:r>
              <a:rPr lang="es-ES" sz="3200" b="1" dirty="0" smtClean="0">
                <a:solidFill>
                  <a:schemeClr val="accent4">
                    <a:lumMod val="75000"/>
                  </a:schemeClr>
                </a:solidFill>
              </a:rPr>
              <a:t>Características</a:t>
            </a:r>
            <a:endParaRPr lang="es-ES" sz="3200" b="1" dirty="0">
              <a:solidFill>
                <a:schemeClr val="accent4">
                  <a:lumMod val="75000"/>
                </a:schemeClr>
              </a:solidFill>
            </a:endParaRPr>
          </a:p>
        </p:txBody>
      </p:sp>
      <p:sp>
        <p:nvSpPr>
          <p:cNvPr id="8" name="Título 1">
            <a:extLst>
              <a:ext uri="{FF2B5EF4-FFF2-40B4-BE49-F238E27FC236}">
                <a16:creationId xmlns:a16="http://schemas.microsoft.com/office/drawing/2014/main" id="{3E8D741C-2B87-C842-BEBF-F2A90133965E}"/>
              </a:ext>
            </a:extLst>
          </p:cNvPr>
          <p:cNvSpPr>
            <a:spLocks noGrp="1"/>
          </p:cNvSpPr>
          <p:nvPr>
            <p:ph type="title"/>
          </p:nvPr>
        </p:nvSpPr>
        <p:spPr>
          <a:xfrm>
            <a:off x="252919" y="1123837"/>
            <a:ext cx="2928820" cy="4601183"/>
          </a:xfrm>
        </p:spPr>
        <p:txBody>
          <a:bodyPr>
            <a:normAutofit/>
          </a:bodyPr>
          <a:lstStyle/>
          <a:p>
            <a:r>
              <a:rPr lang="es-ES" sz="2800" dirty="0">
                <a:solidFill>
                  <a:schemeClr val="accent4">
                    <a:lumMod val="75000"/>
                  </a:schemeClr>
                </a:solidFill>
              </a:rPr>
              <a:t>1. Introducción</a:t>
            </a:r>
            <a:br>
              <a:rPr lang="es-ES" sz="2800" dirty="0">
                <a:solidFill>
                  <a:schemeClr val="accent4">
                    <a:lumMod val="75000"/>
                  </a:schemeClr>
                </a:solidFill>
              </a:rPr>
            </a:br>
            <a:r>
              <a:rPr lang="es-ES" sz="2800" dirty="0">
                <a:solidFill>
                  <a:schemeClr val="accent4">
                    <a:lumMod val="75000"/>
                  </a:schemeClr>
                </a:solidFill>
              </a:rPr>
              <a:t>2. Características Principales</a:t>
            </a:r>
            <a:br>
              <a:rPr lang="es-ES" sz="2800" dirty="0">
                <a:solidFill>
                  <a:schemeClr val="accent4">
                    <a:lumMod val="75000"/>
                  </a:schemeClr>
                </a:solidFill>
              </a:rPr>
            </a:br>
            <a:r>
              <a:rPr lang="es-ES" sz="2800" dirty="0">
                <a:solidFill>
                  <a:schemeClr val="accent4">
                    <a:lumMod val="75000"/>
                  </a:schemeClr>
                </a:solidFill>
              </a:rPr>
              <a:t>3. Resultados</a:t>
            </a:r>
            <a:br>
              <a:rPr lang="es-ES" sz="2800" dirty="0">
                <a:solidFill>
                  <a:schemeClr val="accent4">
                    <a:lumMod val="75000"/>
                  </a:schemeClr>
                </a:solidFill>
              </a:rPr>
            </a:br>
            <a:r>
              <a:rPr lang="es-ES" sz="2800" dirty="0">
                <a:solidFill>
                  <a:schemeClr val="accent4">
                    <a:lumMod val="75000"/>
                  </a:schemeClr>
                </a:solidFill>
              </a:rPr>
              <a:t>4. Trabajo Futuro</a:t>
            </a:r>
            <a:endParaRPr lang="es-ES" sz="2800" dirty="0">
              <a:solidFill>
                <a:schemeClr val="accent4">
                  <a:lumMod val="75000"/>
                </a:schemeClr>
              </a:solidFill>
            </a:endParaRP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536" y="6211707"/>
            <a:ext cx="2013585" cy="509768"/>
          </a:xfrm>
          <a:prstGeom prst="rect">
            <a:avLst/>
          </a:prstGeom>
        </p:spPr>
      </p:pic>
      <p:sp>
        <p:nvSpPr>
          <p:cNvPr id="2" name="Marcador de contenido 1"/>
          <p:cNvSpPr>
            <a:spLocks noGrp="1"/>
          </p:cNvSpPr>
          <p:nvPr>
            <p:ph idx="1"/>
          </p:nvPr>
        </p:nvSpPr>
        <p:spPr>
          <a:xfrm>
            <a:off x="3863960" y="886087"/>
            <a:ext cx="7647855" cy="2521255"/>
          </a:xfrm>
        </p:spPr>
        <p:txBody>
          <a:bodyPr>
            <a:normAutofit lnSpcReduction="10000"/>
          </a:bodyPr>
          <a:lstStyle/>
          <a:p>
            <a:pPr algn="just"/>
            <a:r>
              <a:rPr lang="es-ES" dirty="0" smtClean="0"/>
              <a:t>De este modo, con el fin de recuperar tweets dada una tendencia de una serie temporal entre dos fechas para, más adelante, analizar el sentimiento de dichos tweets, se propone la creación de un paquete de Python para la ingesta de tweets con el API de Twitter tanto en </a:t>
            </a:r>
            <a:r>
              <a:rPr lang="es-ES" dirty="0" err="1" smtClean="0"/>
              <a:t>batch</a:t>
            </a:r>
            <a:r>
              <a:rPr lang="es-ES" dirty="0" smtClean="0"/>
              <a:t> como en </a:t>
            </a:r>
            <a:r>
              <a:rPr lang="es-ES" dirty="0" err="1" smtClean="0"/>
              <a:t>streaming</a:t>
            </a:r>
            <a:r>
              <a:rPr lang="es-ES" dirty="0" smtClean="0"/>
              <a:t>, para las versiones Free y Premium de la API.</a:t>
            </a:r>
          </a:p>
          <a:p>
            <a:pPr algn="just"/>
            <a:r>
              <a:rPr lang="es-ES" dirty="0" smtClean="0"/>
              <a:t>La creación de </a:t>
            </a:r>
            <a:r>
              <a:rPr lang="es-ES" b="1" dirty="0" err="1" smtClean="0"/>
              <a:t>twipper</a:t>
            </a:r>
            <a:r>
              <a:rPr lang="es-ES" dirty="0" smtClean="0"/>
              <a:t> surge a modo de solventar las carencias del resto de paquetes/bibliotecas de Python para usar la API de Twitter, combinando ambos planes ofertados por Twitter.</a:t>
            </a:r>
            <a:endParaRPr lang="es-ES" dirty="0"/>
          </a:p>
        </p:txBody>
      </p:sp>
      <p:pic>
        <p:nvPicPr>
          <p:cNvPr id="6" name="Imagen 5"/>
          <p:cNvPicPr>
            <a:picLocks noChangeAspect="1"/>
          </p:cNvPicPr>
          <p:nvPr/>
        </p:nvPicPr>
        <p:blipFill>
          <a:blip r:embed="rId3"/>
          <a:stretch>
            <a:fillRect/>
          </a:stretch>
        </p:blipFill>
        <p:spPr>
          <a:xfrm>
            <a:off x="4992435" y="3424428"/>
            <a:ext cx="5058252" cy="2602082"/>
          </a:xfrm>
          <a:prstGeom prst="rect">
            <a:avLst/>
          </a:prstGeom>
        </p:spPr>
      </p:pic>
    </p:spTree>
    <p:extLst>
      <p:ext uri="{BB962C8B-B14F-4D97-AF65-F5344CB8AC3E}">
        <p14:creationId xmlns:p14="http://schemas.microsoft.com/office/powerpoint/2010/main" val="9418833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219EA707-6853-4F4C-9B19-76437559EAA8}"/>
              </a:ext>
            </a:extLst>
          </p:cNvPr>
          <p:cNvSpPr>
            <a:spLocks noGrp="1"/>
          </p:cNvSpPr>
          <p:nvPr>
            <p:ph type="sldNum" sz="quarter" idx="11"/>
          </p:nvPr>
        </p:nvSpPr>
        <p:spPr>
          <a:xfrm>
            <a:off x="10634135" y="6356350"/>
            <a:ext cx="1530927" cy="365125"/>
          </a:xfrm>
        </p:spPr>
        <p:txBody>
          <a:bodyPr/>
          <a:lstStyle/>
          <a:p>
            <a:fld id="{4FAB73BC-B049-4115-A692-8D63A059BFB8}" type="slidenum">
              <a:rPr lang="en-US" smtClean="0"/>
              <a:pPr/>
              <a:t>7</a:t>
            </a:fld>
            <a:endParaRPr lang="en-US" dirty="0"/>
          </a:p>
        </p:txBody>
      </p:sp>
      <p:sp>
        <p:nvSpPr>
          <p:cNvPr id="3" name="CuadroTexto 2"/>
          <p:cNvSpPr txBox="1"/>
          <p:nvPr/>
        </p:nvSpPr>
        <p:spPr>
          <a:xfrm>
            <a:off x="4676589" y="177508"/>
            <a:ext cx="5689944" cy="584775"/>
          </a:xfrm>
          <a:prstGeom prst="rect">
            <a:avLst/>
          </a:prstGeom>
          <a:noFill/>
        </p:spPr>
        <p:txBody>
          <a:bodyPr wrap="square" rtlCol="0">
            <a:spAutoFit/>
          </a:bodyPr>
          <a:lstStyle/>
          <a:p>
            <a:pPr algn="ctr"/>
            <a:r>
              <a:rPr lang="es-ES" sz="3200" b="1" dirty="0" smtClean="0">
                <a:solidFill>
                  <a:schemeClr val="accent4">
                    <a:lumMod val="75000"/>
                  </a:schemeClr>
                </a:solidFill>
              </a:rPr>
              <a:t>Características</a:t>
            </a:r>
            <a:endParaRPr lang="es-ES" sz="3200" b="1" dirty="0">
              <a:solidFill>
                <a:schemeClr val="accent4">
                  <a:lumMod val="75000"/>
                </a:schemeClr>
              </a:solidFill>
            </a:endParaRPr>
          </a:p>
        </p:txBody>
      </p:sp>
      <p:sp>
        <p:nvSpPr>
          <p:cNvPr id="8" name="Título 1">
            <a:extLst>
              <a:ext uri="{FF2B5EF4-FFF2-40B4-BE49-F238E27FC236}">
                <a16:creationId xmlns:a16="http://schemas.microsoft.com/office/drawing/2014/main" id="{3E8D741C-2B87-C842-BEBF-F2A90133965E}"/>
              </a:ext>
            </a:extLst>
          </p:cNvPr>
          <p:cNvSpPr>
            <a:spLocks noGrp="1"/>
          </p:cNvSpPr>
          <p:nvPr>
            <p:ph type="title"/>
          </p:nvPr>
        </p:nvSpPr>
        <p:spPr>
          <a:xfrm>
            <a:off x="252919" y="1123837"/>
            <a:ext cx="2928820" cy="4601183"/>
          </a:xfrm>
        </p:spPr>
        <p:txBody>
          <a:bodyPr>
            <a:normAutofit/>
          </a:bodyPr>
          <a:lstStyle/>
          <a:p>
            <a:r>
              <a:rPr lang="es-ES" sz="2800" dirty="0">
                <a:solidFill>
                  <a:schemeClr val="accent4">
                    <a:lumMod val="75000"/>
                  </a:schemeClr>
                </a:solidFill>
              </a:rPr>
              <a:t>1. Introducción</a:t>
            </a:r>
            <a:br>
              <a:rPr lang="es-ES" sz="2800" dirty="0">
                <a:solidFill>
                  <a:schemeClr val="accent4">
                    <a:lumMod val="75000"/>
                  </a:schemeClr>
                </a:solidFill>
              </a:rPr>
            </a:br>
            <a:r>
              <a:rPr lang="es-ES" sz="2800" dirty="0">
                <a:solidFill>
                  <a:schemeClr val="accent4">
                    <a:lumMod val="75000"/>
                  </a:schemeClr>
                </a:solidFill>
              </a:rPr>
              <a:t>2. Características Principales</a:t>
            </a:r>
            <a:br>
              <a:rPr lang="es-ES" sz="2800" dirty="0">
                <a:solidFill>
                  <a:schemeClr val="accent4">
                    <a:lumMod val="75000"/>
                  </a:schemeClr>
                </a:solidFill>
              </a:rPr>
            </a:br>
            <a:r>
              <a:rPr lang="es-ES" sz="2800" dirty="0">
                <a:solidFill>
                  <a:schemeClr val="accent4">
                    <a:lumMod val="75000"/>
                  </a:schemeClr>
                </a:solidFill>
              </a:rPr>
              <a:t>3. Resultados</a:t>
            </a:r>
            <a:br>
              <a:rPr lang="es-ES" sz="2800" dirty="0">
                <a:solidFill>
                  <a:schemeClr val="accent4">
                    <a:lumMod val="75000"/>
                  </a:schemeClr>
                </a:solidFill>
              </a:rPr>
            </a:br>
            <a:r>
              <a:rPr lang="es-ES" sz="2800" dirty="0">
                <a:solidFill>
                  <a:schemeClr val="accent4">
                    <a:lumMod val="75000"/>
                  </a:schemeClr>
                </a:solidFill>
              </a:rPr>
              <a:t>4. Trabajo Futuro</a:t>
            </a:r>
            <a:endParaRPr lang="es-ES" sz="2800" dirty="0">
              <a:solidFill>
                <a:schemeClr val="accent4">
                  <a:lumMod val="75000"/>
                </a:schemeClr>
              </a:solidFill>
            </a:endParaRP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536" y="6211707"/>
            <a:ext cx="2013585" cy="509768"/>
          </a:xfrm>
          <a:prstGeom prst="rect">
            <a:avLst/>
          </a:prstGeom>
        </p:spPr>
      </p:pic>
      <p:sp>
        <p:nvSpPr>
          <p:cNvPr id="2" name="Marcador de contenido 1"/>
          <p:cNvSpPr>
            <a:spLocks noGrp="1"/>
          </p:cNvSpPr>
          <p:nvPr>
            <p:ph idx="1"/>
          </p:nvPr>
        </p:nvSpPr>
        <p:spPr>
          <a:xfrm>
            <a:off x="3863960" y="886088"/>
            <a:ext cx="7744107" cy="1674232"/>
          </a:xfrm>
        </p:spPr>
        <p:txBody>
          <a:bodyPr>
            <a:normAutofit lnSpcReduction="10000"/>
          </a:bodyPr>
          <a:lstStyle/>
          <a:p>
            <a:pPr algn="just"/>
            <a:r>
              <a:rPr lang="es-ES" dirty="0" smtClean="0"/>
              <a:t>Adicionalmente, como resultado de los paquetes de Python creados, concluir que se ha seguido un desarrollo basado en </a:t>
            </a:r>
            <a:r>
              <a:rPr lang="es-ES" b="1" dirty="0" err="1" smtClean="0"/>
              <a:t>Kanban</a:t>
            </a:r>
            <a:r>
              <a:rPr lang="es-ES" b="1" dirty="0" smtClean="0"/>
              <a:t> Automático</a:t>
            </a:r>
            <a:r>
              <a:rPr lang="es-ES" dirty="0" smtClean="0"/>
              <a:t>, auto-gestionado a través de </a:t>
            </a:r>
            <a:r>
              <a:rPr lang="es-ES" b="1" dirty="0" smtClean="0"/>
              <a:t>GitHub </a:t>
            </a:r>
            <a:r>
              <a:rPr lang="es-ES" b="1" dirty="0" err="1" smtClean="0"/>
              <a:t>Projects</a:t>
            </a:r>
            <a:r>
              <a:rPr lang="es-ES" dirty="0" smtClean="0"/>
              <a:t>. Esta utilidad integrada con GitHub permite gestionar las tareas o </a:t>
            </a:r>
            <a:r>
              <a:rPr lang="es-ES" dirty="0" err="1" smtClean="0"/>
              <a:t>issues</a:t>
            </a:r>
            <a:r>
              <a:rPr lang="es-ES" dirty="0" smtClean="0"/>
              <a:t> del proyecto en una tabla de </a:t>
            </a:r>
            <a:r>
              <a:rPr lang="es-ES" dirty="0" err="1" smtClean="0"/>
              <a:t>Kanban</a:t>
            </a:r>
            <a:r>
              <a:rPr lang="es-ES" dirty="0" smtClean="0"/>
              <a:t> con desplazamiento automático de las tareas, lo cual facilita enormemente las labores de gestión.</a:t>
            </a:r>
            <a:endParaRPr lang="es-ES" dirty="0"/>
          </a:p>
        </p:txBody>
      </p:sp>
      <p:pic>
        <p:nvPicPr>
          <p:cNvPr id="5" name="Imagen 4"/>
          <p:cNvPicPr>
            <a:picLocks noChangeAspect="1"/>
          </p:cNvPicPr>
          <p:nvPr/>
        </p:nvPicPr>
        <p:blipFill>
          <a:blip r:embed="rId3"/>
          <a:stretch>
            <a:fillRect/>
          </a:stretch>
        </p:blipFill>
        <p:spPr>
          <a:xfrm>
            <a:off x="3863960" y="2684125"/>
            <a:ext cx="3884377" cy="1167625"/>
          </a:xfrm>
          <a:prstGeom prst="rect">
            <a:avLst/>
          </a:prstGeom>
        </p:spPr>
      </p:pic>
      <p:pic>
        <p:nvPicPr>
          <p:cNvPr id="9" name="Imagen 8"/>
          <p:cNvPicPr>
            <a:picLocks noChangeAspect="1"/>
          </p:cNvPicPr>
          <p:nvPr/>
        </p:nvPicPr>
        <p:blipFill>
          <a:blip r:embed="rId4"/>
          <a:stretch>
            <a:fillRect/>
          </a:stretch>
        </p:blipFill>
        <p:spPr>
          <a:xfrm>
            <a:off x="3863960" y="4701110"/>
            <a:ext cx="3884377" cy="1112028"/>
          </a:xfrm>
          <a:prstGeom prst="rect">
            <a:avLst/>
          </a:prstGeom>
        </p:spPr>
      </p:pic>
      <p:pic>
        <p:nvPicPr>
          <p:cNvPr id="10" name="Imagen 9"/>
          <p:cNvPicPr>
            <a:picLocks noChangeAspect="1"/>
          </p:cNvPicPr>
          <p:nvPr/>
        </p:nvPicPr>
        <p:blipFill>
          <a:blip r:embed="rId5"/>
          <a:stretch>
            <a:fillRect/>
          </a:stretch>
        </p:blipFill>
        <p:spPr>
          <a:xfrm>
            <a:off x="8029054" y="3710546"/>
            <a:ext cx="3890659" cy="1159838"/>
          </a:xfrm>
          <a:prstGeom prst="rect">
            <a:avLst/>
          </a:prstGeom>
        </p:spPr>
      </p:pic>
    </p:spTree>
    <p:extLst>
      <p:ext uri="{BB962C8B-B14F-4D97-AF65-F5344CB8AC3E}">
        <p14:creationId xmlns:p14="http://schemas.microsoft.com/office/powerpoint/2010/main" val="35290387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219EA707-6853-4F4C-9B19-76437559EAA8}"/>
              </a:ext>
            </a:extLst>
          </p:cNvPr>
          <p:cNvSpPr>
            <a:spLocks noGrp="1"/>
          </p:cNvSpPr>
          <p:nvPr>
            <p:ph type="sldNum" sz="quarter" idx="11"/>
          </p:nvPr>
        </p:nvSpPr>
        <p:spPr>
          <a:xfrm>
            <a:off x="10634135" y="6356350"/>
            <a:ext cx="1530927" cy="365125"/>
          </a:xfrm>
        </p:spPr>
        <p:txBody>
          <a:bodyPr/>
          <a:lstStyle/>
          <a:p>
            <a:fld id="{4FAB73BC-B049-4115-A692-8D63A059BFB8}" type="slidenum">
              <a:rPr lang="en-US" smtClean="0"/>
              <a:pPr/>
              <a:t>8</a:t>
            </a:fld>
            <a:endParaRPr lang="en-US" dirty="0"/>
          </a:p>
        </p:txBody>
      </p:sp>
      <p:sp>
        <p:nvSpPr>
          <p:cNvPr id="3" name="CuadroTexto 2"/>
          <p:cNvSpPr txBox="1"/>
          <p:nvPr/>
        </p:nvSpPr>
        <p:spPr>
          <a:xfrm>
            <a:off x="4676589" y="177508"/>
            <a:ext cx="5689944" cy="584775"/>
          </a:xfrm>
          <a:prstGeom prst="rect">
            <a:avLst/>
          </a:prstGeom>
          <a:noFill/>
        </p:spPr>
        <p:txBody>
          <a:bodyPr wrap="square" rtlCol="0">
            <a:spAutoFit/>
          </a:bodyPr>
          <a:lstStyle/>
          <a:p>
            <a:pPr algn="ctr"/>
            <a:r>
              <a:rPr lang="es-ES" sz="3200" b="1" dirty="0" smtClean="0">
                <a:solidFill>
                  <a:schemeClr val="accent4">
                    <a:lumMod val="75000"/>
                  </a:schemeClr>
                </a:solidFill>
              </a:rPr>
              <a:t>Características</a:t>
            </a:r>
            <a:endParaRPr lang="es-ES" sz="3200" b="1" dirty="0">
              <a:solidFill>
                <a:schemeClr val="accent4">
                  <a:lumMod val="75000"/>
                </a:schemeClr>
              </a:solidFill>
            </a:endParaRPr>
          </a:p>
        </p:txBody>
      </p:sp>
      <p:sp>
        <p:nvSpPr>
          <p:cNvPr id="8" name="Título 1">
            <a:extLst>
              <a:ext uri="{FF2B5EF4-FFF2-40B4-BE49-F238E27FC236}">
                <a16:creationId xmlns:a16="http://schemas.microsoft.com/office/drawing/2014/main" id="{3E8D741C-2B87-C842-BEBF-F2A90133965E}"/>
              </a:ext>
            </a:extLst>
          </p:cNvPr>
          <p:cNvSpPr>
            <a:spLocks noGrp="1"/>
          </p:cNvSpPr>
          <p:nvPr>
            <p:ph type="title"/>
          </p:nvPr>
        </p:nvSpPr>
        <p:spPr>
          <a:xfrm>
            <a:off x="252919" y="1123837"/>
            <a:ext cx="2928820" cy="4601183"/>
          </a:xfrm>
        </p:spPr>
        <p:txBody>
          <a:bodyPr>
            <a:normAutofit/>
          </a:bodyPr>
          <a:lstStyle/>
          <a:p>
            <a:r>
              <a:rPr lang="es-ES" sz="2800" dirty="0">
                <a:solidFill>
                  <a:schemeClr val="accent4">
                    <a:lumMod val="75000"/>
                  </a:schemeClr>
                </a:solidFill>
              </a:rPr>
              <a:t>1. Introducción</a:t>
            </a:r>
            <a:br>
              <a:rPr lang="es-ES" sz="2800" dirty="0">
                <a:solidFill>
                  <a:schemeClr val="accent4">
                    <a:lumMod val="75000"/>
                  </a:schemeClr>
                </a:solidFill>
              </a:rPr>
            </a:br>
            <a:r>
              <a:rPr lang="es-ES" sz="2800" dirty="0">
                <a:solidFill>
                  <a:schemeClr val="accent4">
                    <a:lumMod val="75000"/>
                  </a:schemeClr>
                </a:solidFill>
              </a:rPr>
              <a:t>2. Características Principales</a:t>
            </a:r>
            <a:br>
              <a:rPr lang="es-ES" sz="2800" dirty="0">
                <a:solidFill>
                  <a:schemeClr val="accent4">
                    <a:lumMod val="75000"/>
                  </a:schemeClr>
                </a:solidFill>
              </a:rPr>
            </a:br>
            <a:r>
              <a:rPr lang="es-ES" sz="2800" dirty="0">
                <a:solidFill>
                  <a:schemeClr val="accent4">
                    <a:lumMod val="75000"/>
                  </a:schemeClr>
                </a:solidFill>
              </a:rPr>
              <a:t>3. Resultados</a:t>
            </a:r>
            <a:br>
              <a:rPr lang="es-ES" sz="2800" dirty="0">
                <a:solidFill>
                  <a:schemeClr val="accent4">
                    <a:lumMod val="75000"/>
                  </a:schemeClr>
                </a:solidFill>
              </a:rPr>
            </a:br>
            <a:r>
              <a:rPr lang="es-ES" sz="2800" dirty="0">
                <a:solidFill>
                  <a:schemeClr val="accent4">
                    <a:lumMod val="75000"/>
                  </a:schemeClr>
                </a:solidFill>
              </a:rPr>
              <a:t>4. Trabajo Futuro</a:t>
            </a:r>
            <a:endParaRPr lang="es-ES" sz="2800" dirty="0">
              <a:solidFill>
                <a:schemeClr val="accent4">
                  <a:lumMod val="75000"/>
                </a:schemeClr>
              </a:solidFill>
            </a:endParaRP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536" y="6211707"/>
            <a:ext cx="2013585" cy="509768"/>
          </a:xfrm>
          <a:prstGeom prst="rect">
            <a:avLst/>
          </a:prstGeom>
        </p:spPr>
      </p:pic>
      <p:sp>
        <p:nvSpPr>
          <p:cNvPr id="2" name="Marcador de contenido 1"/>
          <p:cNvSpPr>
            <a:spLocks noGrp="1"/>
          </p:cNvSpPr>
          <p:nvPr>
            <p:ph idx="1"/>
          </p:nvPr>
        </p:nvSpPr>
        <p:spPr>
          <a:xfrm>
            <a:off x="4016361" y="3850105"/>
            <a:ext cx="3788798" cy="2233061"/>
          </a:xfrm>
        </p:spPr>
        <p:txBody>
          <a:bodyPr>
            <a:normAutofit lnSpcReduction="10000"/>
          </a:bodyPr>
          <a:lstStyle/>
          <a:p>
            <a:pPr algn="just"/>
            <a:r>
              <a:rPr lang="es-ES" dirty="0" smtClean="0"/>
              <a:t>Adicionalmente, para la clasificación de tweets ingeridos en tiempo real se crea una plataforma para la clasificación de los mismos de forma supervisada y mecánica en sentimientos, siendo estos: </a:t>
            </a:r>
            <a:r>
              <a:rPr lang="es-ES" b="1" dirty="0" smtClean="0"/>
              <a:t>positivo, negativo y neutral</a:t>
            </a:r>
            <a:r>
              <a:rPr lang="es-ES" dirty="0" smtClean="0"/>
              <a:t>.</a:t>
            </a:r>
            <a:endParaRPr lang="es-ES" dirty="0"/>
          </a:p>
        </p:txBody>
      </p:sp>
      <p:sp>
        <p:nvSpPr>
          <p:cNvPr id="9" name="Marcador de contenido 1"/>
          <p:cNvSpPr txBox="1">
            <a:spLocks/>
          </p:cNvSpPr>
          <p:nvPr/>
        </p:nvSpPr>
        <p:spPr>
          <a:xfrm>
            <a:off x="4016361" y="1038488"/>
            <a:ext cx="3788798" cy="2609487"/>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gn="just"/>
            <a:r>
              <a:rPr lang="es-ES" dirty="0" smtClean="0"/>
              <a:t>Como resultado de dicho análisis, se crea una plataforma para la visualización y recomendación de inversión bursátil en base a la combinación del análisis técnico con los algoritmos de Machine </a:t>
            </a:r>
            <a:r>
              <a:rPr lang="es-ES" dirty="0" err="1" smtClean="0"/>
              <a:t>Learning</a:t>
            </a:r>
            <a:r>
              <a:rPr lang="es-ES" dirty="0" smtClean="0"/>
              <a:t>.</a:t>
            </a:r>
            <a:endParaRPr lang="es-ES" dirty="0"/>
          </a:p>
        </p:txBody>
      </p:sp>
      <p:pic>
        <p:nvPicPr>
          <p:cNvPr id="5" name="Imagen 4"/>
          <p:cNvPicPr>
            <a:picLocks noChangeAspect="1"/>
          </p:cNvPicPr>
          <p:nvPr/>
        </p:nvPicPr>
        <p:blipFill>
          <a:blip r:embed="rId3"/>
          <a:stretch>
            <a:fillRect/>
          </a:stretch>
        </p:blipFill>
        <p:spPr>
          <a:xfrm>
            <a:off x="7805159" y="819810"/>
            <a:ext cx="3947288" cy="3030295"/>
          </a:xfrm>
          <a:prstGeom prst="rect">
            <a:avLst/>
          </a:prstGeom>
        </p:spPr>
      </p:pic>
      <p:pic>
        <p:nvPicPr>
          <p:cNvPr id="10" name="Imagen 9"/>
          <p:cNvPicPr>
            <a:picLocks noChangeAspect="1"/>
          </p:cNvPicPr>
          <p:nvPr/>
        </p:nvPicPr>
        <p:blipFill>
          <a:blip r:embed="rId4"/>
          <a:stretch>
            <a:fillRect/>
          </a:stretch>
        </p:blipFill>
        <p:spPr>
          <a:xfrm>
            <a:off x="7876687" y="3967972"/>
            <a:ext cx="3804232" cy="2270510"/>
          </a:xfrm>
          <a:prstGeom prst="rect">
            <a:avLst/>
          </a:prstGeom>
        </p:spPr>
      </p:pic>
    </p:spTree>
    <p:extLst>
      <p:ext uri="{BB962C8B-B14F-4D97-AF65-F5344CB8AC3E}">
        <p14:creationId xmlns:p14="http://schemas.microsoft.com/office/powerpoint/2010/main" val="17543526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219EA707-6853-4F4C-9B19-76437559EAA8}"/>
              </a:ext>
            </a:extLst>
          </p:cNvPr>
          <p:cNvSpPr>
            <a:spLocks noGrp="1"/>
          </p:cNvSpPr>
          <p:nvPr>
            <p:ph type="sldNum" sz="quarter" idx="11"/>
          </p:nvPr>
        </p:nvSpPr>
        <p:spPr>
          <a:xfrm>
            <a:off x="10634135" y="6356350"/>
            <a:ext cx="1530927" cy="365125"/>
          </a:xfrm>
        </p:spPr>
        <p:txBody>
          <a:bodyPr/>
          <a:lstStyle/>
          <a:p>
            <a:fld id="{4FAB73BC-B049-4115-A692-8D63A059BFB8}" type="slidenum">
              <a:rPr lang="en-US" smtClean="0"/>
              <a:pPr/>
              <a:t>9</a:t>
            </a:fld>
            <a:endParaRPr lang="en-US" dirty="0"/>
          </a:p>
        </p:txBody>
      </p:sp>
      <p:sp>
        <p:nvSpPr>
          <p:cNvPr id="3" name="CuadroTexto 2"/>
          <p:cNvSpPr txBox="1"/>
          <p:nvPr/>
        </p:nvSpPr>
        <p:spPr>
          <a:xfrm>
            <a:off x="4676589" y="177508"/>
            <a:ext cx="5689944" cy="584775"/>
          </a:xfrm>
          <a:prstGeom prst="rect">
            <a:avLst/>
          </a:prstGeom>
          <a:noFill/>
        </p:spPr>
        <p:txBody>
          <a:bodyPr wrap="square" rtlCol="0">
            <a:spAutoFit/>
          </a:bodyPr>
          <a:lstStyle/>
          <a:p>
            <a:pPr algn="ctr"/>
            <a:r>
              <a:rPr lang="es-ES" sz="3200" b="1" dirty="0" smtClean="0">
                <a:solidFill>
                  <a:schemeClr val="accent4">
                    <a:lumMod val="75000"/>
                  </a:schemeClr>
                </a:solidFill>
              </a:rPr>
              <a:t>Resultados</a:t>
            </a:r>
            <a:endParaRPr lang="es-ES" sz="3200" b="1" dirty="0">
              <a:solidFill>
                <a:schemeClr val="accent4">
                  <a:lumMod val="75000"/>
                </a:schemeClr>
              </a:solidFill>
            </a:endParaRPr>
          </a:p>
        </p:txBody>
      </p:sp>
      <p:sp>
        <p:nvSpPr>
          <p:cNvPr id="8" name="Título 1">
            <a:extLst>
              <a:ext uri="{FF2B5EF4-FFF2-40B4-BE49-F238E27FC236}">
                <a16:creationId xmlns:a16="http://schemas.microsoft.com/office/drawing/2014/main" id="{3E8D741C-2B87-C842-BEBF-F2A90133965E}"/>
              </a:ext>
            </a:extLst>
          </p:cNvPr>
          <p:cNvSpPr>
            <a:spLocks noGrp="1"/>
          </p:cNvSpPr>
          <p:nvPr>
            <p:ph type="title"/>
          </p:nvPr>
        </p:nvSpPr>
        <p:spPr>
          <a:xfrm>
            <a:off x="252919" y="1123837"/>
            <a:ext cx="2928820" cy="4601183"/>
          </a:xfrm>
        </p:spPr>
        <p:txBody>
          <a:bodyPr>
            <a:normAutofit/>
          </a:bodyPr>
          <a:lstStyle/>
          <a:p>
            <a:r>
              <a:rPr lang="es-ES" sz="2800" dirty="0">
                <a:solidFill>
                  <a:schemeClr val="accent4">
                    <a:lumMod val="75000"/>
                  </a:schemeClr>
                </a:solidFill>
              </a:rPr>
              <a:t>1. Introducción</a:t>
            </a:r>
            <a:br>
              <a:rPr lang="es-ES" sz="2800" dirty="0">
                <a:solidFill>
                  <a:schemeClr val="accent4">
                    <a:lumMod val="75000"/>
                  </a:schemeClr>
                </a:solidFill>
              </a:rPr>
            </a:br>
            <a:r>
              <a:rPr lang="es-ES" sz="2800" dirty="0">
                <a:solidFill>
                  <a:schemeClr val="accent4">
                    <a:lumMod val="75000"/>
                  </a:schemeClr>
                </a:solidFill>
              </a:rPr>
              <a:t>2. Características Principales</a:t>
            </a:r>
            <a:br>
              <a:rPr lang="es-ES" sz="2800" dirty="0">
                <a:solidFill>
                  <a:schemeClr val="accent4">
                    <a:lumMod val="75000"/>
                  </a:schemeClr>
                </a:solidFill>
              </a:rPr>
            </a:br>
            <a:r>
              <a:rPr lang="es-ES" sz="2800" dirty="0">
                <a:solidFill>
                  <a:schemeClr val="accent4">
                    <a:lumMod val="75000"/>
                  </a:schemeClr>
                </a:solidFill>
              </a:rPr>
              <a:t>3. Resultados</a:t>
            </a:r>
            <a:br>
              <a:rPr lang="es-ES" sz="2800" dirty="0">
                <a:solidFill>
                  <a:schemeClr val="accent4">
                    <a:lumMod val="75000"/>
                  </a:schemeClr>
                </a:solidFill>
              </a:rPr>
            </a:br>
            <a:r>
              <a:rPr lang="es-ES" sz="2800" dirty="0">
                <a:solidFill>
                  <a:schemeClr val="accent4">
                    <a:lumMod val="75000"/>
                  </a:schemeClr>
                </a:solidFill>
              </a:rPr>
              <a:t>4. Trabajo Futuro</a:t>
            </a:r>
            <a:endParaRPr lang="es-ES" sz="2800" dirty="0">
              <a:solidFill>
                <a:schemeClr val="accent4">
                  <a:lumMod val="75000"/>
                </a:schemeClr>
              </a:solidFill>
            </a:endParaRP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536" y="6211707"/>
            <a:ext cx="2013585" cy="509768"/>
          </a:xfrm>
          <a:prstGeom prst="rect">
            <a:avLst/>
          </a:prstGeom>
        </p:spPr>
      </p:pic>
      <p:sp>
        <p:nvSpPr>
          <p:cNvPr id="2" name="Marcador de contenido 1"/>
          <p:cNvSpPr>
            <a:spLocks noGrp="1"/>
          </p:cNvSpPr>
          <p:nvPr>
            <p:ph idx="1"/>
          </p:nvPr>
        </p:nvSpPr>
        <p:spPr>
          <a:xfrm>
            <a:off x="3869268" y="864108"/>
            <a:ext cx="7315200" cy="801063"/>
          </a:xfrm>
        </p:spPr>
        <p:txBody>
          <a:bodyPr>
            <a:normAutofit fontScale="85000" lnSpcReduction="10000"/>
          </a:bodyPr>
          <a:lstStyle/>
          <a:p>
            <a:pPr algn="just"/>
            <a:r>
              <a:rPr lang="es-ES" dirty="0" smtClean="0"/>
              <a:t>La plataforma resultante para la predicción del comportamiento futuro de las acciones a través de los algoritmos de Machine </a:t>
            </a:r>
            <a:r>
              <a:rPr lang="es-ES" dirty="0" err="1" smtClean="0"/>
              <a:t>Learning</a:t>
            </a:r>
            <a:r>
              <a:rPr lang="es-ES" dirty="0" smtClean="0"/>
              <a:t> resulta en un gráfico de barras con la precisión de los algoritmos aplicados:</a:t>
            </a:r>
            <a:endParaRPr lang="es-ES" dirty="0"/>
          </a:p>
        </p:txBody>
      </p:sp>
      <p:sp>
        <p:nvSpPr>
          <p:cNvPr id="9" name="Marcador de contenido 1"/>
          <p:cNvSpPr txBox="1">
            <a:spLocks/>
          </p:cNvSpPr>
          <p:nvPr/>
        </p:nvSpPr>
        <p:spPr>
          <a:xfrm>
            <a:off x="3863960" y="3987404"/>
            <a:ext cx="7315200" cy="653971"/>
          </a:xfrm>
          <a:prstGeom prst="rect">
            <a:avLst/>
          </a:prstGeom>
        </p:spPr>
        <p:txBody>
          <a:bodyPr vert="horz" lIns="91440" tIns="45720" rIns="91440" bIns="45720" rtlCol="0" anchor="ctr">
            <a:normAutofit fontScale="85000" lnSpcReduction="20000"/>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gn="just"/>
            <a:r>
              <a:rPr lang="es-ES" dirty="0" smtClean="0"/>
              <a:t>Además, la recomendación resultante de los distintos algoritmos y técnicas aplicadas se visualiza en una tabla junto con su justificación en forma de señales de compra/venta. Por ejemplo:</a:t>
            </a:r>
            <a:endParaRPr lang="es-ES" dirty="0"/>
          </a:p>
        </p:txBody>
      </p:sp>
      <p:pic>
        <p:nvPicPr>
          <p:cNvPr id="6" name="Imagen 5"/>
          <p:cNvPicPr>
            <a:picLocks noChangeAspect="1"/>
          </p:cNvPicPr>
          <p:nvPr/>
        </p:nvPicPr>
        <p:blipFill>
          <a:blip r:embed="rId3"/>
          <a:stretch>
            <a:fillRect/>
          </a:stretch>
        </p:blipFill>
        <p:spPr>
          <a:xfrm>
            <a:off x="4212769" y="4667706"/>
            <a:ext cx="6628197" cy="1386247"/>
          </a:xfrm>
          <a:prstGeom prst="rect">
            <a:avLst/>
          </a:prstGeom>
        </p:spPr>
      </p:pic>
      <p:pic>
        <p:nvPicPr>
          <p:cNvPr id="10" name="Imagen 9"/>
          <p:cNvPicPr>
            <a:picLocks noChangeAspect="1"/>
          </p:cNvPicPr>
          <p:nvPr/>
        </p:nvPicPr>
        <p:blipFill>
          <a:blip r:embed="rId4"/>
          <a:stretch>
            <a:fillRect/>
          </a:stretch>
        </p:blipFill>
        <p:spPr>
          <a:xfrm>
            <a:off x="5456978" y="1600736"/>
            <a:ext cx="4129165" cy="2304011"/>
          </a:xfrm>
          <a:prstGeom prst="rect">
            <a:avLst/>
          </a:prstGeom>
        </p:spPr>
      </p:pic>
    </p:spTree>
    <p:extLst>
      <p:ext uri="{BB962C8B-B14F-4D97-AF65-F5344CB8AC3E}">
        <p14:creationId xmlns:p14="http://schemas.microsoft.com/office/powerpoint/2010/main" val="3620532408"/>
      </p:ext>
    </p:extLst>
  </p:cSld>
  <p:clrMapOvr>
    <a:masterClrMapping/>
  </p:clrMapOvr>
  <p:timing>
    <p:tnLst>
      <p:par>
        <p:cTn id="1" dur="indefinite" restart="never" nodeType="tmRoot"/>
      </p:par>
    </p:tnLst>
  </p:timing>
</p:sld>
</file>

<file path=ppt/theme/theme1.xml><?xml version="1.0" encoding="utf-8"?>
<a:theme xmlns:a="http://schemas.openxmlformats.org/drawingml/2006/main" name="Marco">
  <a:themeElements>
    <a:clrScheme name="BISITE 1">
      <a:dk1>
        <a:srgbClr val="000000"/>
      </a:dk1>
      <a:lt1>
        <a:srgbClr val="FFFFFF"/>
      </a:lt1>
      <a:dk2>
        <a:srgbClr val="545454"/>
      </a:dk2>
      <a:lt2>
        <a:srgbClr val="BFBFBF"/>
      </a:lt2>
      <a:accent1>
        <a:srgbClr val="B60E35"/>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TC103457475[[fn=Marco]]</Template>
  <TotalTime>5256</TotalTime>
  <Words>1100</Words>
  <Application>Microsoft Office PowerPoint</Application>
  <PresentationFormat>Panorámica</PresentationFormat>
  <Paragraphs>68</Paragraphs>
  <Slides>13</Slides>
  <Notes>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Calibri</vt:lpstr>
      <vt:lpstr>Corbel</vt:lpstr>
      <vt:lpstr>Wingdings 2</vt:lpstr>
      <vt:lpstr>Marco</vt:lpstr>
      <vt:lpstr>Presentación de PowerPoint</vt:lpstr>
      <vt:lpstr>1. Introducción 2. Características Principales 3. Resultados 4. Trabajo Futuro</vt:lpstr>
      <vt:lpstr>1. Introducción 2. Características Principales 3. Resultados 4. Trabajo Futuro</vt:lpstr>
      <vt:lpstr>1. Introducción 2. Características Principales 3. Resultados 4. Trabajo Futuro</vt:lpstr>
      <vt:lpstr>1. Introducción 2. Características Principales 3. Resultados 4. Trabajo Futuro</vt:lpstr>
      <vt:lpstr>1. Introducción 2. Características Principales 3. Resultados 4. Trabajo Futuro</vt:lpstr>
      <vt:lpstr>1. Introducción 2. Características Principales 3. Resultados 4. Trabajo Futuro</vt:lpstr>
      <vt:lpstr>1. Introducción 2. Características Principales 3. Resultados 4. Trabajo Futuro</vt:lpstr>
      <vt:lpstr>1. Introducción 2. Características Principales 3. Resultados 4. Trabajo Futuro</vt:lpstr>
      <vt:lpstr>1. Introducción 2. Características Principales 3. Resultados 4. Trabajo Futuro</vt:lpstr>
      <vt:lpstr>1. Introducción 2. Características Principales 3. Resultados 4. Trabajo Futuro</vt:lpstr>
      <vt:lpstr>1. Introducción 2. Características Principales 3. Resultados 4. Trabajo Futuro</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TCUE</dc:title>
  <dc:creator>Álvaro Bartolomé</dc:creator>
  <cp:lastModifiedBy>Usuario de Windows</cp:lastModifiedBy>
  <cp:revision>393</cp:revision>
  <dcterms:created xsi:type="dcterms:W3CDTF">2014-04-14T14:14:36Z</dcterms:created>
  <dcterms:modified xsi:type="dcterms:W3CDTF">2019-09-20T11:16:25Z</dcterms:modified>
</cp:coreProperties>
</file>