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86736" y="2262073"/>
            <a:ext cx="801852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39795" y="3484626"/>
            <a:ext cx="5312409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4658" y="402082"/>
            <a:ext cx="322707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1F3863"/>
                </a:solidFill>
                <a:latin typeface="Arial MT"/>
                <a:cs typeface="Arial MT"/>
              </a:rPr>
              <a:t>Credit</a:t>
            </a:r>
            <a:r>
              <a:rPr sz="6000" spc="-6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6000" dirty="0">
                <a:solidFill>
                  <a:srgbClr val="1F3863"/>
                </a:solidFill>
                <a:latin typeface="Arial MT"/>
                <a:cs typeface="Arial MT"/>
              </a:rPr>
              <a:t>EDA</a:t>
            </a:r>
            <a:r>
              <a:rPr sz="6000" spc="-40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6000" dirty="0">
                <a:solidFill>
                  <a:srgbClr val="1F3863"/>
                </a:solidFill>
                <a:latin typeface="Arial MT"/>
                <a:cs typeface="Arial MT"/>
              </a:rPr>
              <a:t>Case</a:t>
            </a:r>
            <a:r>
              <a:rPr sz="6000" spc="-6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6000" spc="-10" dirty="0">
                <a:solidFill>
                  <a:srgbClr val="1F3863"/>
                </a:solidFill>
                <a:latin typeface="Arial MT"/>
                <a:cs typeface="Arial MT"/>
              </a:rPr>
              <a:t>Study</a:t>
            </a:r>
            <a:endParaRPr sz="600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5DE26-AFD5-D03F-79C6-8F6EF96399CF}"/>
              </a:ext>
            </a:extLst>
          </p:cNvPr>
          <p:cNvSpPr txBox="1"/>
          <p:nvPr/>
        </p:nvSpPr>
        <p:spPr>
          <a:xfrm>
            <a:off x="2895600" y="36576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BY MOHAMMAD AJMAL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226" y="481406"/>
            <a:ext cx="24809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1F3863"/>
                </a:solidFill>
                <a:latin typeface="Arial MT"/>
                <a:cs typeface="Arial MT"/>
              </a:rPr>
              <a:t>Final</a:t>
            </a:r>
            <a:r>
              <a:rPr sz="4400" spc="-20" dirty="0">
                <a:solidFill>
                  <a:srgbClr val="1F3863"/>
                </a:solidFill>
                <a:latin typeface="Arial MT"/>
                <a:cs typeface="Arial MT"/>
              </a:rPr>
              <a:t> note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323576"/>
            <a:ext cx="7839709" cy="48101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dirty="0">
                <a:latin typeface="Calibri"/>
                <a:cs typeface="Calibri"/>
              </a:rPr>
              <a:t>Highly </a:t>
            </a:r>
            <a:r>
              <a:rPr sz="1800" b="1" spc="-10" dirty="0">
                <a:latin typeface="Calibri"/>
                <a:cs typeface="Calibri"/>
              </a:rPr>
              <a:t>recommended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groups:-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Approved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55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Highly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59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external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Senior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citizens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categories.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Married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family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Females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comparatively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favourable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male.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High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risk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groups:-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refused,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cancelled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unused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offer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clients.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Low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refused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Unemployed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clients.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Poor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external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scorer.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527685" algn="l"/>
              </a:tabLst>
            </a:pPr>
            <a:r>
              <a:rPr sz="1800" spc="-20" dirty="0">
                <a:latin typeface="Calibri"/>
                <a:cs typeface="Calibri"/>
              </a:rPr>
              <a:t>Young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comparatively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riskier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senior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citizens.</a:t>
            </a:r>
            <a:endParaRPr sz="1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Lower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secondary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secondary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clients.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938" y="2948762"/>
            <a:ext cx="48025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solidFill>
                  <a:srgbClr val="1F3863"/>
                </a:solidFill>
                <a:latin typeface="Arial MT"/>
                <a:cs typeface="Arial MT"/>
              </a:rPr>
              <a:t>Thank</a:t>
            </a:r>
            <a:r>
              <a:rPr sz="7200" spc="-2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7200" dirty="0">
                <a:solidFill>
                  <a:srgbClr val="1F3863"/>
                </a:solidFill>
                <a:latin typeface="Arial MT"/>
                <a:cs typeface="Arial MT"/>
              </a:rPr>
              <a:t>you</a:t>
            </a:r>
            <a:r>
              <a:rPr sz="7200" spc="-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7200" spc="-50" dirty="0">
                <a:solidFill>
                  <a:srgbClr val="1F3863"/>
                </a:solidFill>
                <a:latin typeface="Arial MT"/>
                <a:cs typeface="Arial MT"/>
              </a:rPr>
              <a:t>!</a:t>
            </a:r>
            <a:endParaRPr sz="7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4478" y="152527"/>
            <a:ext cx="4542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1F3863"/>
                </a:solidFill>
                <a:latin typeface="Arial MT"/>
                <a:cs typeface="Arial MT"/>
              </a:rPr>
              <a:t>Current</a:t>
            </a:r>
            <a:r>
              <a:rPr sz="4000" spc="-114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1F3863"/>
                </a:solidFill>
                <a:latin typeface="Arial MT"/>
                <a:cs typeface="Arial MT"/>
              </a:rPr>
              <a:t>applications</a:t>
            </a:r>
            <a:endParaRPr sz="4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087" y="1469136"/>
            <a:ext cx="4678214" cy="3657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5341" y="1041019"/>
            <a:ext cx="2317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2583" y="1041019"/>
            <a:ext cx="267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1245" y="5239969"/>
            <a:ext cx="7649209" cy="160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Observations:-</a:t>
            </a:r>
            <a:endParaRPr sz="1600">
              <a:latin typeface="Calibri"/>
              <a:cs typeface="Calibri"/>
            </a:endParaRPr>
          </a:p>
          <a:p>
            <a:pPr marL="236854" indent="-224154">
              <a:lnSpc>
                <a:spcPts val="2150"/>
              </a:lnSpc>
              <a:buAutoNum type="arabicPeriod"/>
              <a:tabLst>
                <a:tab pos="236854" algn="l"/>
              </a:tabLst>
            </a:pPr>
            <a:r>
              <a:rPr sz="1800" dirty="0">
                <a:latin typeface="Calibri"/>
                <a:cs typeface="Calibri"/>
              </a:rPr>
              <a:t>High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comparatively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buAutoNum type="arabicPeriod"/>
              <a:tabLst>
                <a:tab pos="236854" algn="l"/>
              </a:tabLst>
            </a:pPr>
            <a:r>
              <a:rPr sz="1800" dirty="0">
                <a:latin typeface="Calibri"/>
                <a:cs typeface="Calibri"/>
              </a:rPr>
              <a:t>Mid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senior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20"/>
              </a:spcBef>
            </a:pPr>
            <a:r>
              <a:rPr sz="1600" b="1" spc="-10" dirty="0">
                <a:latin typeface="Calibri"/>
                <a:cs typeface="Calibri"/>
              </a:rPr>
              <a:t>Recommendation:-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ts val="215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Safer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senior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citizen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income.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Risky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1078" y="1511217"/>
            <a:ext cx="4677138" cy="35820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242" y="824425"/>
            <a:ext cx="5351874" cy="37705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665" y="833673"/>
            <a:ext cx="5312490" cy="38224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100"/>
              </a:spcBef>
            </a:pPr>
            <a:r>
              <a:rPr dirty="0"/>
              <a:t>Family</a:t>
            </a:r>
            <a:r>
              <a:rPr spc="-45" dirty="0"/>
              <a:t> </a:t>
            </a:r>
            <a:r>
              <a:rPr dirty="0"/>
              <a:t>status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dirty="0"/>
              <a:t>age</a:t>
            </a:r>
            <a:r>
              <a:rPr spc="-40" dirty="0"/>
              <a:t> </a:t>
            </a:r>
            <a:r>
              <a:rPr spc="-10" dirty="0"/>
              <a:t>group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60969" y="410717"/>
            <a:ext cx="214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Family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939" y="4660138"/>
            <a:ext cx="7085965" cy="18821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Observations:-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ts val="215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Senior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irrespective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family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spc="-20" dirty="0">
                <a:latin typeface="Calibri"/>
                <a:cs typeface="Calibri"/>
              </a:rPr>
              <a:t>Young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family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Males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females.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20"/>
              </a:spcBef>
            </a:pPr>
            <a:r>
              <a:rPr sz="1600" b="1" spc="-10" dirty="0">
                <a:latin typeface="Calibri"/>
                <a:cs typeface="Calibri"/>
              </a:rPr>
              <a:t>Recommendations:-</a:t>
            </a:r>
            <a:endParaRPr sz="1600">
              <a:latin typeface="Calibri"/>
              <a:cs typeface="Calibri"/>
            </a:endParaRPr>
          </a:p>
          <a:p>
            <a:pPr marL="237490" indent="-224790">
              <a:lnSpc>
                <a:spcPts val="2150"/>
              </a:lnSpc>
              <a:buAutoNum type="arabicPeriod"/>
              <a:tabLst>
                <a:tab pos="237490" algn="l"/>
              </a:tabLst>
            </a:pP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senior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citizen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family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buAutoNum type="arabicPeriod"/>
              <a:tabLst>
                <a:tab pos="236854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single,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separated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civil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marriage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676" y="832866"/>
            <a:ext cx="5072373" cy="33051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7368" y="899160"/>
            <a:ext cx="5109422" cy="32853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71371" y="385317"/>
            <a:ext cx="3508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Credit</a:t>
            </a:r>
            <a:r>
              <a:rPr spc="-60" dirty="0"/>
              <a:t> </a:t>
            </a:r>
            <a:r>
              <a:rPr dirty="0"/>
              <a:t>amount</a:t>
            </a:r>
            <a:r>
              <a:rPr spc="-65" dirty="0"/>
              <a:t> </a:t>
            </a:r>
            <a:r>
              <a:rPr dirty="0"/>
              <a:t>group</a:t>
            </a:r>
            <a:r>
              <a:rPr spc="-45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dirty="0"/>
              <a:t>income</a:t>
            </a:r>
            <a:r>
              <a:rPr spc="-45" dirty="0"/>
              <a:t> </a:t>
            </a:r>
            <a:r>
              <a:rPr spc="-20" dirty="0"/>
              <a:t>group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57084" y="431419"/>
            <a:ext cx="315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age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504" y="4140200"/>
            <a:ext cx="109124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Observations:-</a:t>
            </a:r>
            <a:endParaRPr sz="1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medium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credit amount.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spc="-20" dirty="0">
                <a:latin typeface="Calibri"/>
                <a:cs typeface="Calibri"/>
              </a:rPr>
              <a:t>Young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medium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credited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Recommendations:-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Recommended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slightly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medium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amount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clients.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28472"/>
            <a:ext cx="11697335" cy="4456430"/>
            <a:chOff x="0" y="728472"/>
            <a:chExt cx="11697335" cy="44564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9215" y="811566"/>
              <a:ext cx="5777992" cy="424149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28472"/>
              <a:ext cx="6096000" cy="44561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Educational qualification</a:t>
            </a:r>
            <a:r>
              <a:rPr spc="10" dirty="0"/>
              <a:t> </a:t>
            </a:r>
            <a:r>
              <a:rPr dirty="0"/>
              <a:t>&amp;</a:t>
            </a:r>
            <a:r>
              <a:rPr spc="-10" dirty="0"/>
              <a:t> gender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5269" y="460375"/>
            <a:ext cx="1904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Profession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gender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122" y="5172202"/>
            <a:ext cx="9853930" cy="160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Observations:-</a:t>
            </a: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ts val="215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lower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secondary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Unemployed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along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maternity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heavily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20"/>
              </a:spcBef>
            </a:pPr>
            <a:r>
              <a:rPr sz="1600" b="1" spc="-10" dirty="0">
                <a:latin typeface="Calibri"/>
                <a:cs typeface="Calibri"/>
              </a:rPr>
              <a:t>Recommendations:-</a:t>
            </a:r>
            <a:endParaRPr sz="1600">
              <a:latin typeface="Calibri"/>
              <a:cs typeface="Calibri"/>
            </a:endParaRPr>
          </a:p>
          <a:p>
            <a:pPr marL="12700" marR="5080" indent="224154">
              <a:lnSpc>
                <a:spcPts val="2160"/>
              </a:lnSpc>
              <a:spcBef>
                <a:spcPts val="60"/>
              </a:spcBef>
              <a:buAutoNum type="arabicPeriod"/>
              <a:tabLst>
                <a:tab pos="236854" algn="l"/>
              </a:tabLst>
            </a:pPr>
            <a:r>
              <a:rPr sz="1800" dirty="0">
                <a:latin typeface="Calibri"/>
                <a:cs typeface="Calibri"/>
              </a:rPr>
              <a:t>Safe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except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unemployed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women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spc="-10" dirty="0">
                <a:latin typeface="Calibri"/>
                <a:cs typeface="Calibri"/>
              </a:rPr>
              <a:t>maternity.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1F3863"/>
                </a:solidFill>
                <a:latin typeface="Arial MT"/>
                <a:cs typeface="Arial MT"/>
              </a:rPr>
              <a:t>Loan</a:t>
            </a:r>
            <a:r>
              <a:rPr sz="4400" spc="-6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1F3863"/>
                </a:solidFill>
                <a:latin typeface="Arial MT"/>
                <a:cs typeface="Arial MT"/>
              </a:rPr>
              <a:t>application</a:t>
            </a:r>
            <a:r>
              <a:rPr sz="4400" spc="-90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1F3863"/>
                </a:solidFill>
                <a:latin typeface="Arial MT"/>
                <a:cs typeface="Arial MT"/>
              </a:rPr>
              <a:t>status</a:t>
            </a:r>
            <a:r>
              <a:rPr sz="4400" spc="-6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1F3863"/>
                </a:solidFill>
                <a:latin typeface="Arial MT"/>
                <a:cs typeface="Arial MT"/>
              </a:rPr>
              <a:t>relations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1F3863"/>
                </a:solidFill>
                <a:latin typeface="Arial MT"/>
                <a:cs typeface="Arial MT"/>
              </a:rPr>
              <a:t>Current</a:t>
            </a:r>
            <a:r>
              <a:rPr sz="4400" spc="-45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1F3863"/>
                </a:solidFill>
                <a:latin typeface="Arial MT"/>
                <a:cs typeface="Arial MT"/>
              </a:rPr>
              <a:t>and</a:t>
            </a:r>
            <a:r>
              <a:rPr sz="4400" spc="-40" dirty="0">
                <a:solidFill>
                  <a:srgbClr val="1F3863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1F3863"/>
                </a:solidFill>
                <a:latin typeface="Arial MT"/>
                <a:cs typeface="Arial MT"/>
              </a:rPr>
              <a:t>Previous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469" y="775546"/>
            <a:ext cx="5279640" cy="377854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7451" y="785461"/>
            <a:ext cx="5937186" cy="37438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/>
              <a:t>Previous</a:t>
            </a:r>
            <a:r>
              <a:rPr spc="-45" dirty="0"/>
              <a:t> </a:t>
            </a:r>
            <a:r>
              <a:rPr dirty="0"/>
              <a:t>loan</a:t>
            </a:r>
            <a:r>
              <a:rPr spc="-40" dirty="0"/>
              <a:t> </a:t>
            </a:r>
            <a:r>
              <a:rPr dirty="0"/>
              <a:t>status</a:t>
            </a:r>
            <a:r>
              <a:rPr spc="-55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spc="-10" dirty="0"/>
              <a:t>gender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15682" y="436245"/>
            <a:ext cx="3116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status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645" y="4645279"/>
            <a:ext cx="91325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Observations:-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refused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unused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male.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unused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offer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Recommendations:-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approved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females.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clients,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refused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unused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281" y="974607"/>
            <a:ext cx="5130097" cy="34377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8194" y="1004729"/>
            <a:ext cx="5284224" cy="344633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dirty="0"/>
              <a:t>Age</a:t>
            </a:r>
            <a:r>
              <a:rPr spc="-55" dirty="0"/>
              <a:t> </a:t>
            </a:r>
            <a:r>
              <a:rPr dirty="0"/>
              <a:t>group</a:t>
            </a:r>
            <a:r>
              <a:rPr spc="-3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dirty="0"/>
              <a:t>previous</a:t>
            </a:r>
            <a:r>
              <a:rPr spc="-30" dirty="0"/>
              <a:t> </a:t>
            </a:r>
            <a:r>
              <a:rPr dirty="0"/>
              <a:t>loan</a:t>
            </a:r>
            <a:r>
              <a:rPr spc="-30" dirty="0"/>
              <a:t> </a:t>
            </a:r>
            <a:r>
              <a:rPr spc="-10" dirty="0"/>
              <a:t>status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04203" y="483489"/>
            <a:ext cx="3431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622" y="4577588"/>
            <a:ext cx="7617459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Observations:-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20" dirty="0">
                <a:latin typeface="Calibri"/>
                <a:cs typeface="Calibri"/>
              </a:rPr>
              <a:t>Young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people,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refused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senior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citizens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less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irrespective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refused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applicants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Recommendations:-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Safer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senior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citizen.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Lesser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approved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income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097" y="901592"/>
            <a:ext cx="5074192" cy="3222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07311" y="435990"/>
            <a:ext cx="294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Portfolio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563" y="4285869"/>
            <a:ext cx="101784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Observations:-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Cards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mostly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refused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rate.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Low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external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irrespective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status.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Recommendations:-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safer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approved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applicants.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applicants,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external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specially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were </a:t>
            </a:r>
            <a:r>
              <a:rPr sz="1800" dirty="0">
                <a:latin typeface="Calibri"/>
                <a:cs typeface="Calibri"/>
              </a:rPr>
              <a:t>previously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refused,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unused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cancel.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5340" y="839489"/>
            <a:ext cx="5391420" cy="31896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06031" y="428625"/>
            <a:ext cx="4120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External</a:t>
            </a:r>
            <a:r>
              <a:rPr spc="-55" dirty="0"/>
              <a:t> </a:t>
            </a:r>
            <a:r>
              <a:rPr dirty="0"/>
              <a:t>source</a:t>
            </a:r>
            <a:r>
              <a:rPr spc="-40" dirty="0"/>
              <a:t> </a:t>
            </a:r>
            <a:r>
              <a:rPr dirty="0"/>
              <a:t>score</a:t>
            </a:r>
            <a:r>
              <a:rPr spc="-55" dirty="0"/>
              <a:t> </a:t>
            </a:r>
            <a:r>
              <a:rPr dirty="0"/>
              <a:t>&amp;</a:t>
            </a:r>
            <a:r>
              <a:rPr spc="-60" dirty="0"/>
              <a:t> </a:t>
            </a:r>
            <a:r>
              <a:rPr dirty="0"/>
              <a:t>previous</a:t>
            </a:r>
            <a:r>
              <a:rPr spc="-45" dirty="0"/>
              <a:t> </a:t>
            </a:r>
            <a:r>
              <a:rPr dirty="0"/>
              <a:t>loan</a:t>
            </a:r>
            <a:r>
              <a:rPr spc="-45" dirty="0"/>
              <a:t> </a:t>
            </a:r>
            <a:r>
              <a:rPr spc="-10" dirty="0"/>
              <a:t>status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624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 MT</vt:lpstr>
      <vt:lpstr>Calibri</vt:lpstr>
      <vt:lpstr>Office Theme</vt:lpstr>
      <vt:lpstr>Credit EDA Case Study</vt:lpstr>
      <vt:lpstr>Current applications</vt:lpstr>
      <vt:lpstr>Family status &amp; age group</vt:lpstr>
      <vt:lpstr>Credit amount group &amp; income group</vt:lpstr>
      <vt:lpstr>Educational qualification &amp; gender</vt:lpstr>
      <vt:lpstr>Loan application status relations</vt:lpstr>
      <vt:lpstr>Previous loan status &amp; gender</vt:lpstr>
      <vt:lpstr>Age group &amp; previous loan status</vt:lpstr>
      <vt:lpstr>External source score &amp; previous loan status</vt:lpstr>
      <vt:lpstr>Final note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Sohel</dc:creator>
  <cp:lastModifiedBy>NIDA ISLAM</cp:lastModifiedBy>
  <cp:revision>1</cp:revision>
  <dcterms:created xsi:type="dcterms:W3CDTF">2025-03-07T13:57:38Z</dcterms:created>
  <dcterms:modified xsi:type="dcterms:W3CDTF">2025-03-07T13:58:58Z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2025-03-07T00:00:00Z</vt:filetime>
  </property>
  <property fmtid="{D5CDD505-2E9C-101B-9397-08002B2CF9AE}" pid="5" name="Producer">
    <vt:lpwstr>Microsoft® PowerPoint® for Office 365</vt:lpwstr>
  </property>
</Properties>
</file>