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25" r:id="rId5"/>
    <p:sldId id="290" r:id="rId6"/>
    <p:sldId id="342" r:id="rId7"/>
    <p:sldId id="328" r:id="rId8"/>
    <p:sldId id="340" r:id="rId9"/>
    <p:sldId id="341" r:id="rId10"/>
    <p:sldId id="335" r:id="rId11"/>
    <p:sldId id="336" r:id="rId12"/>
    <p:sldId id="337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han Mistry" initials="JM" lastIdx="1" clrIdx="0">
    <p:extLst>
      <p:ext uri="{19B8F6BF-5375-455C-9EA6-DF929625EA0E}">
        <p15:presenceInfo xmlns:p15="http://schemas.microsoft.com/office/powerpoint/2012/main" userId="S::JMistry@uk.ey.com::2e90ed9c-87b1-4677-ac71-0dab9c7a31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A9152-6692-46EE-85A5-7FCC1C017118}" v="114" dt="2022-09-23T05:32:06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FFAB7-7020-4939-865F-6F704A8AEE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EB12-BDF9-4BEF-8771-247DC4F9D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8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2EB12-BDF9-4BEF-8771-247DC4F9D8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2EB12-BDF9-4BEF-8771-247DC4F9D8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CDA3-6385-48F3-AEC0-73BFE51A3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9CC2C-E9E5-433B-81BB-08E663343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548A-DF6C-4B37-B4AD-A0EAAA66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6B1D-2D88-43EA-8DE7-5C57BA0F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23E1-77FE-46A6-89C8-8D6809C2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030F-AB92-44FD-A007-471B89C6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715B8-4F3E-435E-ACE5-70B53469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5FB4-D327-40E0-AE9F-DA09178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CFA3-E264-4D91-86C0-5D7998DD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1E02-97C1-4D98-A186-CE674F83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F6338-FB12-4F40-A2FC-64D0CE02E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4A460-A4E4-4293-9D73-BD7207F8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B278-8569-4E3F-AAFE-59C128D3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5EB-DB86-4227-947F-937B27A1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E5547-0DEA-41C0-BE74-6DA5D637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1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626739" y="457199"/>
            <a:ext cx="6009412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101" y="1476597"/>
            <a:ext cx="5084552" cy="860400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/>
              <a:t>Title (EY Interstate Light 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5103" y="2422864"/>
            <a:ext cx="5084552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/>
              <a:t>XX Month 200X (EY Interstate bold 16 point)</a:t>
            </a:r>
            <a:endParaRPr lang="en-GB" sz="160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80651" y="5340350"/>
            <a:ext cx="1316567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432FD1-9E0C-4B8C-8723-C8E0B7E51BE4}"/>
              </a:ext>
            </a:extLst>
          </p:cNvPr>
          <p:cNvCxnSpPr>
            <a:cxnSpLocks/>
          </p:cNvCxnSpPr>
          <p:nvPr userDrawn="1"/>
        </p:nvCxnSpPr>
        <p:spPr>
          <a:xfrm>
            <a:off x="1480348" y="5752920"/>
            <a:ext cx="8117873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A0CA32-C7A8-44CD-B61F-1846D84632FB}"/>
              </a:ext>
            </a:extLst>
          </p:cNvPr>
          <p:cNvSpPr txBox="1"/>
          <p:nvPr userDrawn="1"/>
        </p:nvSpPr>
        <p:spPr>
          <a:xfrm>
            <a:off x="609601" y="5649062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>
                <a:solidFill>
                  <a:schemeClr val="bg1">
                    <a:lumMod val="60000"/>
                    <a:lumOff val="40000"/>
                  </a:schemeClr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9B8A955-47B9-4103-B45C-DAFACB5760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737" y="6063049"/>
            <a:ext cx="3087667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61C40C7-7192-49C4-BC56-ED9AC6B28B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6737" y="6260667"/>
            <a:ext cx="3087667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91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1" y="1137922"/>
            <a:ext cx="4954924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89152" y="3813288"/>
            <a:ext cx="3087667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89152" y="4055931"/>
            <a:ext cx="3087667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 to go here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2" y="1137922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2" y="1635009"/>
            <a:ext cx="5462580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/>
              <a:t>Content EY Interstate Light, 16pt, Lorem ipsum dolor, 12pt, </a:t>
            </a:r>
            <a:r>
              <a:rPr lang="en-US" err="1"/>
              <a:t>Utinam</a:t>
            </a:r>
            <a:r>
              <a:rPr lang="en-US"/>
              <a:t> </a:t>
            </a:r>
            <a:r>
              <a:rPr lang="en-US" err="1"/>
              <a:t>nonumy</a:t>
            </a:r>
            <a:r>
              <a:rPr lang="en-US"/>
              <a:t> </a:t>
            </a:r>
            <a:r>
              <a:rPr lang="en-US" err="1"/>
              <a:t>abhorreant</a:t>
            </a:r>
            <a:r>
              <a:rPr lang="en-US"/>
              <a:t> </a:t>
            </a:r>
            <a:r>
              <a:rPr lang="en-US" err="1"/>
              <a:t>sead</a:t>
            </a:r>
            <a:r>
              <a:rPr lang="en-US"/>
              <a:t>. </a:t>
            </a:r>
            <a:r>
              <a:rPr lang="en-US" err="1"/>
              <a:t>Putant</a:t>
            </a:r>
            <a:r>
              <a:rPr lang="en-US"/>
              <a:t> </a:t>
            </a:r>
            <a:r>
              <a:rPr lang="en-US" err="1"/>
              <a:t>probatus</a:t>
            </a:r>
            <a:r>
              <a:rPr lang="en-US"/>
              <a:t> id vis, ad his </a:t>
            </a:r>
            <a:r>
              <a:rPr lang="en-US" err="1"/>
              <a:t>meis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, has an </a:t>
            </a:r>
            <a:r>
              <a:rPr lang="en-US" err="1"/>
              <a:t>pericula</a:t>
            </a:r>
            <a:r>
              <a:rPr lang="en-US"/>
              <a:t> </a:t>
            </a:r>
            <a:r>
              <a:rPr lang="en-US" err="1"/>
              <a:t>tractatos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debitis</a:t>
            </a:r>
            <a:r>
              <a:rPr lang="en-US"/>
              <a:t> </a:t>
            </a:r>
            <a:r>
              <a:rPr lang="en-US" err="1"/>
              <a:t>dissentias</a:t>
            </a:r>
            <a:r>
              <a:rPr lang="en-US"/>
              <a:t> ad. </a:t>
            </a:r>
            <a:r>
              <a:rPr lang="en-US" err="1"/>
              <a:t>Patrioque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ex, id </a:t>
            </a:r>
            <a:r>
              <a:rPr lang="en-US" err="1"/>
              <a:t>admodum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19" y="3578084"/>
            <a:ext cx="10368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40ECC-CB43-49D3-ABF3-A5F4F308E7E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Ins="0"/>
          <a:lstStyle/>
          <a:p>
            <a:fld id="{9D5347DE-5D94-4584-9597-26F8BCBD47EF}" type="datetime3">
              <a:rPr lang="en-US" smtClean="0"/>
              <a:t>23 September 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79E38-5A0D-4584-B4BB-113C1A4C50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Ins="0"/>
          <a:lstStyle/>
          <a:p>
            <a:r>
              <a:rPr lang="en-IN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8B89-1ED7-4BD8-90B0-47F3DF32AD7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Ins="0"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1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9C3A-8905-46F8-9A45-0054DF71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ACA5-88A6-47B8-AB49-24F43A44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0038-C512-4536-9126-1DEB80F3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061E-E41E-4866-80BA-258C11B5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90DF-9C7F-429E-803F-87DB001F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3D1D-4561-4215-B240-33704171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8450B-A14C-4F86-ACE5-31C76B6D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C2BB-CE6D-4134-89F3-B3D38946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0517-828B-44C6-938F-3B999DB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2586-79EB-458D-B64A-DBD41C3F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5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676A-2CFA-4656-9D6A-A5BC45C2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5DFB-9DF0-48BD-A18E-74C5F17A1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4D40C-A83D-4219-ADB2-B8D9CF00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0D072-185F-4972-BF04-9EBC448F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4AA35-3B5E-4431-A995-09A0A0ED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C033D-EC98-43E3-9224-E5D19ABB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5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85A0-8437-4510-A5C8-19137752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A319C-E5DB-46E7-BCC1-B2874586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FC9BF-673A-4772-A067-BB1487E3D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3EB8C-DD45-4347-A7A5-D18F91C01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98519-DDD5-42B2-A696-D50A1722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F4F0C-00BA-4AD0-B9B9-704F39FF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5C514-4675-48EC-A8E3-B089F173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562EC-E84A-4C2B-990A-36AE41C0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2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C49B-D123-469C-87BA-DEC3406F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04098-AA42-4213-8F78-511EA59A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BEA67-4FC8-4CE9-9930-79B22B4B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EF85-75F5-48F6-BA6A-0B46ABF0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0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00BD6-FADE-4647-848A-99434F77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804E6-5285-412B-9C9F-E825F70F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FBE2D-C09B-4770-AAD6-3A44A356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8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B8B9-E06A-465D-8001-FD1AAF00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89DD-B834-4923-B262-4E581597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EA53-0E4B-44F0-A2B1-D357E88D9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E404-EAB9-47B9-BB70-8BCEEC9A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48402-A8B7-425C-898E-ECEB5A77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B59C9-A5C0-4204-9A8C-C465B385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1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6B85-9D0B-47C3-B4D8-DFB1A4AE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8E998-788B-4315-B7F4-6CB66ACDF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C9BD1-E81F-4669-85B4-45BAAE519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A89FC-AF55-42EE-95F0-2C2219E0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1D00A-C122-4A6B-AEA7-CFC366B9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CA92F-7955-478C-9586-08DEF991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3AA7-E048-4DF6-B2AD-F7CA79BE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9DAA-0E45-48B5-B03E-BF2CD460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EBAF7-8A03-451A-9026-094192F16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846B-1880-449E-ACE4-79E4417EE156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12D-440A-4BC1-9325-554DF4E7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9544-EB02-47B8-8BED-0B5B9C387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BA75-46E5-4746-B718-72CE7915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2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ivyansh.jain@gds.ey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divyanshjain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learn/certification/data-engineer-associ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-academy.databricks.com/learn/lp/21/databricks-lakehouse-fundamentals-learning-plan" TargetMode="External"/><Relationship Id="rId2" Type="http://schemas.openxmlformats.org/officeDocument/2006/relationships/hyperlink" Target="https://partner-academy.databricks.com/learn/course/62/data-engineering-with-databrick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iles.training.databricks.com/assessments/practice-exams/PracticeExam-DataEngineerAssociate.pdf?_ga=2.93862621.1154438424.1663603631-1906419001.166360363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assessor.com/databrick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73E46-AECC-4AE0-8D60-60F2AF2E9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448" y="1508236"/>
            <a:ext cx="5084552" cy="860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Databricks Certified Data Engineer Associate</a:t>
            </a:r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Databricks Logo PNG Vector (SVG) Free Download">
            <a:extLst>
              <a:ext uri="{FF2B5EF4-FFF2-40B4-BE49-F238E27FC236}">
                <a16:creationId xmlns:a16="http://schemas.microsoft.com/office/drawing/2014/main" id="{8CFD8740-D99B-44AA-9D76-0DEEA6E5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540540"/>
            <a:ext cx="2302510" cy="129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6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1087" y="2947930"/>
            <a:ext cx="2749825" cy="590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63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1BCC015F-D2B1-49D6-B677-D1981BE5356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5300949"/>
              </p:ext>
            </p:extLst>
          </p:nvPr>
        </p:nvGraphicFramePr>
        <p:xfrm>
          <a:off x="858078" y="1307203"/>
          <a:ext cx="3250652" cy="2169821"/>
        </p:xfrm>
        <a:graphic>
          <a:graphicData uri="http://schemas.openxmlformats.org/drawingml/2006/table">
            <a:tbl>
              <a:tblPr firstRow="1" bandRow="1"/>
              <a:tblGrid>
                <a:gridCol w="3250652">
                  <a:extLst>
                    <a:ext uri="{9D8B030D-6E8A-4147-A177-3AD203B41FA5}">
                      <a16:colId xmlns:a16="http://schemas.microsoft.com/office/drawing/2014/main" val="3076418762"/>
                    </a:ext>
                  </a:extLst>
                </a:gridCol>
              </a:tblGrid>
              <a:tr h="316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285750" marR="0" lvl="0" indent="-2857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About Me</a:t>
                      </a:r>
                    </a:p>
                    <a:p>
                      <a:pPr marL="285750" marR="0" lvl="0" indent="-2857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About Exam</a:t>
                      </a:r>
                    </a:p>
                    <a:p>
                      <a:pPr marL="285750" marR="0" lvl="0" indent="-2857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Example Questions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85"/>
                  </a:ext>
                </a:extLst>
              </a:tr>
              <a:tr h="316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285750" marR="0" lvl="0" indent="-2857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965882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285750" marR="0" lvl="0" indent="-2857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Exam Registration Process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754831"/>
                  </a:ext>
                </a:extLst>
              </a:tr>
              <a:tr h="398255">
                <a:tc>
                  <a:txBody>
                    <a:bodyPr/>
                    <a:lstStyle/>
                    <a:p>
                      <a:pPr marL="285750" marR="0" lvl="0" indent="-2857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My Experience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063615"/>
                  </a:ext>
                </a:extLst>
              </a:tr>
              <a:tr h="316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285750" marR="0" indent="-2857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Q/A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7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1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721C-1CB9-4B82-BE6F-251CECE7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About Me</a:t>
            </a:r>
          </a:p>
        </p:txBody>
      </p:sp>
      <p:graphicFrame>
        <p:nvGraphicFramePr>
          <p:cNvPr id="12" name="Table Placeholder 4">
            <a:extLst>
              <a:ext uri="{FF2B5EF4-FFF2-40B4-BE49-F238E27FC236}">
                <a16:creationId xmlns:a16="http://schemas.microsoft.com/office/drawing/2014/main" id="{CAF59C00-511A-44C1-BA6B-AA2B9B6D1D0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293027529"/>
              </p:ext>
            </p:extLst>
          </p:nvPr>
        </p:nvGraphicFramePr>
        <p:xfrm>
          <a:off x="6723558" y="1613563"/>
          <a:ext cx="5468442" cy="3630873"/>
        </p:xfrm>
        <a:graphic>
          <a:graphicData uri="http://schemas.openxmlformats.org/drawingml/2006/table">
            <a:tbl>
              <a:tblPr firstRow="1" bandRow="1"/>
              <a:tblGrid>
                <a:gridCol w="5468442">
                  <a:extLst>
                    <a:ext uri="{9D8B030D-6E8A-4147-A177-3AD203B41FA5}">
                      <a16:colId xmlns:a16="http://schemas.microsoft.com/office/drawing/2014/main" val="3076418762"/>
                    </a:ext>
                  </a:extLst>
                </a:gridCol>
              </a:tblGrid>
              <a:tr h="33260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GB" sz="2000" b="0" i="0" kern="1200" dirty="0">
                        <a:solidFill>
                          <a:srgbClr val="1B3139"/>
                        </a:solidFill>
                        <a:effectLst/>
                        <a:latin typeface="DM Sans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 joined EY last year in October</a:t>
                      </a:r>
                    </a:p>
                    <a:p>
                      <a:pPr marL="342900" marR="0" lvl="0" indent="-34290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working as a Lead Analyst </a:t>
                      </a:r>
                    </a:p>
                    <a:p>
                      <a:pPr marL="342900" marR="0" lvl="0" indent="-34290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2X Databricks Certified </a:t>
                      </a:r>
                    </a:p>
                    <a:p>
                      <a:pPr marL="342900" marR="0" lvl="0" indent="-34290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2X Microsoft Certified </a:t>
                      </a:r>
                    </a:p>
                    <a:p>
                      <a:pPr marL="342900" marR="0" lvl="0" indent="-34290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Author of 2 Research Papers:</a:t>
                      </a:r>
                    </a:p>
                    <a:p>
                      <a:pPr marL="342900" marR="0" lvl="0" indent="-34290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Delta Lake as a Solution</a:t>
                      </a:r>
                    </a:p>
                    <a:p>
                      <a:pPr marL="342900" marR="0" lvl="0" indent="-34290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Lakehouse: A Unified Data Architecture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GB" sz="2000" b="0" i="0" kern="1200" dirty="0">
                        <a:solidFill>
                          <a:srgbClr val="1B3139"/>
                        </a:solidFill>
                        <a:effectLst/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85978"/>
                  </a:ext>
                </a:extLst>
              </a:tr>
            </a:tbl>
          </a:graphicData>
        </a:graphic>
      </p:graphicFrame>
      <p:graphicFrame>
        <p:nvGraphicFramePr>
          <p:cNvPr id="13" name="Table Placeholder 4">
            <a:extLst>
              <a:ext uri="{FF2B5EF4-FFF2-40B4-BE49-F238E27FC236}">
                <a16:creationId xmlns:a16="http://schemas.microsoft.com/office/drawing/2014/main" id="{A3726376-5D1E-44C4-ABFE-99C7D3FFF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363362"/>
              </p:ext>
            </p:extLst>
          </p:nvPr>
        </p:nvGraphicFramePr>
        <p:xfrm>
          <a:off x="231911" y="3876933"/>
          <a:ext cx="5864089" cy="1596362"/>
        </p:xfrm>
        <a:graphic>
          <a:graphicData uri="http://schemas.openxmlformats.org/drawingml/2006/table">
            <a:tbl>
              <a:tblPr firstRow="1" bandRow="1"/>
              <a:tblGrid>
                <a:gridCol w="5864089">
                  <a:extLst>
                    <a:ext uri="{9D8B030D-6E8A-4147-A177-3AD203B41FA5}">
                      <a16:colId xmlns:a16="http://schemas.microsoft.com/office/drawing/2014/main" val="3076418762"/>
                    </a:ext>
                  </a:extLst>
                </a:gridCol>
              </a:tblGrid>
              <a:tr h="316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2400" b="1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DIVYANSH JAIN</a:t>
                      </a:r>
                    </a:p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2000" b="1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Data Engineer</a:t>
                      </a:r>
                    </a:p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2000" b="0" i="0" kern="1200" dirty="0" err="1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EmailId</a:t>
                      </a: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 -</a:t>
                      </a:r>
                      <a:r>
                        <a:rPr lang="en-GB" sz="2000" b="1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  <a:hlinkClick r:id="rId3"/>
                        </a:rPr>
                        <a:t>Divyansh.jain@gds.ey.in</a:t>
                      </a:r>
                      <a:endParaRPr lang="en-GB" sz="2000" b="1" i="0" kern="1200" dirty="0">
                        <a:solidFill>
                          <a:srgbClr val="1B3139"/>
                        </a:solidFill>
                        <a:effectLst/>
                        <a:latin typeface="DM Sans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LinkedIn - </a:t>
                      </a:r>
                      <a:r>
                        <a:rPr lang="en-GB" sz="2000" b="0" i="0" kern="1200" dirty="0">
                          <a:solidFill>
                            <a:srgbClr val="1B3139"/>
                          </a:solidFill>
                          <a:effectLst/>
                          <a:latin typeface="DM Sans"/>
                          <a:ea typeface="+mn-ea"/>
                          <a:cs typeface="+mn-cs"/>
                          <a:hlinkClick r:id="rId4"/>
                        </a:rPr>
                        <a:t>https://www.linkedin.com/in/divyanshjain1/</a:t>
                      </a:r>
                      <a:endParaRPr lang="en-GB" sz="2000" b="0" i="0" kern="1200" dirty="0">
                        <a:solidFill>
                          <a:srgbClr val="1B3139"/>
                        </a:solidFill>
                        <a:effectLst/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8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GB" sz="2000" b="0" i="0" kern="1200" dirty="0">
                        <a:solidFill>
                          <a:srgbClr val="1B3139"/>
                        </a:solidFill>
                        <a:effectLst/>
                        <a:latin typeface="DM Sans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8597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FE846CB-A2C6-4A3C-84E0-335A00FF0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742" y="2196254"/>
            <a:ext cx="1580426" cy="15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0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About Exam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A94BB8-A25E-432B-8723-6FF01989C0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91" y="1137921"/>
            <a:ext cx="10820309" cy="5195145"/>
          </a:xfrm>
        </p:spPr>
        <p:txBody>
          <a:bodyPr>
            <a:normAutofit/>
          </a:bodyPr>
          <a:lstStyle/>
          <a:p>
            <a:pPr algn="l"/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</a:rPr>
              <a:t>The questions will be distributed by high-level topic in the following way: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</a:rPr>
              <a:t>Databricks Lakehouse Platform – 24% (11/45)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</a:rPr>
              <a:t>ELT with Spark SQL and Python – 29% (13/45)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</a:rPr>
              <a:t>Incremental Data Processing – 22% (10/45)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</a:rPr>
              <a:t>Production Pipelines – 16% (7/45)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</a:rPr>
              <a:t>Data Governance – 9% (4/45)</a:t>
            </a:r>
          </a:p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URL - </a:t>
            </a:r>
            <a:r>
              <a:rPr lang="en-IN" sz="1800" dirty="0">
                <a:solidFill>
                  <a:srgbClr val="1B3139"/>
                </a:solidFill>
                <a:latin typeface="DM Sans"/>
                <a:hlinkClick r:id="rId3"/>
              </a:rPr>
              <a:t>https://www.databricks.com/learn/certification/data-engineer-associate</a:t>
            </a:r>
            <a:endParaRPr lang="en-IN" sz="18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800" dirty="0">
              <a:solidFill>
                <a:srgbClr val="1B3139"/>
              </a:solidFill>
              <a:latin typeface="DM Sans"/>
            </a:endParaRPr>
          </a:p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Total Questions – 45</a:t>
            </a:r>
          </a:p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Duration – 90 minutes</a:t>
            </a:r>
            <a:endParaRPr lang="en-IN" sz="18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Exam Cost – 200$</a:t>
            </a:r>
          </a:p>
          <a:p>
            <a:pPr algn="l"/>
            <a:endParaRPr lang="en-IN" sz="1800" dirty="0">
              <a:solidFill>
                <a:srgbClr val="1B3139"/>
              </a:solidFill>
              <a:latin typeface="DM Sans"/>
            </a:endParaRPr>
          </a:p>
          <a:p>
            <a:pPr algn="l"/>
            <a:r>
              <a:rPr lang="en-IN" sz="2000" b="1" dirty="0">
                <a:solidFill>
                  <a:srgbClr val="FF0000"/>
                </a:solidFill>
                <a:latin typeface="DM Sans"/>
              </a:rPr>
              <a:t>           NO TEST AIDS</a:t>
            </a: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endParaRPr lang="en-GB" dirty="0"/>
          </a:p>
        </p:txBody>
      </p:sp>
      <p:pic>
        <p:nvPicPr>
          <p:cNvPr id="1028" name="Picture 4" descr="Hazard warning symbol Royalty Free Vector Image">
            <a:extLst>
              <a:ext uri="{FF2B5EF4-FFF2-40B4-BE49-F238E27FC236}">
                <a16:creationId xmlns:a16="http://schemas.microsoft.com/office/drawing/2014/main" id="{1C2D3575-9F03-4864-B608-62BB25CC2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1804" r="8446" b="19433"/>
          <a:stretch/>
        </p:blipFill>
        <p:spPr bwMode="auto">
          <a:xfrm>
            <a:off x="955040" y="5587998"/>
            <a:ext cx="408157" cy="37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Questions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A94BB8-A25E-432B-8723-6FF01989C0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4221" y="1157799"/>
            <a:ext cx="10820309" cy="51951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Q1: What should be corrected to run this query?</a:t>
            </a:r>
          </a:p>
          <a:p>
            <a:pPr algn="l"/>
            <a:r>
              <a:rPr lang="en-IN" sz="1800" b="1" dirty="0">
                <a:solidFill>
                  <a:srgbClr val="1B3139"/>
                </a:solidFill>
                <a:latin typeface="DM Sans"/>
              </a:rPr>
              <a:t>Query - VACUUM customer RETAIN 4 DAYS</a:t>
            </a:r>
            <a:endParaRPr lang="en-IN" sz="1800" dirty="0">
              <a:solidFill>
                <a:srgbClr val="1B3139"/>
              </a:solidFill>
              <a:latin typeface="DM Sans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1B3139"/>
                </a:solidFill>
                <a:latin typeface="DM Sans"/>
              </a:rPr>
              <a:t>RETAIN FOR 3 Days should be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1B3139"/>
                </a:solidFill>
                <a:latin typeface="DM Sans"/>
              </a:rPr>
              <a:t>RESTORE command should be used instead of VACUUM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1B3139"/>
                </a:solidFill>
                <a:latin typeface="DM Sans"/>
              </a:rPr>
              <a:t>VACUUM accepts value in HOURS and not DAYS, 3 DAYS should be replaced with 72 HOURS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1B3139"/>
                </a:solidFill>
                <a:latin typeface="DM Sans"/>
              </a:rPr>
              <a:t>None of the above</a:t>
            </a:r>
          </a:p>
          <a:p>
            <a:pPr marL="342900" indent="-342900">
              <a:buFontTx/>
              <a:buChar char="-"/>
            </a:pPr>
            <a:endParaRPr lang="en-US" altLang="en-US" sz="1800" dirty="0">
              <a:solidFill>
                <a:srgbClr val="1B3139"/>
              </a:solidFill>
              <a:latin typeface="DM Sans"/>
            </a:endParaRPr>
          </a:p>
          <a:p>
            <a:r>
              <a:rPr lang="en-US" altLang="en-US" sz="1800" dirty="0">
                <a:solidFill>
                  <a:srgbClr val="1B3139"/>
                </a:solidFill>
                <a:latin typeface="DM Sans"/>
              </a:rPr>
              <a:t>Q2: Let’s say </a:t>
            </a:r>
            <a:r>
              <a:rPr lang="en-IN" altLang="en-US" sz="1800" dirty="0">
                <a:solidFill>
                  <a:srgbClr val="1B3139"/>
                </a:solidFill>
                <a:latin typeface="DM Sans"/>
              </a:rPr>
              <a:t>Data engineers are using a Databricks notebook which is set to Python language(by default). They need to have an interactive view of the data on which they can plot a graph. They try to run the following query, but they are not able to see the output data.</a:t>
            </a:r>
          </a:p>
          <a:p>
            <a:r>
              <a:rPr lang="en-IN" altLang="en-US" sz="1800" b="1" dirty="0" err="1">
                <a:solidFill>
                  <a:srgbClr val="1B3139"/>
                </a:solidFill>
                <a:latin typeface="DM Sans"/>
              </a:rPr>
              <a:t>spark.sql</a:t>
            </a:r>
            <a:r>
              <a:rPr lang="en-IN" altLang="en-US" sz="1800" b="1" dirty="0">
                <a:solidFill>
                  <a:srgbClr val="1B3139"/>
                </a:solidFill>
                <a:latin typeface="DM Sans"/>
              </a:rPr>
              <a:t>("SELECT * FROM </a:t>
            </a:r>
            <a:r>
              <a:rPr lang="en-IN" altLang="en-US" sz="1800" b="1" dirty="0" err="1">
                <a:solidFill>
                  <a:srgbClr val="1B3139"/>
                </a:solidFill>
                <a:latin typeface="DM Sans"/>
              </a:rPr>
              <a:t>tbl</a:t>
            </a:r>
            <a:r>
              <a:rPr lang="en-IN" altLang="en-US" sz="1800" b="1" dirty="0">
                <a:solidFill>
                  <a:srgbClr val="1B3139"/>
                </a:solidFill>
                <a:latin typeface="DM Sans"/>
              </a:rPr>
              <a:t>")</a:t>
            </a:r>
          </a:p>
          <a:p>
            <a:r>
              <a:rPr lang="en-IN" altLang="en-US" sz="1800" dirty="0">
                <a:solidFill>
                  <a:srgbClr val="1B3139"/>
                </a:solidFill>
                <a:latin typeface="DM Sans"/>
              </a:rPr>
              <a:t>What is the reason that they are not able to view the data?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rgbClr val="1B3139"/>
                </a:solidFill>
                <a:latin typeface="DM Sans"/>
              </a:rPr>
              <a:t>Show() operation should be applied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1B3139"/>
                </a:solidFill>
                <a:latin typeface="DM Sans"/>
              </a:rPr>
              <a:t>spark.sql</a:t>
            </a:r>
            <a:r>
              <a:rPr lang="en-US" altLang="en-US" sz="1800" dirty="0">
                <a:solidFill>
                  <a:srgbClr val="1B3139"/>
                </a:solidFill>
                <a:latin typeface="DM Sans"/>
              </a:rPr>
              <a:t>() should be passed as an argument to the display() function to view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1B3139"/>
                </a:solidFill>
                <a:latin typeface="DM Sans"/>
              </a:rPr>
              <a:t>Collect() should be applied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1B3139"/>
                </a:solidFill>
                <a:latin typeface="DM Sans"/>
              </a:rPr>
              <a:t>All of the above</a:t>
            </a:r>
          </a:p>
          <a:p>
            <a:pPr marL="342900" indent="-342900" algn="l">
              <a:buFontTx/>
              <a:buChar char="-"/>
            </a:pPr>
            <a:endParaRPr lang="en-IN" sz="2000" b="1" i="0" dirty="0">
              <a:solidFill>
                <a:srgbClr val="B4690E"/>
              </a:solidFill>
              <a:effectLst/>
              <a:latin typeface="sfmono-regular"/>
            </a:endParaRPr>
          </a:p>
          <a:p>
            <a:pPr marL="342900" indent="-342900" algn="l">
              <a:buFontTx/>
              <a:buChar char="-"/>
            </a:pPr>
            <a:endParaRPr lang="en-IN" sz="2000" b="1" i="0" dirty="0">
              <a:solidFill>
                <a:srgbClr val="B4690E"/>
              </a:solidFill>
              <a:effectLst/>
              <a:latin typeface="sfmono-regular"/>
            </a:endParaRPr>
          </a:p>
          <a:p>
            <a:pPr marL="285750" indent="-285750" algn="l">
              <a:buFontTx/>
              <a:buChar char="-"/>
            </a:pPr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endParaRPr lang="en-GB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C9EAE2-3A44-45E7-A3A6-D2DCFA9D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08" y="5149550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2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Questions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A94BB8-A25E-432B-8723-6FF01989C0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1" y="1246785"/>
            <a:ext cx="10820309" cy="5195145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Q3: What will be the </a:t>
            </a:r>
            <a:r>
              <a:rPr lang="en-IN" sz="1800" dirty="0" err="1">
                <a:solidFill>
                  <a:srgbClr val="1B3139"/>
                </a:solidFill>
                <a:latin typeface="DM Sans"/>
              </a:rPr>
              <a:t>behavior</a:t>
            </a:r>
            <a:r>
              <a:rPr lang="en-IN" sz="1800" dirty="0">
                <a:solidFill>
                  <a:srgbClr val="1B3139"/>
                </a:solidFill>
                <a:latin typeface="DM Sans"/>
              </a:rPr>
              <a:t> of this pipeline in DLT?</a:t>
            </a:r>
          </a:p>
          <a:p>
            <a:pPr algn="l"/>
            <a:r>
              <a:rPr lang="en-IN" sz="1800" b="1" dirty="0">
                <a:solidFill>
                  <a:srgbClr val="1B3139"/>
                </a:solidFill>
                <a:latin typeface="DM Sans"/>
              </a:rPr>
              <a:t>CONSTRAINT </a:t>
            </a:r>
            <a:r>
              <a:rPr lang="en-IN" sz="1800" b="1" dirty="0" err="1">
                <a:solidFill>
                  <a:srgbClr val="1B3139"/>
                </a:solidFill>
                <a:latin typeface="DM Sans"/>
              </a:rPr>
              <a:t>sal_range</a:t>
            </a:r>
            <a:r>
              <a:rPr lang="en-IN" sz="1800" b="1" dirty="0">
                <a:solidFill>
                  <a:srgbClr val="1B3139"/>
                </a:solidFill>
                <a:latin typeface="DM Sans"/>
              </a:rPr>
              <a:t> EXPECT (salary &gt; 10000 AND salary &lt; 20000) ON VIOLATION DROP ROW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1800" dirty="0" err="1">
                <a:solidFill>
                  <a:srgbClr val="1B3139"/>
                </a:solidFill>
                <a:latin typeface="DM Sans"/>
              </a:rPr>
              <a:t>Everytime</a:t>
            </a:r>
            <a:r>
              <a:rPr lang="en-IN" sz="1800" dirty="0">
                <a:solidFill>
                  <a:srgbClr val="1B3139"/>
                </a:solidFill>
                <a:latin typeface="DM Sans"/>
              </a:rPr>
              <a:t> the salary is not between 10000 and 20000, the row will be dropped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 err="1">
                <a:solidFill>
                  <a:srgbClr val="1B3139"/>
                </a:solidFill>
                <a:latin typeface="DM Sans"/>
              </a:rPr>
              <a:t>Everytime</a:t>
            </a:r>
            <a:r>
              <a:rPr lang="en-IN" sz="1800" dirty="0">
                <a:solidFill>
                  <a:srgbClr val="1B3139"/>
                </a:solidFill>
                <a:latin typeface="DM Sans"/>
              </a:rPr>
              <a:t> the salary is between 10000 and 20000, the row will be dropped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 err="1">
                <a:solidFill>
                  <a:srgbClr val="1B3139"/>
                </a:solidFill>
                <a:latin typeface="DM Sans"/>
              </a:rPr>
              <a:t>Everytime</a:t>
            </a:r>
            <a:r>
              <a:rPr lang="en-IN" sz="1800" dirty="0">
                <a:solidFill>
                  <a:srgbClr val="1B3139"/>
                </a:solidFill>
                <a:latin typeface="DM Sans"/>
              </a:rPr>
              <a:t> the salary is not between 10000 and 20000, the pipeline will fail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1B3139"/>
                </a:solidFill>
                <a:latin typeface="DM Sans"/>
              </a:rPr>
              <a:t>None of the above</a:t>
            </a:r>
          </a:p>
          <a:p>
            <a:endParaRPr lang="en-IN" sz="1800" b="1" dirty="0">
              <a:solidFill>
                <a:srgbClr val="1B3139"/>
              </a:solidFill>
              <a:latin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C9EAE2-3A44-45E7-A3A6-D2DCFA9D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08" y="5149550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A94BB8-A25E-432B-8723-6FF01989C0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91" y="1137921"/>
            <a:ext cx="10820309" cy="519514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1B3139"/>
                </a:solidFill>
                <a:latin typeface="DM Sans"/>
              </a:rPr>
              <a:t>Partner Academy Self-Placed Course</a:t>
            </a:r>
          </a:p>
          <a:p>
            <a:pPr algn="l"/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  <a:hlinkClick r:id="rId2"/>
              </a:rPr>
              <a:t>https://partner-academy.databricks.com/learn/course/62/data-engineering-with-databricks</a:t>
            </a:r>
            <a:endParaRPr lang="en-IN" sz="18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800" dirty="0">
              <a:solidFill>
                <a:srgbClr val="1B3139"/>
              </a:solidFill>
              <a:latin typeface="DM Sans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</a:rPr>
              <a:t>Data Lakehouse Fundamentals </a:t>
            </a:r>
          </a:p>
          <a:p>
            <a:pPr algn="l"/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  <a:hlinkClick r:id="rId3"/>
              </a:rPr>
              <a:t>https://partner-academy.databricks.com/learn/lp/21/databricks-lakehouse-fundamentals-learning-plan</a:t>
            </a:r>
            <a:endParaRPr lang="en-IN" sz="18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800" dirty="0">
              <a:solidFill>
                <a:srgbClr val="1B3139"/>
              </a:solidFill>
              <a:latin typeface="DM Sans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</a:rPr>
              <a:t>Databricks Official Sample Paper</a:t>
            </a:r>
          </a:p>
          <a:p>
            <a:pPr algn="l"/>
            <a:r>
              <a:rPr lang="en-IN" sz="1800" b="0" i="0" dirty="0">
                <a:solidFill>
                  <a:srgbClr val="1B3139"/>
                </a:solidFill>
                <a:effectLst/>
                <a:latin typeface="DM Sans"/>
                <a:hlinkClick r:id="rId4"/>
              </a:rPr>
              <a:t>https://files.training.databricks.com/assessments/practice-exams/PracticeExam-DataEngineerAssociate.pdf?_ga=2.93862621.1154438424.1663603631-1906419001.1663603631</a:t>
            </a:r>
            <a:endParaRPr lang="en-IN" sz="18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7398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 Registration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A94BB8-A25E-432B-8723-6FF01989C0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91" y="1137921"/>
            <a:ext cx="10820309" cy="5195145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rgbClr val="1B3139"/>
                </a:solidFill>
                <a:latin typeface="DM Sans"/>
              </a:rPr>
              <a:t>Steps to register for the exam: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Create an Account using your personal email:</a:t>
            </a:r>
          </a:p>
          <a:p>
            <a:pPr algn="l"/>
            <a:r>
              <a:rPr lang="en-IN" sz="2000" dirty="0">
                <a:solidFill>
                  <a:srgbClr val="1B3139"/>
                </a:solidFill>
                <a:latin typeface="DM Sans"/>
                <a:hlinkClick r:id="rId2"/>
              </a:rPr>
              <a:t>https://www.webassessor.com/databricks</a:t>
            </a:r>
            <a:endParaRPr lang="en-IN" sz="2000" dirty="0">
              <a:solidFill>
                <a:srgbClr val="1B3139"/>
              </a:solidFill>
              <a:latin typeface="DM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Login using your creds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Click on Register for an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Expand Section - </a:t>
            </a:r>
            <a:r>
              <a:rPr lang="en-IN" sz="2000" b="1" dirty="0">
                <a:solidFill>
                  <a:srgbClr val="1B3139"/>
                </a:solidFill>
                <a:latin typeface="DM Sans"/>
              </a:rPr>
              <a:t>Databricks Certified Exam </a:t>
            </a:r>
            <a:r>
              <a:rPr lang="en-IN" sz="2000" b="1" dirty="0" err="1">
                <a:solidFill>
                  <a:srgbClr val="1B3139"/>
                </a:solidFill>
                <a:latin typeface="DM Sans"/>
              </a:rPr>
              <a:t>Catalog</a:t>
            </a:r>
            <a:r>
              <a:rPr lang="en-IN" sz="2000" b="1" dirty="0">
                <a:solidFill>
                  <a:srgbClr val="1B3139"/>
                </a:solidFill>
                <a:latin typeface="DM Sans"/>
              </a:rPr>
              <a:t> –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Look for </a:t>
            </a:r>
            <a:r>
              <a:rPr lang="en-IN" sz="2000" b="1" dirty="0">
                <a:solidFill>
                  <a:srgbClr val="1B3139"/>
                </a:solidFill>
                <a:latin typeface="DM Sans"/>
              </a:rPr>
              <a:t>Databricks Certified Data Engineer Associate </a:t>
            </a:r>
            <a:r>
              <a:rPr lang="en-IN" sz="2000" dirty="0">
                <a:solidFill>
                  <a:srgbClr val="1B3139"/>
                </a:solidFill>
                <a:latin typeface="DM Sans"/>
              </a:rPr>
              <a:t>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Click </a:t>
            </a:r>
            <a:r>
              <a:rPr lang="en-IN" sz="2000" b="1" dirty="0">
                <a:solidFill>
                  <a:srgbClr val="1B3139"/>
                </a:solidFill>
                <a:latin typeface="DM Sans"/>
              </a:rPr>
              <a:t>Continue</a:t>
            </a:r>
            <a:r>
              <a:rPr lang="en-IN" sz="2000" dirty="0">
                <a:solidFill>
                  <a:srgbClr val="1B3139"/>
                </a:solidFill>
                <a:latin typeface="DM Sa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Fill in your details like preferred </a:t>
            </a:r>
            <a:r>
              <a:rPr lang="en-IN" sz="2000" dirty="0" err="1">
                <a:solidFill>
                  <a:srgbClr val="1B3139"/>
                </a:solidFill>
                <a:latin typeface="DM Sans"/>
              </a:rPr>
              <a:t>DateTime</a:t>
            </a:r>
            <a:r>
              <a:rPr lang="en-IN" sz="2000" dirty="0">
                <a:solidFill>
                  <a:srgbClr val="1B3139"/>
                </a:solidFill>
                <a:latin typeface="DM Sans"/>
              </a:rPr>
              <a:t>, followed by your credit/debit card details and Voucher Code (if 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Enjoy!!</a:t>
            </a: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2945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My Personal Experience</a:t>
            </a:r>
          </a:p>
        </p:txBody>
      </p:sp>
      <p:sp>
        <p:nvSpPr>
          <p:cNvPr id="5" name="Text Placeholder 25">
            <a:extLst>
              <a:ext uri="{FF2B5EF4-FFF2-40B4-BE49-F238E27FC236}">
                <a16:creationId xmlns:a16="http://schemas.microsoft.com/office/drawing/2014/main" id="{E39AB2B3-1356-4280-B31F-695ED61EE6CE}"/>
              </a:ext>
            </a:extLst>
          </p:cNvPr>
          <p:cNvSpPr txBox="1">
            <a:spLocks/>
          </p:cNvSpPr>
          <p:nvPr/>
        </p:nvSpPr>
        <p:spPr>
          <a:xfrm>
            <a:off x="609601" y="1227372"/>
            <a:ext cx="10820309" cy="519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Focus on Hands-On as much as you can.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Make sure you are well versed with Syntax </a:t>
            </a:r>
            <a:r>
              <a:rPr lang="en-IN" sz="2000">
                <a:solidFill>
                  <a:srgbClr val="1B3139"/>
                </a:solidFill>
                <a:latin typeface="DM Sans"/>
              </a:rPr>
              <a:t>&amp; Queries.</a:t>
            </a:r>
            <a:endParaRPr lang="en-IN" sz="2000" dirty="0">
              <a:solidFill>
                <a:srgbClr val="1B3139"/>
              </a:solidFill>
              <a:latin typeface="DM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Do read the question at least twice before answering.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If you are not sure of the answer, mark it to review later.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Keep your stress level low.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Do not panic.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solidFill>
                <a:srgbClr val="1B3139"/>
              </a:solidFill>
              <a:latin typeface="DM Sans"/>
            </a:endParaRP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5479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79F54C735BF14BA0D76215B2E9F231" ma:contentTypeVersion="2" ma:contentTypeDescription="Create a new document." ma:contentTypeScope="" ma:versionID="d316cd63216ce729f35d833400f75689">
  <xsd:schema xmlns:xsd="http://www.w3.org/2001/XMLSchema" xmlns:xs="http://www.w3.org/2001/XMLSchema" xmlns:p="http://schemas.microsoft.com/office/2006/metadata/properties" xmlns:ns2="66d929fd-8e77-4154-bfaa-09dfbafe39cd" targetNamespace="http://schemas.microsoft.com/office/2006/metadata/properties" ma:root="true" ma:fieldsID="a913d2741b4cd904cf11b3326fdcaf4d" ns2:_="">
    <xsd:import namespace="66d929fd-8e77-4154-bfaa-09dfbafe39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29fd-8e77-4154-bfaa-09dfbafe3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1FA066-8FA5-44A3-BA5D-5FA669C6D2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C44C8A-9EB4-4F05-8756-B73A508D10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0466D5-6C5B-425B-8772-630A0D7EBD55}">
  <ds:schemaRefs>
    <ds:schemaRef ds:uri="66d929fd-8e77-4154-bfaa-09dfbafe39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ZMExtensions</vt:lpwstr>
  </property>
  <property fmtid="{D5CDD505-2E9C-101B-9397-08002B2CF9AE}" pid="3" name="SizeBefore">
    <vt:lpwstr>350912</vt:lpwstr>
  </property>
  <property fmtid="{D5CDD505-2E9C-101B-9397-08002B2CF9AE}" pid="4" name="OptimizationTime">
    <vt:lpwstr>20220923_1200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638</Words>
  <Application>Microsoft Office PowerPoint</Application>
  <PresentationFormat>Widescreen</PresentationFormat>
  <Paragraphs>123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DM Sans</vt:lpstr>
      <vt:lpstr>EYInterstate</vt:lpstr>
      <vt:lpstr>EYInterstate Light</vt:lpstr>
      <vt:lpstr>sfmono-regular</vt:lpstr>
      <vt:lpstr>udemy sans</vt:lpstr>
      <vt:lpstr>Wingdings</vt:lpstr>
      <vt:lpstr>Office Theme</vt:lpstr>
      <vt:lpstr>Databricks Certified Data Engineer Associate</vt:lpstr>
      <vt:lpstr>Agenda</vt:lpstr>
      <vt:lpstr>About Me</vt:lpstr>
      <vt:lpstr>About Exam</vt:lpstr>
      <vt:lpstr>Example Questions</vt:lpstr>
      <vt:lpstr>Example Questions</vt:lpstr>
      <vt:lpstr>Resources</vt:lpstr>
      <vt:lpstr>Exam Registration</vt:lpstr>
      <vt:lpstr>My Personal Experience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Jehan Mistry</dc:creator>
  <cp:lastModifiedBy>Ambuja Muthuraj</cp:lastModifiedBy>
  <cp:revision>2</cp:revision>
  <dcterms:created xsi:type="dcterms:W3CDTF">2021-11-26T13:12:26Z</dcterms:created>
  <dcterms:modified xsi:type="dcterms:W3CDTF">2022-09-23T06:30:42Z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0x0101000C79F54C735BF14BA0D76215B2E9F231</vt:lpwstr>
  </property>
</Properties>
</file>