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261" r:id="rId16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1" autoAdjust="0"/>
    <p:restoredTop sz="94660"/>
  </p:normalViewPr>
  <p:slideViewPr>
    <p:cSldViewPr>
      <p:cViewPr varScale="1">
        <p:scale>
          <a:sx n="74" d="100"/>
          <a:sy n="74" d="100"/>
        </p:scale>
        <p:origin x="13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E7D018D-748F-47BF-843A-40349A141CAC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04AC5213-BACC-41AB-9B61-B40CF6C529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0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3E9B8FB-2ABD-42C9-A6DA-A6789EAF441D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E2A7042-DEED-4AA1-9E89-4A16B2572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6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83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2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FontTx/>
              <a:buNone/>
              <a:defRPr lang="en-US" sz="4800" baseline="0" dirty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3/9/2023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date or details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3/9/2023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3/9/2023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3/9/2023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3/9/2023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>
              <a:buFontTx/>
              <a:buNone/>
              <a:defRPr sz="2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3/9/2023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Portrait with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3/9/2023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3/9/2023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andscape with 3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3/9/2023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3/9/2023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3/9/2023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>
              <a:buFontTx/>
              <a:buNone/>
              <a:defRPr sz="2400" i="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3/9/2023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3/9/2023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3/9/2023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 to add full page picture</a:t>
            </a:r>
            <a:endParaRPr lang="en-US" i="0" baseline="0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3/9/2023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>
              <a:buFontTx/>
              <a:buNone/>
              <a:defRPr sz="1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>
              <a:buFontTx/>
              <a:buNone/>
              <a:defRPr sz="3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3/9/2023</a:t>
            </a:fld>
            <a:endParaRPr lang="en-US" dirty="0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3/9/2023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3/9/2023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3/9/2023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3/9/2023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3/9/2023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0" y="5445224"/>
            <a:ext cx="8672946" cy="1340768"/>
          </a:xfrm>
        </p:spPr>
        <p:txBody>
          <a:bodyPr/>
          <a:lstStyle/>
          <a:p>
            <a:pPr algn="r"/>
            <a:r>
              <a:rPr lang="en-US" sz="1800" b="1" dirty="0" err="1" smtClean="0">
                <a:solidFill>
                  <a:srgbClr val="FFFF00"/>
                </a:solidFill>
              </a:rPr>
              <a:t>D.Sakthivel</a:t>
            </a:r>
            <a:endParaRPr lang="en-US" sz="1800" b="1" dirty="0" smtClean="0">
              <a:solidFill>
                <a:srgbClr val="FFFF00"/>
              </a:solidFill>
            </a:endParaRPr>
          </a:p>
          <a:p>
            <a:pPr algn="r"/>
            <a:r>
              <a:rPr lang="en-US" sz="1400" kern="1000" dirty="0" smtClean="0"/>
              <a:t>Assistant Professor &amp; Trainer,</a:t>
            </a:r>
          </a:p>
          <a:p>
            <a:pPr algn="r"/>
            <a:r>
              <a:rPr lang="en-US" sz="1400" kern="1000" dirty="0" err="1" smtClean="0"/>
              <a:t>KGiSL</a:t>
            </a:r>
            <a:r>
              <a:rPr lang="en-US" sz="1400" kern="1000" dirty="0" smtClean="0"/>
              <a:t> Micro College </a:t>
            </a:r>
          </a:p>
          <a:p>
            <a:pPr algn="r"/>
            <a:r>
              <a:rPr lang="en-US" sz="1400" kern="1000" dirty="0" smtClean="0"/>
              <a:t>KGiSL Campus, Coimbatore – 641 035.</a:t>
            </a:r>
            <a:endParaRPr lang="en-US" sz="1400" kern="1000" dirty="0"/>
          </a:p>
        </p:txBody>
      </p:sp>
      <p:pic>
        <p:nvPicPr>
          <p:cNvPr id="8" name="Picture Placeholder 7" descr="innovation_front.jfif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972" r="972"/>
          <a:stretch>
            <a:fillRect/>
          </a:stretch>
        </p:blipFill>
        <p:spPr>
          <a:xfrm>
            <a:off x="228600" y="152400"/>
            <a:ext cx="6858000" cy="5148808"/>
          </a:xfrm>
        </p:spPr>
      </p:pic>
      <p:sp>
        <p:nvSpPr>
          <p:cNvPr id="9" name="TextBox 8"/>
          <p:cNvSpPr txBox="1"/>
          <p:nvPr/>
        </p:nvSpPr>
        <p:spPr>
          <a:xfrm>
            <a:off x="323528" y="764704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Welcome you all </a:t>
            </a:r>
          </a:p>
          <a:p>
            <a:pPr algn="ctr"/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JAVA PROGRAMMING</a:t>
            </a:r>
          </a:p>
          <a:p>
            <a:pPr algn="ctr"/>
            <a:endParaRPr lang="en-US" sz="28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DAY : </a:t>
            </a:r>
            <a:r>
              <a:rPr lang="en-US" sz="2800" dirty="0" smtClean="0">
                <a:solidFill>
                  <a:srgbClr val="FFFF00"/>
                </a:solidFill>
              </a:rPr>
              <a:t>10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IN" sz="2800" dirty="0">
                <a:solidFill>
                  <a:srgbClr val="C00000"/>
                </a:solidFill>
              </a:rPr>
              <a:t>Java Enum Example: Defined outside class</a:t>
            </a:r>
          </a:p>
          <a:p>
            <a:pPr algn="l"/>
            <a:r>
              <a:rPr lang="en-IN" sz="2800" b="1" dirty="0"/>
              <a:t>enum</a:t>
            </a:r>
            <a:r>
              <a:rPr lang="en-IN" sz="2800" dirty="0"/>
              <a:t> Season { WINTER, SPRING, SUMMER, FALL }  </a:t>
            </a:r>
            <a:r>
              <a:rPr lang="en-IN" sz="2800" b="1" dirty="0" smtClean="0"/>
              <a:t>class</a:t>
            </a:r>
            <a:r>
              <a:rPr lang="en-IN" sz="2800" dirty="0"/>
              <a:t> EnumExample2{  </a:t>
            </a:r>
          </a:p>
          <a:p>
            <a:pPr algn="l"/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main(String[] args) {  </a:t>
            </a:r>
          </a:p>
          <a:p>
            <a:pPr algn="l"/>
            <a:r>
              <a:rPr lang="en-IN" sz="2800" dirty="0"/>
              <a:t>Season s=Season.WINTER;  </a:t>
            </a:r>
          </a:p>
          <a:p>
            <a:pPr algn="l"/>
            <a:r>
              <a:rPr lang="en-IN" sz="2800" dirty="0"/>
              <a:t>System.out.println(s);  </a:t>
            </a:r>
          </a:p>
          <a:p>
            <a:pPr algn="l"/>
            <a:r>
              <a:rPr lang="en-IN" sz="2800" dirty="0"/>
              <a:t>}}   </a:t>
            </a:r>
          </a:p>
          <a:p>
            <a:pPr algn="l"/>
            <a:endParaRPr lang="en-IN" sz="2800" b="1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445224"/>
            <a:ext cx="13144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52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IN" sz="2800" dirty="0">
                <a:solidFill>
                  <a:srgbClr val="C00000"/>
                </a:solidFill>
              </a:rPr>
              <a:t>Java Enum Example: Defined inside class</a:t>
            </a:r>
          </a:p>
          <a:p>
            <a:pPr algn="l"/>
            <a:r>
              <a:rPr lang="en-IN" sz="2800" b="1" dirty="0"/>
              <a:t>class</a:t>
            </a:r>
            <a:r>
              <a:rPr lang="en-IN" sz="2800" dirty="0"/>
              <a:t> EnumExample3{  </a:t>
            </a:r>
          </a:p>
          <a:p>
            <a:pPr algn="l"/>
            <a:r>
              <a:rPr lang="en-IN" sz="2800" b="1" dirty="0"/>
              <a:t>enum</a:t>
            </a:r>
            <a:r>
              <a:rPr lang="en-IN" sz="2800" dirty="0"/>
              <a:t> Season { WINTER, SPRING, SUMMER, FALL; }//semicolon(;) is optional here  </a:t>
            </a:r>
          </a:p>
          <a:p>
            <a:pPr algn="l"/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main(String[] args) {  </a:t>
            </a:r>
          </a:p>
          <a:p>
            <a:pPr algn="l"/>
            <a:r>
              <a:rPr lang="en-IN" sz="2800" dirty="0"/>
              <a:t>Season s=Season.WINTER;//enum type is required to access WINTER  </a:t>
            </a:r>
          </a:p>
          <a:p>
            <a:pPr algn="l"/>
            <a:r>
              <a:rPr lang="en-IN" sz="2800" dirty="0"/>
              <a:t>System.out.println(s);  </a:t>
            </a:r>
          </a:p>
          <a:p>
            <a:pPr algn="l"/>
            <a:r>
              <a:rPr lang="en-IN" sz="2800" dirty="0"/>
              <a:t>}}  </a:t>
            </a:r>
          </a:p>
          <a:p>
            <a:pPr algn="l"/>
            <a:endParaRPr lang="en-IN" sz="2800" b="1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82" y="5373216"/>
            <a:ext cx="13049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648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IN" sz="2800" dirty="0">
                <a:solidFill>
                  <a:srgbClr val="C00000"/>
                </a:solidFill>
              </a:rPr>
              <a:t>Initializing specific values to the enum constants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The enum constants have an initial value which starts from 0, 1, 2, 3, and so on</a:t>
            </a:r>
            <a:r>
              <a:rPr lang="en-IN" sz="2800" dirty="0" smtClean="0"/>
              <a:t>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 smtClean="0"/>
              <a:t> </a:t>
            </a:r>
            <a:r>
              <a:rPr lang="en-IN" sz="2800" dirty="0"/>
              <a:t>But, we can initialize the specific value to the enum constants by defining fields and constructors. </a:t>
            </a:r>
            <a:endParaRPr lang="en-IN" sz="2800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1057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2800" dirty="0">
                <a:solidFill>
                  <a:srgbClr val="C00000"/>
                </a:solidFill>
              </a:rPr>
              <a:t>Example of specifying initial value to the enum constants</a:t>
            </a:r>
          </a:p>
          <a:p>
            <a:pPr algn="l"/>
            <a:r>
              <a:rPr lang="en-IN" sz="2800" b="1" dirty="0"/>
              <a:t>class</a:t>
            </a:r>
            <a:r>
              <a:rPr lang="en-IN" sz="2800" dirty="0"/>
              <a:t> EnumExample4{  </a:t>
            </a:r>
          </a:p>
          <a:p>
            <a:pPr algn="l"/>
            <a:r>
              <a:rPr lang="en-IN" sz="2800" b="1" dirty="0"/>
              <a:t>enum</a:t>
            </a:r>
            <a:r>
              <a:rPr lang="en-IN" sz="2800" dirty="0"/>
              <a:t> Season{   </a:t>
            </a:r>
          </a:p>
          <a:p>
            <a:pPr algn="l"/>
            <a:r>
              <a:rPr lang="en-IN" sz="2800" dirty="0"/>
              <a:t>WINTER(5), SPRING(10), SUMMER(15), FALL(20);   </a:t>
            </a:r>
          </a:p>
          <a:p>
            <a:pPr algn="l"/>
            <a:r>
              <a:rPr lang="en-IN" sz="2800" dirty="0"/>
              <a:t>  </a:t>
            </a:r>
          </a:p>
          <a:p>
            <a:pPr algn="l"/>
            <a:r>
              <a:rPr lang="en-IN" sz="2800" b="1" dirty="0"/>
              <a:t>private</a:t>
            </a:r>
            <a:r>
              <a:rPr lang="en-IN" sz="2800" dirty="0"/>
              <a:t> </a:t>
            </a:r>
            <a:r>
              <a:rPr lang="en-IN" sz="2800" b="1" dirty="0"/>
              <a:t>int</a:t>
            </a:r>
            <a:r>
              <a:rPr lang="en-IN" sz="2800" dirty="0"/>
              <a:t> value;  </a:t>
            </a:r>
          </a:p>
          <a:p>
            <a:pPr algn="l"/>
            <a:r>
              <a:rPr lang="en-IN" sz="2800" b="1" dirty="0"/>
              <a:t>private</a:t>
            </a:r>
            <a:r>
              <a:rPr lang="en-IN" sz="2800" dirty="0"/>
              <a:t> Season(</a:t>
            </a:r>
            <a:r>
              <a:rPr lang="en-IN" sz="2800" b="1" dirty="0"/>
              <a:t>int</a:t>
            </a:r>
            <a:r>
              <a:rPr lang="en-IN" sz="2800" dirty="0"/>
              <a:t> value){  </a:t>
            </a:r>
          </a:p>
          <a:p>
            <a:pPr algn="l"/>
            <a:r>
              <a:rPr lang="en-IN" sz="2800" b="1" dirty="0"/>
              <a:t>this</a:t>
            </a:r>
            <a:r>
              <a:rPr lang="en-IN" sz="2800" dirty="0"/>
              <a:t>.value=value;  </a:t>
            </a:r>
          </a:p>
          <a:p>
            <a:pPr algn="l"/>
            <a:r>
              <a:rPr lang="en-IN" sz="2800" dirty="0"/>
              <a:t>}  </a:t>
            </a:r>
          </a:p>
          <a:p>
            <a:pPr algn="l"/>
            <a:r>
              <a:rPr lang="en-IN" sz="2800" dirty="0"/>
              <a:t>}  </a:t>
            </a:r>
          </a:p>
          <a:p>
            <a:pPr algn="l"/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 args[]){  </a:t>
            </a:r>
          </a:p>
          <a:p>
            <a:pPr algn="l"/>
            <a:r>
              <a:rPr lang="en-IN" sz="2800" b="1" dirty="0"/>
              <a:t>for</a:t>
            </a:r>
            <a:r>
              <a:rPr lang="en-IN" sz="2800" dirty="0"/>
              <a:t> (Season s : Season.values())  </a:t>
            </a:r>
          </a:p>
          <a:p>
            <a:pPr algn="l"/>
            <a:r>
              <a:rPr lang="en-IN" sz="2800" dirty="0"/>
              <a:t>System.out.println(s+" "+s.value);   </a:t>
            </a:r>
          </a:p>
          <a:p>
            <a:pPr algn="l"/>
            <a:r>
              <a:rPr lang="en-IN" sz="2800" dirty="0"/>
              <a:t>}}  </a:t>
            </a:r>
          </a:p>
          <a:p>
            <a:pPr algn="l"/>
            <a:endParaRPr lang="en-IN" sz="2800" b="1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4509120"/>
            <a:ext cx="1381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85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</a:rPr>
              <a:t>Java Enum in a switch statement</a:t>
            </a:r>
          </a:p>
          <a:p>
            <a:pPr algn="l"/>
            <a:r>
              <a:rPr lang="en-IN" sz="2800" dirty="0"/>
              <a:t>We can apply enum on switch statement as in the given example</a:t>
            </a:r>
            <a:r>
              <a:rPr lang="en-IN" sz="2800" dirty="0" smtClean="0"/>
              <a:t>:</a:t>
            </a:r>
          </a:p>
          <a:p>
            <a:pPr algn="l"/>
            <a:endParaRPr lang="en-IN" sz="2800" dirty="0"/>
          </a:p>
          <a:p>
            <a:pPr algn="l"/>
            <a:r>
              <a:rPr lang="en-IN" sz="2800" b="1" dirty="0"/>
              <a:t>Example of applying Enum on a switch </a:t>
            </a:r>
            <a:r>
              <a:rPr lang="en-IN" sz="2800" b="1" dirty="0" smtClean="0"/>
              <a:t>statement</a:t>
            </a:r>
          </a:p>
          <a:p>
            <a:pPr algn="l"/>
            <a:endParaRPr lang="en-IN" sz="2800" dirty="0"/>
          </a:p>
          <a:p>
            <a:pPr algn="l"/>
            <a:r>
              <a:rPr lang="en-IN" sz="2800" b="1" dirty="0"/>
              <a:t>class</a:t>
            </a:r>
            <a:r>
              <a:rPr lang="en-IN" sz="2800" dirty="0"/>
              <a:t> EnumExample5{  </a:t>
            </a:r>
          </a:p>
          <a:p>
            <a:pPr algn="l"/>
            <a:r>
              <a:rPr lang="en-IN" sz="2800" b="1" dirty="0"/>
              <a:t>enum</a:t>
            </a:r>
            <a:r>
              <a:rPr lang="en-IN" sz="2800" dirty="0"/>
              <a:t> Day{ SUNDAY, MONDAY, TUESDAY, WEDNESDAY, THURSDAY, FRIDAY, SATURDAY}  </a:t>
            </a:r>
          </a:p>
          <a:p>
            <a:pPr algn="l"/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 args[]){  </a:t>
            </a:r>
          </a:p>
          <a:p>
            <a:pPr algn="l"/>
            <a:r>
              <a:rPr lang="en-IN" sz="2800" dirty="0"/>
              <a:t>Day day=Day.MONDAY;  </a:t>
            </a:r>
          </a:p>
          <a:p>
            <a:pPr algn="l"/>
            <a:r>
              <a:rPr lang="en-IN" sz="2800" dirty="0"/>
              <a:t>  </a:t>
            </a:r>
            <a:r>
              <a:rPr lang="en-IN" sz="2800" b="1" dirty="0" smtClean="0"/>
              <a:t>switch</a:t>
            </a:r>
            <a:r>
              <a:rPr lang="en-IN" sz="2800" dirty="0" smtClean="0"/>
              <a:t>(day</a:t>
            </a:r>
            <a:r>
              <a:rPr lang="en-IN" sz="2800" dirty="0"/>
              <a:t>){  </a:t>
            </a:r>
          </a:p>
          <a:p>
            <a:pPr algn="l"/>
            <a:r>
              <a:rPr lang="en-IN" sz="2800" b="1" dirty="0"/>
              <a:t>case</a:t>
            </a:r>
            <a:r>
              <a:rPr lang="en-IN" sz="2800" dirty="0"/>
              <a:t> SUNDAY:   </a:t>
            </a:r>
          </a:p>
          <a:p>
            <a:pPr algn="l"/>
            <a:r>
              <a:rPr lang="en-IN" sz="2800" dirty="0"/>
              <a:t> System.out.println("sunday");  </a:t>
            </a:r>
          </a:p>
          <a:p>
            <a:pPr algn="l"/>
            <a:r>
              <a:rPr lang="en-IN" sz="2800" dirty="0"/>
              <a:t> </a:t>
            </a:r>
            <a:r>
              <a:rPr lang="en-IN" sz="2800" b="1" dirty="0"/>
              <a:t>break</a:t>
            </a:r>
            <a:r>
              <a:rPr lang="en-IN" sz="2800" dirty="0"/>
              <a:t>;  </a:t>
            </a:r>
          </a:p>
          <a:p>
            <a:pPr algn="l"/>
            <a:r>
              <a:rPr lang="en-IN" sz="2800" b="1" dirty="0"/>
              <a:t>case</a:t>
            </a:r>
            <a:r>
              <a:rPr lang="en-IN" sz="2800" dirty="0"/>
              <a:t> MONDAY:   </a:t>
            </a:r>
          </a:p>
          <a:p>
            <a:pPr algn="l"/>
            <a:r>
              <a:rPr lang="en-IN" sz="2800" dirty="0"/>
              <a:t> System.out.println("monday");  </a:t>
            </a:r>
          </a:p>
          <a:p>
            <a:pPr algn="l"/>
            <a:r>
              <a:rPr lang="en-IN" sz="2800" dirty="0"/>
              <a:t> </a:t>
            </a:r>
            <a:r>
              <a:rPr lang="en-IN" sz="2800" b="1" dirty="0"/>
              <a:t>break</a:t>
            </a:r>
            <a:r>
              <a:rPr lang="en-IN" sz="2800" dirty="0"/>
              <a:t>;  </a:t>
            </a:r>
          </a:p>
          <a:p>
            <a:pPr algn="l"/>
            <a:r>
              <a:rPr lang="en-IN" sz="2800" b="1" dirty="0"/>
              <a:t>default</a:t>
            </a:r>
            <a:r>
              <a:rPr lang="en-IN" sz="2800" dirty="0"/>
              <a:t>:  </a:t>
            </a:r>
          </a:p>
          <a:p>
            <a:pPr algn="l"/>
            <a:r>
              <a:rPr lang="en-IN" sz="2800" dirty="0"/>
              <a:t>System.out.println("other day");  </a:t>
            </a:r>
          </a:p>
          <a:p>
            <a:pPr algn="l"/>
            <a:r>
              <a:rPr lang="en-IN" sz="2800" dirty="0"/>
              <a:t>}  </a:t>
            </a:r>
          </a:p>
          <a:p>
            <a:pPr algn="l"/>
            <a:r>
              <a:rPr lang="en-IN" sz="2800" dirty="0"/>
              <a:t>}}  </a:t>
            </a:r>
          </a:p>
          <a:p>
            <a:pPr algn="l"/>
            <a:endParaRPr lang="en-IN" sz="2800" b="1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5589240"/>
            <a:ext cx="12573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92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1142976" y="4357694"/>
            <a:ext cx="6629416" cy="1295400"/>
          </a:xfrm>
        </p:spPr>
        <p:txBody>
          <a:bodyPr/>
          <a:lstStyle>
            <a:extLst/>
          </a:lstStyle>
          <a:p>
            <a:pPr algn="ctr"/>
            <a:r>
              <a:rPr lang="en-US" sz="8800" b="1" dirty="0" smtClean="0">
                <a:latin typeface="Rockwell" pitchFamily="18" charset="0"/>
              </a:rPr>
              <a:t>Thank You</a:t>
            </a:r>
            <a:endParaRPr lang="en-US" sz="8800" b="1" dirty="0">
              <a:latin typeface="Rockwell" pitchFamily="18" charset="0"/>
            </a:endParaRP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>
            <a:off x="228600" y="723900"/>
            <a:ext cx="2400300" cy="32004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 w="0" h="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pPr algn="ctr"/>
            <a:r>
              <a:rPr lang="en-US" sz="4000" u="sng" dirty="0" smtClean="0">
                <a:solidFill>
                  <a:schemeClr val="tx1"/>
                </a:solidFill>
              </a:rPr>
              <a:t>Day- </a:t>
            </a:r>
            <a:r>
              <a:rPr lang="en-US" sz="4000" u="sng" dirty="0" smtClean="0">
                <a:solidFill>
                  <a:schemeClr val="tx1"/>
                </a:solidFill>
              </a:rPr>
              <a:t>10</a:t>
            </a:r>
            <a:endParaRPr lang="en-US" sz="4000" u="sng" dirty="0" smtClean="0">
              <a:solidFill>
                <a:schemeClr val="tx1"/>
              </a:solidFill>
            </a:endParaRPr>
          </a:p>
          <a:p>
            <a:pPr algn="ctr"/>
            <a:r>
              <a:rPr lang="en-IN" sz="4000" b="1" u="sng" dirty="0" smtClean="0">
                <a:solidFill>
                  <a:srgbClr val="C00000"/>
                </a:solidFill>
              </a:rPr>
              <a:t>Java Enum</a:t>
            </a:r>
            <a:r>
              <a:rPr lang="en-IN" sz="4000" dirty="0"/>
              <a:t> </a:t>
            </a:r>
          </a:p>
          <a:p>
            <a:pPr algn="ctr"/>
            <a:endParaRPr lang="en-US" sz="4000" b="1" u="sng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</a:rPr>
              <a:t>What is </a:t>
            </a:r>
            <a:r>
              <a:rPr lang="en-US" sz="2000" b="1" dirty="0" smtClean="0">
                <a:solidFill>
                  <a:srgbClr val="C00000"/>
                </a:solidFill>
              </a:rPr>
              <a:t>Enum?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</a:rPr>
              <a:t>Enum methods</a:t>
            </a:r>
            <a:endParaRPr lang="en-US" sz="2000" b="1" dirty="0">
              <a:solidFill>
                <a:srgbClr val="C00000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</a:rPr>
              <a:t>Defining Enum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IN" sz="2000" b="1" dirty="0">
                <a:solidFill>
                  <a:srgbClr val="C00000"/>
                </a:solidFill>
              </a:rPr>
              <a:t>I</a:t>
            </a:r>
            <a:r>
              <a:rPr lang="en-IN" sz="2000" b="1" dirty="0" smtClean="0">
                <a:solidFill>
                  <a:srgbClr val="C00000"/>
                </a:solidFill>
              </a:rPr>
              <a:t>nitial </a:t>
            </a:r>
            <a:r>
              <a:rPr lang="en-IN" sz="2000" b="1" dirty="0">
                <a:solidFill>
                  <a:srgbClr val="C00000"/>
                </a:solidFill>
              </a:rPr>
              <a:t>value to the enum constants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</a:rPr>
              <a:t>Enum in a Switch statement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Java Enums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The </a:t>
            </a:r>
            <a:r>
              <a:rPr lang="en-IN" b="1" dirty="0"/>
              <a:t>Enum in Java</a:t>
            </a:r>
            <a:r>
              <a:rPr lang="en-IN" dirty="0"/>
              <a:t> is a data type which contains a fixed set of constants.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It can be used for days of the week (SUNDAY, MONDAY, TUESDAY, WEDNESDAY, THURSDAY, FRIDAY, and SATURDAY) , directions (NORTH, SOUTH, EAST, and WEST), season (SPRING, SUMMER, WINTER, and AUTUMN or FALL), colors (RED, YELLOW, BLUE, GREEN, WHITE, and BLACK) etc. </a:t>
            </a:r>
            <a:endParaRPr lang="en-IN" dirty="0" smtClean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 smtClean="0"/>
              <a:t>According </a:t>
            </a:r>
            <a:r>
              <a:rPr lang="en-IN" dirty="0"/>
              <a:t>to the Java naming conventions, we should have all constants in capital letters. So, we have enum constants in capital letters</a:t>
            </a:r>
            <a:r>
              <a:rPr lang="en-IN" dirty="0" smtClean="0"/>
              <a:t>.</a:t>
            </a:r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12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Java Enums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 smtClean="0"/>
              <a:t>Java </a:t>
            </a:r>
            <a:r>
              <a:rPr lang="en-IN" b="1" dirty="0">
                <a:solidFill>
                  <a:srgbClr val="FF0000"/>
                </a:solidFill>
              </a:rPr>
              <a:t>Enums can be thought of as classes which have a fixed set of constants </a:t>
            </a:r>
            <a:r>
              <a:rPr lang="en-IN" dirty="0"/>
              <a:t>(a variable that does not change). </a:t>
            </a:r>
            <a:endParaRPr lang="en-IN" dirty="0" smtClean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 smtClean="0"/>
              <a:t>The </a:t>
            </a:r>
            <a:r>
              <a:rPr lang="en-IN" dirty="0"/>
              <a:t>Java enum constants are </a:t>
            </a:r>
            <a:r>
              <a:rPr lang="en-IN" b="1" dirty="0"/>
              <a:t>static and final implicitly</a:t>
            </a:r>
            <a:r>
              <a:rPr lang="en-IN" dirty="0"/>
              <a:t>. </a:t>
            </a:r>
            <a:r>
              <a:rPr lang="en-IN" dirty="0" smtClean="0"/>
              <a:t>Enums </a:t>
            </a:r>
            <a:r>
              <a:rPr lang="en-IN" dirty="0"/>
              <a:t>are used to create our own data type like classes. </a:t>
            </a:r>
            <a:endParaRPr lang="en-IN" dirty="0" smtClean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 smtClean="0"/>
              <a:t>The</a:t>
            </a:r>
            <a:r>
              <a:rPr lang="en-IN" dirty="0"/>
              <a:t> </a:t>
            </a:r>
            <a:r>
              <a:rPr lang="en-IN" b="1" dirty="0"/>
              <a:t>enum</a:t>
            </a:r>
            <a:r>
              <a:rPr lang="en-IN" dirty="0"/>
              <a:t> data type (also known as Enumerated Data Type) is used to define an enum in Java</a:t>
            </a:r>
            <a:r>
              <a:rPr lang="en-IN" dirty="0" smtClean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dirty="0"/>
              <a:t>Unlike C/C++, enum in Java is more </a:t>
            </a:r>
            <a:r>
              <a:rPr lang="en-IN" i="1" dirty="0"/>
              <a:t>powerful</a:t>
            </a:r>
            <a:r>
              <a:rPr lang="en-IN" dirty="0"/>
              <a:t>. </a:t>
            </a:r>
            <a:endParaRPr lang="en-IN" dirty="0" smtClean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 smtClean="0"/>
              <a:t>Here</a:t>
            </a:r>
            <a:r>
              <a:rPr lang="en-IN" dirty="0"/>
              <a:t>, </a:t>
            </a:r>
            <a:r>
              <a:rPr lang="en-IN" dirty="0">
                <a:solidFill>
                  <a:srgbClr val="FF0000"/>
                </a:solidFill>
              </a:rPr>
              <a:t>we can define an enum either inside the class or outside the class.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Java Enum internally inherits the </a:t>
            </a:r>
            <a:r>
              <a:rPr lang="en-IN" i="1" dirty="0"/>
              <a:t>Enum class</a:t>
            </a:r>
            <a:r>
              <a:rPr lang="en-IN" dirty="0"/>
              <a:t>, so it cannot inherit any other class, but it can implement many interfaces. </a:t>
            </a:r>
            <a:endParaRPr lang="en-IN" dirty="0" smtClean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 smtClean="0"/>
              <a:t>We </a:t>
            </a:r>
            <a:r>
              <a:rPr lang="en-IN" dirty="0"/>
              <a:t>can have fields, constructors, methods, and main methods in Java enum.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b="1" dirty="0" smtClean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0693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Java Enums</a:t>
            </a:r>
          </a:p>
          <a:p>
            <a:pPr algn="l"/>
            <a:r>
              <a:rPr lang="en-IN" b="1" dirty="0"/>
              <a:t>Points to remember for Java Enum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Enum improves type safety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Enum can be easily used in switch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Enum can be traversed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Enum can have fields, constructors and methods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Enum may implement many interfaces but cannot extend any class because it internally extends Enum class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b="1" dirty="0" smtClean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1873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 smtClean="0"/>
              <a:t>Simple </a:t>
            </a:r>
            <a:r>
              <a:rPr lang="en-IN" sz="2800" b="1" dirty="0"/>
              <a:t>Example of Java </a:t>
            </a:r>
            <a:r>
              <a:rPr lang="en-IN" sz="2800" b="1" dirty="0" smtClean="0"/>
              <a:t>Enum</a:t>
            </a:r>
          </a:p>
          <a:p>
            <a:pPr algn="l"/>
            <a:endParaRPr lang="en-IN" sz="2800" dirty="0"/>
          </a:p>
          <a:p>
            <a:pPr algn="l"/>
            <a:r>
              <a:rPr lang="en-IN" b="1" dirty="0"/>
              <a:t>class</a:t>
            </a:r>
            <a:r>
              <a:rPr lang="en-IN" dirty="0"/>
              <a:t> EnumExample1{  </a:t>
            </a:r>
          </a:p>
          <a:p>
            <a:pPr algn="l"/>
            <a:r>
              <a:rPr lang="en-IN" dirty="0"/>
              <a:t>//defining the enum inside the class  </a:t>
            </a:r>
          </a:p>
          <a:p>
            <a:pPr algn="l"/>
            <a:r>
              <a:rPr lang="en-IN" b="1" dirty="0">
                <a:solidFill>
                  <a:srgbClr val="FF0000"/>
                </a:solidFill>
              </a:rPr>
              <a:t>public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b="1" dirty="0">
                <a:solidFill>
                  <a:srgbClr val="FF0000"/>
                </a:solidFill>
              </a:rPr>
              <a:t>enum</a:t>
            </a:r>
            <a:r>
              <a:rPr lang="en-IN" dirty="0">
                <a:solidFill>
                  <a:srgbClr val="FF0000"/>
                </a:solidFill>
              </a:rPr>
              <a:t> Season { WINTER, SPRING, SUMMER, FALL }  </a:t>
            </a:r>
          </a:p>
          <a:p>
            <a:pPr algn="l"/>
            <a:r>
              <a:rPr lang="en-IN" dirty="0"/>
              <a:t>//main method  </a:t>
            </a:r>
          </a:p>
          <a:p>
            <a:pPr algn="l"/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args) {  </a:t>
            </a:r>
          </a:p>
          <a:p>
            <a:pPr algn="l"/>
            <a:r>
              <a:rPr lang="en-IN" dirty="0"/>
              <a:t>//traversing the enum  </a:t>
            </a:r>
          </a:p>
          <a:p>
            <a:pPr algn="l"/>
            <a:r>
              <a:rPr lang="en-IN" b="1" dirty="0"/>
              <a:t>for</a:t>
            </a:r>
            <a:r>
              <a:rPr lang="en-IN" dirty="0"/>
              <a:t> (Season s : Season.values())  </a:t>
            </a:r>
          </a:p>
          <a:p>
            <a:pPr algn="l"/>
            <a:r>
              <a:rPr lang="en-IN" dirty="0"/>
              <a:t>System.out.println(s);  </a:t>
            </a:r>
          </a:p>
          <a:p>
            <a:pPr algn="l"/>
            <a:r>
              <a:rPr lang="en-IN" dirty="0"/>
              <a:t>}}  </a:t>
            </a:r>
          </a:p>
          <a:p>
            <a:pPr algn="ctr"/>
            <a:endParaRPr lang="en-IN" sz="2800" b="1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857" y="4938489"/>
            <a:ext cx="13049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509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sz="2800" b="1" u="sng" dirty="0">
                <a:solidFill>
                  <a:srgbClr val="0070C0"/>
                </a:solidFill>
              </a:rPr>
              <a:t>Let us see another example of Java enum where we are using value(), valueOf(), and ordinal() methods of Java enum</a:t>
            </a:r>
            <a:r>
              <a:rPr lang="en-IN" sz="2800" b="1" u="sng" dirty="0" smtClean="0">
                <a:solidFill>
                  <a:srgbClr val="0070C0"/>
                </a:solidFill>
              </a:rPr>
              <a:t>.</a:t>
            </a:r>
          </a:p>
          <a:p>
            <a:pPr algn="l"/>
            <a:endParaRPr lang="en-US" sz="2800" b="1" dirty="0">
              <a:solidFill>
                <a:srgbClr val="FF0000"/>
              </a:solidFill>
            </a:endParaRPr>
          </a:p>
          <a:p>
            <a:pPr algn="l"/>
            <a:r>
              <a:rPr lang="en-IN" sz="2800" b="1" dirty="0"/>
              <a:t>class</a:t>
            </a:r>
            <a:r>
              <a:rPr lang="en-IN" sz="2800" dirty="0"/>
              <a:t> EnumExample1{  </a:t>
            </a:r>
          </a:p>
          <a:p>
            <a:pPr algn="l"/>
            <a:r>
              <a:rPr lang="en-IN" sz="2800" dirty="0"/>
              <a:t>//defining enum within class  </a:t>
            </a:r>
          </a:p>
          <a:p>
            <a:pPr algn="l"/>
            <a:r>
              <a:rPr lang="en-IN" sz="2800" b="1" dirty="0">
                <a:solidFill>
                  <a:srgbClr val="FF0000"/>
                </a:solidFill>
              </a:rPr>
              <a:t>public</a:t>
            </a:r>
            <a:r>
              <a:rPr lang="en-IN" sz="2800" dirty="0">
                <a:solidFill>
                  <a:srgbClr val="FF0000"/>
                </a:solidFill>
              </a:rPr>
              <a:t> </a:t>
            </a:r>
            <a:r>
              <a:rPr lang="en-IN" sz="2800" b="1" dirty="0">
                <a:solidFill>
                  <a:srgbClr val="FF0000"/>
                </a:solidFill>
              </a:rPr>
              <a:t>enum</a:t>
            </a:r>
            <a:r>
              <a:rPr lang="en-IN" sz="2800" dirty="0">
                <a:solidFill>
                  <a:srgbClr val="FF0000"/>
                </a:solidFill>
              </a:rPr>
              <a:t> Season { WINTER, SPRING, SUMMER, FALL }  </a:t>
            </a:r>
          </a:p>
          <a:p>
            <a:pPr algn="l"/>
            <a:r>
              <a:rPr lang="en-IN" sz="2800" dirty="0"/>
              <a:t>//creating the main method  </a:t>
            </a:r>
          </a:p>
          <a:p>
            <a:pPr algn="l"/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main(String[] args) {  </a:t>
            </a:r>
          </a:p>
          <a:p>
            <a:pPr algn="l"/>
            <a:r>
              <a:rPr lang="en-IN" sz="2800" dirty="0"/>
              <a:t>//printing all enum  </a:t>
            </a:r>
          </a:p>
          <a:p>
            <a:pPr algn="l"/>
            <a:r>
              <a:rPr lang="en-IN" sz="2800" b="1" dirty="0">
                <a:solidFill>
                  <a:srgbClr val="FF0000"/>
                </a:solidFill>
              </a:rPr>
              <a:t>for</a:t>
            </a:r>
            <a:r>
              <a:rPr lang="en-IN" sz="2800" dirty="0">
                <a:solidFill>
                  <a:srgbClr val="FF0000"/>
                </a:solidFill>
              </a:rPr>
              <a:t> (Season s : Season.values()){  </a:t>
            </a:r>
          </a:p>
          <a:p>
            <a:pPr algn="l"/>
            <a:r>
              <a:rPr lang="en-IN" sz="2800" dirty="0"/>
              <a:t>System.out.println(s);  </a:t>
            </a:r>
          </a:p>
          <a:p>
            <a:pPr algn="l"/>
            <a:r>
              <a:rPr lang="en-IN" sz="2800" dirty="0"/>
              <a:t>}  </a:t>
            </a:r>
          </a:p>
          <a:p>
            <a:pPr algn="l"/>
            <a:r>
              <a:rPr lang="en-IN" sz="2800" dirty="0"/>
              <a:t>System.out.println("Value of WINTER is: "+</a:t>
            </a:r>
            <a:r>
              <a:rPr lang="en-IN" sz="2800" dirty="0">
                <a:solidFill>
                  <a:srgbClr val="FF0000"/>
                </a:solidFill>
              </a:rPr>
              <a:t>Season.valueOf("WINTER"));</a:t>
            </a:r>
            <a:r>
              <a:rPr lang="en-IN" sz="2800" dirty="0"/>
              <a:t>  </a:t>
            </a:r>
          </a:p>
          <a:p>
            <a:pPr algn="l"/>
            <a:r>
              <a:rPr lang="en-IN" sz="2800" dirty="0"/>
              <a:t>System.out.println("Index of WINTER is: "+</a:t>
            </a:r>
            <a:r>
              <a:rPr lang="en-IN" sz="2800" dirty="0">
                <a:solidFill>
                  <a:srgbClr val="FF0000"/>
                </a:solidFill>
              </a:rPr>
              <a:t>Season.valueOf("WINTER").ordinal());  </a:t>
            </a:r>
          </a:p>
          <a:p>
            <a:pPr algn="l"/>
            <a:r>
              <a:rPr lang="en-IN" sz="2800" dirty="0"/>
              <a:t>System.out.println("Index of SUMMER is: "+Season.valueOf("SUMMER").ordinal());  </a:t>
            </a:r>
          </a:p>
          <a:p>
            <a:pPr algn="l"/>
            <a:r>
              <a:rPr lang="en-IN" sz="2800" dirty="0"/>
              <a:t>  </a:t>
            </a:r>
          </a:p>
          <a:p>
            <a:pPr algn="l"/>
            <a:r>
              <a:rPr lang="en-IN" sz="2800" dirty="0"/>
              <a:t>}}  </a:t>
            </a:r>
          </a:p>
          <a:p>
            <a:pPr algn="l"/>
            <a:endParaRPr lang="en-IN" sz="2800" b="1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121" y="1412776"/>
            <a:ext cx="1950319" cy="219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70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IN" sz="2800" b="1" u="sng" dirty="0" smtClean="0">
                <a:solidFill>
                  <a:srgbClr val="0070C0"/>
                </a:solidFill>
              </a:rPr>
              <a:t>Purpose of value</a:t>
            </a:r>
            <a:r>
              <a:rPr lang="en-IN" sz="2800" b="1" u="sng" dirty="0">
                <a:solidFill>
                  <a:srgbClr val="0070C0"/>
                </a:solidFill>
              </a:rPr>
              <a:t>(), valueOf(), and ordinal() methods of Java enum</a:t>
            </a:r>
            <a:r>
              <a:rPr lang="en-IN" sz="2800" b="1" u="sng" dirty="0" smtClean="0">
                <a:solidFill>
                  <a:srgbClr val="0070C0"/>
                </a:solidFill>
              </a:rPr>
              <a:t>.</a:t>
            </a:r>
          </a:p>
          <a:p>
            <a:pPr algn="l"/>
            <a:endParaRPr lang="en-US" sz="2800" b="1" u="sng" dirty="0">
              <a:solidFill>
                <a:srgbClr val="0070C0"/>
              </a:solidFill>
            </a:endParaRPr>
          </a:p>
          <a:p>
            <a:pPr marL="571500" indent="-571500" algn="l">
              <a:buFont typeface="+mj-lt"/>
              <a:buAutoNum type="romanLcPeriod"/>
            </a:pPr>
            <a:r>
              <a:rPr lang="en-IN" sz="2800" dirty="0"/>
              <a:t>The </a:t>
            </a:r>
            <a:r>
              <a:rPr lang="en-IN" sz="2800" b="1" dirty="0">
                <a:solidFill>
                  <a:srgbClr val="C00000"/>
                </a:solidFill>
              </a:rPr>
              <a:t>values() method </a:t>
            </a:r>
            <a:r>
              <a:rPr lang="en-IN" sz="2800" dirty="0"/>
              <a:t>returns an array containing all the values of the enum</a:t>
            </a:r>
            <a:r>
              <a:rPr lang="en-IN" sz="2800" dirty="0" smtClean="0"/>
              <a:t>.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IN" sz="2800" dirty="0" smtClean="0"/>
              <a:t>The </a:t>
            </a:r>
            <a:r>
              <a:rPr lang="en-IN" sz="2800" b="1" dirty="0">
                <a:solidFill>
                  <a:srgbClr val="C00000"/>
                </a:solidFill>
              </a:rPr>
              <a:t>valueOf() method </a:t>
            </a:r>
            <a:r>
              <a:rPr lang="en-IN" sz="2800" dirty="0"/>
              <a:t>returns the value of given constant enum</a:t>
            </a:r>
            <a:r>
              <a:rPr lang="en-IN" sz="2800" dirty="0" smtClean="0"/>
              <a:t>.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IN" sz="2800" dirty="0" smtClean="0"/>
              <a:t>The </a:t>
            </a:r>
            <a:r>
              <a:rPr lang="en-IN" sz="2800" b="1" dirty="0">
                <a:solidFill>
                  <a:srgbClr val="C00000"/>
                </a:solidFill>
              </a:rPr>
              <a:t>ordinal() method </a:t>
            </a:r>
            <a:r>
              <a:rPr lang="en-IN" sz="2800" dirty="0"/>
              <a:t>returns the index of the enum value.</a:t>
            </a:r>
            <a:endParaRPr lang="en-IN" sz="2800" b="1" u="sng" dirty="0" smtClean="0">
              <a:solidFill>
                <a:srgbClr val="0070C0"/>
              </a:solidFill>
            </a:endParaRPr>
          </a:p>
          <a:p>
            <a:pPr marL="571500" indent="-571500" algn="l">
              <a:buFont typeface="+mj-lt"/>
              <a:buAutoNum type="romanLcPeriod"/>
            </a:pPr>
            <a:endParaRPr lang="en-US" sz="2800" b="1" dirty="0">
              <a:solidFill>
                <a:srgbClr val="FF0000"/>
              </a:solidFill>
            </a:endParaRPr>
          </a:p>
          <a:p>
            <a:pPr algn="l"/>
            <a:endParaRPr lang="en-IN" sz="2800" b="1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0648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3047" y="524644"/>
            <a:ext cx="7467600" cy="6156920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>
                <a:solidFill>
                  <a:srgbClr val="C00000"/>
                </a:solidFill>
              </a:rPr>
              <a:t>Defining Java Enum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IN" sz="2800" dirty="0"/>
              <a:t>The enum can be defined within or outside the class because it is similar to a class. </a:t>
            </a:r>
            <a:endParaRPr lang="en-IN" sz="2800" dirty="0" smtClean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IN" sz="2800" dirty="0" smtClean="0"/>
              <a:t>The </a:t>
            </a:r>
            <a:r>
              <a:rPr lang="en-IN" sz="2800" dirty="0"/>
              <a:t>semicolon (;) at the end of the enum constants are optional. </a:t>
            </a:r>
            <a:endParaRPr lang="en-IN" sz="2800" dirty="0" smtClean="0"/>
          </a:p>
          <a:p>
            <a:pPr algn="l"/>
            <a:r>
              <a:rPr lang="en-IN" sz="2800" dirty="0" smtClean="0"/>
              <a:t>For </a:t>
            </a:r>
            <a:r>
              <a:rPr lang="en-IN" sz="2800" dirty="0"/>
              <a:t>example:</a:t>
            </a:r>
          </a:p>
          <a:p>
            <a:pPr algn="l"/>
            <a:r>
              <a:rPr lang="en-IN" b="1" dirty="0">
                <a:solidFill>
                  <a:srgbClr val="00B050"/>
                </a:solidFill>
              </a:rPr>
              <a:t>enum</a:t>
            </a:r>
            <a:r>
              <a:rPr lang="en-IN" dirty="0">
                <a:solidFill>
                  <a:srgbClr val="00B050"/>
                </a:solidFill>
              </a:rPr>
              <a:t> Season { WINTER, SPRING, SUMMER, FALL }</a:t>
            </a:r>
            <a:r>
              <a:rPr lang="en-IN" sz="2800" dirty="0">
                <a:solidFill>
                  <a:srgbClr val="00B050"/>
                </a:solidFill>
              </a:rPr>
              <a:t> </a:t>
            </a:r>
            <a:endParaRPr lang="en-IN" sz="2800" dirty="0" smtClean="0">
              <a:solidFill>
                <a:srgbClr val="00B050"/>
              </a:solidFill>
            </a:endParaRPr>
          </a:p>
          <a:p>
            <a:pPr algn="l"/>
            <a:r>
              <a:rPr lang="en-IN" sz="2800" dirty="0">
                <a:solidFill>
                  <a:srgbClr val="00B050"/>
                </a:solidFill>
              </a:rPr>
              <a:t> </a:t>
            </a:r>
            <a:r>
              <a:rPr lang="en-IN" sz="2800" dirty="0" smtClean="0">
                <a:solidFill>
                  <a:srgbClr val="00B050"/>
                </a:solidFill>
              </a:rPr>
              <a:t>Or</a:t>
            </a:r>
            <a:r>
              <a:rPr lang="en-IN" sz="2800" dirty="0">
                <a:solidFill>
                  <a:srgbClr val="00B050"/>
                </a:solidFill>
              </a:rPr>
              <a:t>,</a:t>
            </a:r>
          </a:p>
          <a:p>
            <a:pPr algn="l"/>
            <a:r>
              <a:rPr lang="en-IN" b="1" dirty="0">
                <a:solidFill>
                  <a:srgbClr val="00B050"/>
                </a:solidFill>
              </a:rPr>
              <a:t>enum</a:t>
            </a:r>
            <a:r>
              <a:rPr lang="en-IN" dirty="0">
                <a:solidFill>
                  <a:srgbClr val="00B050"/>
                </a:solidFill>
              </a:rPr>
              <a:t> Season { WINTER, SPRING, SUMMER, FALL; }  </a:t>
            </a:r>
            <a:endParaRPr lang="en-IN" dirty="0" smtClean="0">
              <a:solidFill>
                <a:srgbClr val="00B050"/>
              </a:solidFill>
            </a:endParaRPr>
          </a:p>
          <a:p>
            <a:pPr algn="l"/>
            <a:endParaRPr lang="en-IN" dirty="0">
              <a:solidFill>
                <a:srgbClr val="00B050"/>
              </a:solidFill>
            </a:endParaRPr>
          </a:p>
          <a:p>
            <a:pPr algn="l"/>
            <a:r>
              <a:rPr lang="en-IN" dirty="0"/>
              <a:t>Bo</a:t>
            </a:r>
            <a:r>
              <a:rPr lang="en-IN" sz="2800" dirty="0"/>
              <a:t>th the definitions of Java enum are the same.</a:t>
            </a:r>
          </a:p>
          <a:p>
            <a:pPr algn="l"/>
            <a:endParaRPr lang="en-IN" sz="2800" b="1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86" y="65906"/>
            <a:ext cx="1289646" cy="2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131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ContemporaryPhotoAlbum</Template>
  <TotalTime>0</TotalTime>
  <Words>355</Words>
  <Application>Microsoft Office PowerPoint</Application>
  <PresentationFormat>On-screen Show (4:3)</PresentationFormat>
  <Paragraphs>130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Rockwell</vt:lpstr>
      <vt:lpstr>Wingdings</vt:lpstr>
      <vt:lpstr>Contemporary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2022-05-17T09:40:20Z</dcterms:created>
  <dcterms:modified xsi:type="dcterms:W3CDTF">2023-03-09T12:40:40Z</dcterms:modified>
</cp:coreProperties>
</file>