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</p:sldIdLst>
  <p:sldSz cy="6858000" cx="9144000"/>
  <p:notesSz cx="6858000" cy="9144000"/>
  <p:embeddedFontLst>
    <p:embeddedFont>
      <p:font typeface="Inter"/>
      <p:regular r:id="rId52"/>
      <p:bold r:id="rId5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54" roundtripDataSignature="AMtx7miYjn3/RL4x8xHV9nt8u7bO6pgMl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0F3EFE5-4D24-4E4D-BFE7-D471B6C9BB3A}">
  <a:tblStyle styleId="{00F3EFE5-4D24-4E4D-BFE7-D471B6C9BB3A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font" Target="fonts/Inter-bold.fntdata"/><Relationship Id="rId52" Type="http://schemas.openxmlformats.org/officeDocument/2006/relationships/font" Target="fonts/Inter-regular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54" Type="http://customschemas.google.com/relationships/presentationmetadata" Target="meta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I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8" name="Google Shape;19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" name="Google Shape;465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4" name="Google Shape;474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3" name="Google Shape;483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2" name="Google Shape;492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1" name="Google Shape;501;p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0" name="Google Shape;510;p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9" name="Google Shape;519;p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0" name="Google Shape;530;p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1" name="Google Shape;541;p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2" name="Google Shape;552;p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3" name="Google Shape;563;p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4" name="Google Shape;574;p4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4" name="Google Shape;584;p4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4" name="Google Shape;594;p4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4" name="Google Shape;604;p4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4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4" name="Google Shape;614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5" name="Google Shape;615;p4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lbum Cover" showMasterSp="0">
  <p:cSld name="Album Cover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7"/>
          <p:cNvSpPr/>
          <p:nvPr/>
        </p:nvSpPr>
        <p:spPr>
          <a:xfrm>
            <a:off x="7162800" y="137160"/>
            <a:ext cx="228600" cy="5257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47"/>
          <p:cNvSpPr/>
          <p:nvPr/>
        </p:nvSpPr>
        <p:spPr>
          <a:xfrm>
            <a:off x="7467600" y="133350"/>
            <a:ext cx="1447800" cy="525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1;p47"/>
          <p:cNvSpPr txBox="1"/>
          <p:nvPr>
            <p:ph idx="1" type="body"/>
          </p:nvPr>
        </p:nvSpPr>
        <p:spPr>
          <a:xfrm>
            <a:off x="228600" y="5467350"/>
            <a:ext cx="8672946" cy="1238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96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  <a:defRPr sz="4800">
                <a:solidFill>
                  <a:schemeClr val="lt1"/>
                </a:solidFill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" name="Google Shape;22;p47"/>
          <p:cNvSpPr/>
          <p:nvPr>
            <p:ph idx="2" type="pic"/>
          </p:nvPr>
        </p:nvSpPr>
        <p:spPr>
          <a:xfrm>
            <a:off x="228600" y="152400"/>
            <a:ext cx="6858000" cy="5239512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23" name="Google Shape;23;p47"/>
          <p:cNvSpPr txBox="1"/>
          <p:nvPr>
            <p:ph idx="10" type="dt"/>
          </p:nvPr>
        </p:nvSpPr>
        <p:spPr>
          <a:xfrm rot="-5400000">
            <a:off x="7696200" y="101282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47"/>
          <p:cNvSpPr txBox="1"/>
          <p:nvPr>
            <p:ph idx="12" type="sldNum"/>
          </p:nvPr>
        </p:nvSpPr>
        <p:spPr>
          <a:xfrm rot="5400000">
            <a:off x="8278813" y="5962650"/>
            <a:ext cx="9683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25" name="Google Shape;25;p47"/>
          <p:cNvSpPr txBox="1"/>
          <p:nvPr>
            <p:ph idx="11" type="ftr"/>
          </p:nvPr>
        </p:nvSpPr>
        <p:spPr>
          <a:xfrm rot="-5400000">
            <a:off x="7296150" y="3698878"/>
            <a:ext cx="29337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7"/>
          <p:cNvSpPr txBox="1"/>
          <p:nvPr>
            <p:ph idx="3" type="body"/>
          </p:nvPr>
        </p:nvSpPr>
        <p:spPr>
          <a:xfrm rot="-5400000">
            <a:off x="5372100" y="2247900"/>
            <a:ext cx="5181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-Up Landscape with Caption">
  <p:cSld name="3-Up Landscape with Caption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56"/>
          <p:cNvSpPr/>
          <p:nvPr>
            <p:ph idx="2" type="pic"/>
          </p:nvPr>
        </p:nvSpPr>
        <p:spPr>
          <a:xfrm>
            <a:off x="4343400" y="3352800"/>
            <a:ext cx="3947160" cy="296037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sp>
      <p:sp>
        <p:nvSpPr>
          <p:cNvPr id="94" name="Google Shape;94;p56"/>
          <p:cNvSpPr/>
          <p:nvPr>
            <p:ph idx="3" type="pic"/>
          </p:nvPr>
        </p:nvSpPr>
        <p:spPr>
          <a:xfrm>
            <a:off x="228600" y="3352800"/>
            <a:ext cx="3947160" cy="296037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sp>
      <p:sp>
        <p:nvSpPr>
          <p:cNvPr id="95" name="Google Shape;95;p56"/>
          <p:cNvSpPr/>
          <p:nvPr>
            <p:ph idx="4" type="pic"/>
          </p:nvPr>
        </p:nvSpPr>
        <p:spPr>
          <a:xfrm>
            <a:off x="4343400" y="228600"/>
            <a:ext cx="3947160" cy="296037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sp>
      <p:sp>
        <p:nvSpPr>
          <p:cNvPr id="96" name="Google Shape;96;p56"/>
          <p:cNvSpPr txBox="1"/>
          <p:nvPr>
            <p:ph idx="1" type="body"/>
          </p:nvPr>
        </p:nvSpPr>
        <p:spPr>
          <a:xfrm>
            <a:off x="228600" y="228600"/>
            <a:ext cx="3947160" cy="296037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marR="0" algn="r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libri"/>
              <a:buNone/>
              <a:defRPr i="0" sz="20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7" name="Google Shape;97;p56"/>
          <p:cNvSpPr txBox="1"/>
          <p:nvPr>
            <p:ph idx="10" type="dt"/>
          </p:nvPr>
        </p:nvSpPr>
        <p:spPr>
          <a:xfrm rot="-5400000">
            <a:off x="7696200" y="101282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56"/>
          <p:cNvSpPr txBox="1"/>
          <p:nvPr>
            <p:ph idx="12" type="sldNum"/>
          </p:nvPr>
        </p:nvSpPr>
        <p:spPr>
          <a:xfrm rot="5400000">
            <a:off x="8278813" y="5962650"/>
            <a:ext cx="9683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99" name="Google Shape;99;p56"/>
          <p:cNvSpPr txBox="1"/>
          <p:nvPr>
            <p:ph idx="11" type="ftr"/>
          </p:nvPr>
        </p:nvSpPr>
        <p:spPr>
          <a:xfrm rot="-5400000">
            <a:off x="7162800" y="3832226"/>
            <a:ext cx="3200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-Up Mixed">
  <p:cSld name="3-Up Mixed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57"/>
          <p:cNvSpPr/>
          <p:nvPr>
            <p:ph idx="2" type="pic"/>
          </p:nvPr>
        </p:nvSpPr>
        <p:spPr>
          <a:xfrm>
            <a:off x="4648200" y="3124962"/>
            <a:ext cx="3697224" cy="2772918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sp>
      <p:sp>
        <p:nvSpPr>
          <p:cNvPr id="102" name="Google Shape;102;p57"/>
          <p:cNvSpPr/>
          <p:nvPr>
            <p:ph idx="3" type="pic"/>
          </p:nvPr>
        </p:nvSpPr>
        <p:spPr>
          <a:xfrm>
            <a:off x="228600" y="228600"/>
            <a:ext cx="4251960" cy="566928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sp>
      <p:sp>
        <p:nvSpPr>
          <p:cNvPr id="103" name="Google Shape;103;p57"/>
          <p:cNvSpPr/>
          <p:nvPr>
            <p:ph idx="4" type="pic"/>
          </p:nvPr>
        </p:nvSpPr>
        <p:spPr>
          <a:xfrm>
            <a:off x="4648200" y="228600"/>
            <a:ext cx="3672840" cy="275463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sp>
      <p:sp>
        <p:nvSpPr>
          <p:cNvPr id="104" name="Google Shape;104;p57"/>
          <p:cNvSpPr txBox="1"/>
          <p:nvPr>
            <p:ph idx="10" type="dt"/>
          </p:nvPr>
        </p:nvSpPr>
        <p:spPr>
          <a:xfrm rot="-5400000">
            <a:off x="7696200" y="101282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57"/>
          <p:cNvSpPr txBox="1"/>
          <p:nvPr>
            <p:ph idx="12" type="sldNum"/>
          </p:nvPr>
        </p:nvSpPr>
        <p:spPr>
          <a:xfrm rot="5400000">
            <a:off x="8278813" y="5962650"/>
            <a:ext cx="9683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106" name="Google Shape;106;p57"/>
          <p:cNvSpPr txBox="1"/>
          <p:nvPr>
            <p:ph idx="11" type="ftr"/>
          </p:nvPr>
        </p:nvSpPr>
        <p:spPr>
          <a:xfrm rot="-5400000">
            <a:off x="7162800" y="3832226"/>
            <a:ext cx="3200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-Up Portrait with Captions">
  <p:cSld name="4-Up Portrait with Captions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8"/>
          <p:cNvSpPr/>
          <p:nvPr>
            <p:ph idx="2" type="pic"/>
          </p:nvPr>
        </p:nvSpPr>
        <p:spPr>
          <a:xfrm>
            <a:off x="1866900" y="228600"/>
            <a:ext cx="2286000" cy="31242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sp>
      <p:sp>
        <p:nvSpPr>
          <p:cNvPr id="109" name="Google Shape;109;p58"/>
          <p:cNvSpPr/>
          <p:nvPr>
            <p:ph idx="3" type="pic"/>
          </p:nvPr>
        </p:nvSpPr>
        <p:spPr>
          <a:xfrm>
            <a:off x="1866900" y="3505200"/>
            <a:ext cx="2285214" cy="31242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sp>
      <p:sp>
        <p:nvSpPr>
          <p:cNvPr id="110" name="Google Shape;110;p58"/>
          <p:cNvSpPr/>
          <p:nvPr>
            <p:ph idx="4" type="pic"/>
          </p:nvPr>
        </p:nvSpPr>
        <p:spPr>
          <a:xfrm>
            <a:off x="4305300" y="228600"/>
            <a:ext cx="2286000" cy="31242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sp>
      <p:sp>
        <p:nvSpPr>
          <p:cNvPr id="111" name="Google Shape;111;p58"/>
          <p:cNvSpPr/>
          <p:nvPr>
            <p:ph idx="5" type="pic"/>
          </p:nvPr>
        </p:nvSpPr>
        <p:spPr>
          <a:xfrm>
            <a:off x="4306086" y="3505200"/>
            <a:ext cx="2285214" cy="31242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sp>
      <p:sp>
        <p:nvSpPr>
          <p:cNvPr id="112" name="Google Shape;112;p58"/>
          <p:cNvSpPr txBox="1"/>
          <p:nvPr>
            <p:ph idx="1" type="body"/>
          </p:nvPr>
        </p:nvSpPr>
        <p:spPr>
          <a:xfrm>
            <a:off x="152400" y="228600"/>
            <a:ext cx="16764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algn="r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libri"/>
              <a:buNone/>
              <a:defRPr sz="16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3" name="Google Shape;113;p58"/>
          <p:cNvSpPr txBox="1"/>
          <p:nvPr>
            <p:ph idx="6" type="body"/>
          </p:nvPr>
        </p:nvSpPr>
        <p:spPr>
          <a:xfrm>
            <a:off x="6629400" y="228600"/>
            <a:ext cx="1676400" cy="19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libri"/>
              <a:buNone/>
              <a:defRPr sz="16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4" name="Google Shape;114;p58"/>
          <p:cNvSpPr txBox="1"/>
          <p:nvPr>
            <p:ph idx="7" type="body"/>
          </p:nvPr>
        </p:nvSpPr>
        <p:spPr>
          <a:xfrm>
            <a:off x="152400" y="4724400"/>
            <a:ext cx="1676400" cy="1905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marR="0" algn="r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libri"/>
              <a:buNone/>
              <a:defRPr sz="16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5" name="Google Shape;115;p58"/>
          <p:cNvSpPr txBox="1"/>
          <p:nvPr>
            <p:ph idx="8" type="body"/>
          </p:nvPr>
        </p:nvSpPr>
        <p:spPr>
          <a:xfrm>
            <a:off x="6629400" y="4724400"/>
            <a:ext cx="1676400" cy="1905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marR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libri"/>
              <a:buNone/>
              <a:defRPr sz="16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6" name="Google Shape;116;p58"/>
          <p:cNvSpPr txBox="1"/>
          <p:nvPr>
            <p:ph idx="10" type="dt"/>
          </p:nvPr>
        </p:nvSpPr>
        <p:spPr>
          <a:xfrm rot="-5400000">
            <a:off x="7696200" y="101282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58"/>
          <p:cNvSpPr txBox="1"/>
          <p:nvPr>
            <p:ph idx="12" type="sldNum"/>
          </p:nvPr>
        </p:nvSpPr>
        <p:spPr>
          <a:xfrm rot="5400000">
            <a:off x="8278813" y="5962650"/>
            <a:ext cx="9683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118" name="Google Shape;118;p58"/>
          <p:cNvSpPr txBox="1"/>
          <p:nvPr>
            <p:ph idx="11" type="ftr"/>
          </p:nvPr>
        </p:nvSpPr>
        <p:spPr>
          <a:xfrm rot="-5400000">
            <a:off x="7162800" y="3832226"/>
            <a:ext cx="3200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-Up Landscape with Captions">
  <p:cSld name="4-Up Landscape with Captions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59"/>
          <p:cNvSpPr/>
          <p:nvPr>
            <p:ph idx="2" type="pic"/>
          </p:nvPr>
        </p:nvSpPr>
        <p:spPr>
          <a:xfrm>
            <a:off x="533400" y="685800"/>
            <a:ext cx="3653297" cy="27432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sp>
      <p:sp>
        <p:nvSpPr>
          <p:cNvPr id="121" name="Google Shape;121;p59"/>
          <p:cNvSpPr txBox="1"/>
          <p:nvPr>
            <p:ph idx="1" type="body"/>
          </p:nvPr>
        </p:nvSpPr>
        <p:spPr>
          <a:xfrm>
            <a:off x="533400" y="6324600"/>
            <a:ext cx="3657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libri"/>
              <a:buNone/>
              <a:defRPr sz="16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2" name="Google Shape;122;p59"/>
          <p:cNvSpPr/>
          <p:nvPr>
            <p:ph idx="3" type="pic"/>
          </p:nvPr>
        </p:nvSpPr>
        <p:spPr>
          <a:xfrm>
            <a:off x="4267200" y="685800"/>
            <a:ext cx="3657600" cy="27432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sp>
      <p:sp>
        <p:nvSpPr>
          <p:cNvPr id="123" name="Google Shape;123;p59"/>
          <p:cNvSpPr/>
          <p:nvPr>
            <p:ph idx="4" type="pic"/>
          </p:nvPr>
        </p:nvSpPr>
        <p:spPr>
          <a:xfrm>
            <a:off x="533400" y="3505200"/>
            <a:ext cx="3657600" cy="27432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sp>
      <p:sp>
        <p:nvSpPr>
          <p:cNvPr id="124" name="Google Shape;124;p59"/>
          <p:cNvSpPr/>
          <p:nvPr>
            <p:ph idx="5" type="pic"/>
          </p:nvPr>
        </p:nvSpPr>
        <p:spPr>
          <a:xfrm>
            <a:off x="4267200" y="3505200"/>
            <a:ext cx="3657600" cy="27432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sp>
      <p:sp>
        <p:nvSpPr>
          <p:cNvPr id="125" name="Google Shape;125;p59"/>
          <p:cNvSpPr txBox="1"/>
          <p:nvPr>
            <p:ph idx="6" type="body"/>
          </p:nvPr>
        </p:nvSpPr>
        <p:spPr>
          <a:xfrm>
            <a:off x="533400" y="304800"/>
            <a:ext cx="3657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libri"/>
              <a:buNone/>
              <a:defRPr sz="16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6" name="Google Shape;126;p59"/>
          <p:cNvSpPr txBox="1"/>
          <p:nvPr>
            <p:ph idx="7" type="body"/>
          </p:nvPr>
        </p:nvSpPr>
        <p:spPr>
          <a:xfrm>
            <a:off x="4267200" y="6324600"/>
            <a:ext cx="3657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libri"/>
              <a:buNone/>
              <a:defRPr sz="16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7" name="Google Shape;127;p59"/>
          <p:cNvSpPr txBox="1"/>
          <p:nvPr>
            <p:ph idx="8" type="body"/>
          </p:nvPr>
        </p:nvSpPr>
        <p:spPr>
          <a:xfrm>
            <a:off x="4267200" y="304800"/>
            <a:ext cx="3657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libri"/>
              <a:buNone/>
              <a:defRPr sz="16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8" name="Google Shape;128;p59"/>
          <p:cNvSpPr txBox="1"/>
          <p:nvPr>
            <p:ph idx="10" type="dt"/>
          </p:nvPr>
        </p:nvSpPr>
        <p:spPr>
          <a:xfrm rot="-5400000">
            <a:off x="7696200" y="101282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59"/>
          <p:cNvSpPr txBox="1"/>
          <p:nvPr>
            <p:ph idx="12" type="sldNum"/>
          </p:nvPr>
        </p:nvSpPr>
        <p:spPr>
          <a:xfrm rot="5400000">
            <a:off x="8278813" y="5962650"/>
            <a:ext cx="9683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130" name="Google Shape;130;p59"/>
          <p:cNvSpPr txBox="1"/>
          <p:nvPr>
            <p:ph idx="11" type="ftr"/>
          </p:nvPr>
        </p:nvSpPr>
        <p:spPr>
          <a:xfrm rot="-5400000">
            <a:off x="7162800" y="3832226"/>
            <a:ext cx="3200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-Up Portrait with Large Caption">
  <p:cSld name="4-Up Portrait with Large Caption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60"/>
          <p:cNvSpPr/>
          <p:nvPr>
            <p:ph idx="2" type="pic"/>
          </p:nvPr>
        </p:nvSpPr>
        <p:spPr>
          <a:xfrm>
            <a:off x="228600" y="416356"/>
            <a:ext cx="2006651" cy="2675534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sp>
      <p:sp>
        <p:nvSpPr>
          <p:cNvPr id="133" name="Google Shape;133;p60"/>
          <p:cNvSpPr/>
          <p:nvPr>
            <p:ph idx="3" type="pic"/>
          </p:nvPr>
        </p:nvSpPr>
        <p:spPr>
          <a:xfrm>
            <a:off x="4343400" y="416356"/>
            <a:ext cx="2006651" cy="2675534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sp>
      <p:sp>
        <p:nvSpPr>
          <p:cNvPr id="134" name="Google Shape;134;p60"/>
          <p:cNvSpPr/>
          <p:nvPr>
            <p:ph idx="4" type="pic"/>
          </p:nvPr>
        </p:nvSpPr>
        <p:spPr>
          <a:xfrm>
            <a:off x="2286000" y="416356"/>
            <a:ext cx="2006651" cy="2675534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sp>
      <p:sp>
        <p:nvSpPr>
          <p:cNvPr id="135" name="Google Shape;135;p60"/>
          <p:cNvSpPr/>
          <p:nvPr>
            <p:ph idx="5" type="pic"/>
          </p:nvPr>
        </p:nvSpPr>
        <p:spPr>
          <a:xfrm>
            <a:off x="6400800" y="416356"/>
            <a:ext cx="2006651" cy="2675534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sp>
      <p:sp>
        <p:nvSpPr>
          <p:cNvPr id="136" name="Google Shape;136;p60"/>
          <p:cNvSpPr txBox="1"/>
          <p:nvPr>
            <p:ph idx="1" type="body"/>
          </p:nvPr>
        </p:nvSpPr>
        <p:spPr>
          <a:xfrm>
            <a:off x="228600" y="3352800"/>
            <a:ext cx="815340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Calibri"/>
              <a:buNone/>
              <a:defRPr sz="28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7" name="Google Shape;137;p60"/>
          <p:cNvSpPr txBox="1"/>
          <p:nvPr>
            <p:ph idx="10" type="dt"/>
          </p:nvPr>
        </p:nvSpPr>
        <p:spPr>
          <a:xfrm rot="-5400000">
            <a:off x="7696200" y="101282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60"/>
          <p:cNvSpPr txBox="1"/>
          <p:nvPr>
            <p:ph idx="12" type="sldNum"/>
          </p:nvPr>
        </p:nvSpPr>
        <p:spPr>
          <a:xfrm rot="5400000">
            <a:off x="8278813" y="5962650"/>
            <a:ext cx="9683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139" name="Google Shape;139;p60"/>
          <p:cNvSpPr txBox="1"/>
          <p:nvPr>
            <p:ph idx="11" type="ftr"/>
          </p:nvPr>
        </p:nvSpPr>
        <p:spPr>
          <a:xfrm rot="-5400000">
            <a:off x="7162800" y="3832226"/>
            <a:ext cx="3200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-Up: 1 Portrait with 3 Landscape">
  <p:cSld name="4-Up: 1 Portrait with 3 Landscape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61"/>
          <p:cNvSpPr/>
          <p:nvPr>
            <p:ph idx="2" type="pic"/>
          </p:nvPr>
        </p:nvSpPr>
        <p:spPr>
          <a:xfrm>
            <a:off x="343292" y="257665"/>
            <a:ext cx="4764388" cy="635252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sp>
      <p:sp>
        <p:nvSpPr>
          <p:cNvPr id="142" name="Google Shape;142;p61"/>
          <p:cNvSpPr/>
          <p:nvPr>
            <p:ph idx="3" type="pic"/>
          </p:nvPr>
        </p:nvSpPr>
        <p:spPr>
          <a:xfrm>
            <a:off x="5446340" y="257665"/>
            <a:ext cx="2670050" cy="2002536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sp>
      <p:sp>
        <p:nvSpPr>
          <p:cNvPr id="143" name="Google Shape;143;p61"/>
          <p:cNvSpPr/>
          <p:nvPr>
            <p:ph idx="4" type="pic"/>
          </p:nvPr>
        </p:nvSpPr>
        <p:spPr>
          <a:xfrm>
            <a:off x="5446340" y="2432657"/>
            <a:ext cx="2670050" cy="2002536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sp>
      <p:sp>
        <p:nvSpPr>
          <p:cNvPr id="144" name="Google Shape;144;p61"/>
          <p:cNvSpPr/>
          <p:nvPr>
            <p:ph idx="5" type="pic"/>
          </p:nvPr>
        </p:nvSpPr>
        <p:spPr>
          <a:xfrm>
            <a:off x="5446340" y="4607649"/>
            <a:ext cx="2670050" cy="2002536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sp>
      <p:sp>
        <p:nvSpPr>
          <p:cNvPr id="145" name="Google Shape;145;p61"/>
          <p:cNvSpPr txBox="1"/>
          <p:nvPr>
            <p:ph idx="10" type="dt"/>
          </p:nvPr>
        </p:nvSpPr>
        <p:spPr>
          <a:xfrm rot="-5400000">
            <a:off x="7696200" y="101282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61"/>
          <p:cNvSpPr txBox="1"/>
          <p:nvPr>
            <p:ph idx="12" type="sldNum"/>
          </p:nvPr>
        </p:nvSpPr>
        <p:spPr>
          <a:xfrm rot="5400000">
            <a:off x="8278813" y="5962650"/>
            <a:ext cx="9683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147" name="Google Shape;147;p61"/>
          <p:cNvSpPr txBox="1"/>
          <p:nvPr>
            <p:ph idx="11" type="ftr"/>
          </p:nvPr>
        </p:nvSpPr>
        <p:spPr>
          <a:xfrm rot="-5400000">
            <a:off x="7162800" y="3832226"/>
            <a:ext cx="3200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-Up: 3 Landscape with 2 Portrait">
  <p:cSld name="5-Up: 3 Landscape with 2 Portrait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62"/>
          <p:cNvSpPr/>
          <p:nvPr>
            <p:ph idx="2" type="pic"/>
          </p:nvPr>
        </p:nvSpPr>
        <p:spPr>
          <a:xfrm>
            <a:off x="228600" y="3429000"/>
            <a:ext cx="2070154" cy="31242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sp>
      <p:sp>
        <p:nvSpPr>
          <p:cNvPr id="150" name="Google Shape;150;p62"/>
          <p:cNvSpPr/>
          <p:nvPr>
            <p:ph idx="3" type="pic"/>
          </p:nvPr>
        </p:nvSpPr>
        <p:spPr>
          <a:xfrm>
            <a:off x="2438400" y="228600"/>
            <a:ext cx="5562600" cy="417195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sp>
      <p:sp>
        <p:nvSpPr>
          <p:cNvPr id="151" name="Google Shape;151;p62"/>
          <p:cNvSpPr/>
          <p:nvPr>
            <p:ph idx="4" type="pic"/>
          </p:nvPr>
        </p:nvSpPr>
        <p:spPr>
          <a:xfrm>
            <a:off x="228600" y="228600"/>
            <a:ext cx="2070154" cy="31242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sp>
      <p:sp>
        <p:nvSpPr>
          <p:cNvPr id="152" name="Google Shape;152;p62"/>
          <p:cNvSpPr/>
          <p:nvPr>
            <p:ph idx="5" type="pic"/>
          </p:nvPr>
        </p:nvSpPr>
        <p:spPr>
          <a:xfrm>
            <a:off x="5257800" y="4495800"/>
            <a:ext cx="2743200" cy="20574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sp>
      <p:sp>
        <p:nvSpPr>
          <p:cNvPr id="153" name="Google Shape;153;p62"/>
          <p:cNvSpPr/>
          <p:nvPr>
            <p:ph idx="6" type="pic"/>
          </p:nvPr>
        </p:nvSpPr>
        <p:spPr>
          <a:xfrm>
            <a:off x="2438400" y="4495800"/>
            <a:ext cx="2743200" cy="20574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sp>
      <p:sp>
        <p:nvSpPr>
          <p:cNvPr id="154" name="Google Shape;154;p62"/>
          <p:cNvSpPr txBox="1"/>
          <p:nvPr>
            <p:ph idx="10" type="dt"/>
          </p:nvPr>
        </p:nvSpPr>
        <p:spPr>
          <a:xfrm rot="-5400000">
            <a:off x="7696200" y="101282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62"/>
          <p:cNvSpPr txBox="1"/>
          <p:nvPr>
            <p:ph idx="12" type="sldNum"/>
          </p:nvPr>
        </p:nvSpPr>
        <p:spPr>
          <a:xfrm rot="5400000">
            <a:off x="8278813" y="5962650"/>
            <a:ext cx="9683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156" name="Google Shape;156;p62"/>
          <p:cNvSpPr txBox="1"/>
          <p:nvPr>
            <p:ph idx="11" type="ftr"/>
          </p:nvPr>
        </p:nvSpPr>
        <p:spPr>
          <a:xfrm rot="-5400000">
            <a:off x="7162800" y="3832226"/>
            <a:ext cx="3200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-Up: 2 Landscape with 3 Portrait">
  <p:cSld name="5-Up: 2 Landscape with 3 Portrait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63"/>
          <p:cNvSpPr/>
          <p:nvPr>
            <p:ph idx="2" type="pic"/>
          </p:nvPr>
        </p:nvSpPr>
        <p:spPr>
          <a:xfrm>
            <a:off x="228600" y="228600"/>
            <a:ext cx="2606040" cy="347472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sp>
      <p:sp>
        <p:nvSpPr>
          <p:cNvPr id="159" name="Google Shape;159;p63"/>
          <p:cNvSpPr/>
          <p:nvPr>
            <p:ph idx="3" type="pic"/>
          </p:nvPr>
        </p:nvSpPr>
        <p:spPr>
          <a:xfrm>
            <a:off x="228600" y="3867150"/>
            <a:ext cx="3962400" cy="27432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sp>
      <p:sp>
        <p:nvSpPr>
          <p:cNvPr id="160" name="Google Shape;160;p63"/>
          <p:cNvSpPr/>
          <p:nvPr>
            <p:ph idx="4" type="pic"/>
          </p:nvPr>
        </p:nvSpPr>
        <p:spPr>
          <a:xfrm>
            <a:off x="4419600" y="3867150"/>
            <a:ext cx="3962400" cy="27432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sp>
      <p:sp>
        <p:nvSpPr>
          <p:cNvPr id="161" name="Google Shape;161;p63"/>
          <p:cNvSpPr/>
          <p:nvPr>
            <p:ph idx="5" type="pic"/>
          </p:nvPr>
        </p:nvSpPr>
        <p:spPr>
          <a:xfrm>
            <a:off x="3009900" y="228600"/>
            <a:ext cx="2606040" cy="347472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sp>
      <p:sp>
        <p:nvSpPr>
          <p:cNvPr id="162" name="Google Shape;162;p63"/>
          <p:cNvSpPr/>
          <p:nvPr>
            <p:ph idx="6" type="pic"/>
          </p:nvPr>
        </p:nvSpPr>
        <p:spPr>
          <a:xfrm>
            <a:off x="5791200" y="228600"/>
            <a:ext cx="2606040" cy="347472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sp>
      <p:sp>
        <p:nvSpPr>
          <p:cNvPr id="163" name="Google Shape;163;p63"/>
          <p:cNvSpPr txBox="1"/>
          <p:nvPr>
            <p:ph idx="10" type="dt"/>
          </p:nvPr>
        </p:nvSpPr>
        <p:spPr>
          <a:xfrm rot="-5400000">
            <a:off x="7696200" y="101282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63"/>
          <p:cNvSpPr txBox="1"/>
          <p:nvPr>
            <p:ph idx="12" type="sldNum"/>
          </p:nvPr>
        </p:nvSpPr>
        <p:spPr>
          <a:xfrm rot="5400000">
            <a:off x="8278813" y="5962650"/>
            <a:ext cx="9683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165" name="Google Shape;165;p63"/>
          <p:cNvSpPr txBox="1"/>
          <p:nvPr>
            <p:ph idx="11" type="ftr"/>
          </p:nvPr>
        </p:nvSpPr>
        <p:spPr>
          <a:xfrm rot="-5400000">
            <a:off x="7162800" y="3832226"/>
            <a:ext cx="3200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quare with Caption">
  <p:cSld name="Square with Caption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64"/>
          <p:cNvSpPr/>
          <p:nvPr>
            <p:ph idx="2" type="pic"/>
          </p:nvPr>
        </p:nvSpPr>
        <p:spPr>
          <a:xfrm>
            <a:off x="2133600" y="762000"/>
            <a:ext cx="4873334" cy="48768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sp>
      <p:sp>
        <p:nvSpPr>
          <p:cNvPr id="168" name="Google Shape;168;p64"/>
          <p:cNvSpPr txBox="1"/>
          <p:nvPr>
            <p:ph idx="1" type="body"/>
          </p:nvPr>
        </p:nvSpPr>
        <p:spPr>
          <a:xfrm>
            <a:off x="2133600" y="5715000"/>
            <a:ext cx="48768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25" wrap="square" tIns="91425">
            <a:normAutofit/>
          </a:bodyPr>
          <a:lstStyle>
            <a:lvl1pPr indent="-228600" lvl="0" marL="457200" marR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libri"/>
              <a:buNone/>
              <a:defRPr i="0" sz="20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9" name="Google Shape;169;p64"/>
          <p:cNvSpPr txBox="1"/>
          <p:nvPr>
            <p:ph idx="10" type="dt"/>
          </p:nvPr>
        </p:nvSpPr>
        <p:spPr>
          <a:xfrm rot="-5400000">
            <a:off x="7696200" y="101282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64"/>
          <p:cNvSpPr txBox="1"/>
          <p:nvPr>
            <p:ph idx="12" type="sldNum"/>
          </p:nvPr>
        </p:nvSpPr>
        <p:spPr>
          <a:xfrm rot="5400000">
            <a:off x="8278813" y="5962650"/>
            <a:ext cx="9683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171" name="Google Shape;171;p64"/>
          <p:cNvSpPr txBox="1"/>
          <p:nvPr>
            <p:ph idx="11" type="ftr"/>
          </p:nvPr>
        </p:nvSpPr>
        <p:spPr>
          <a:xfrm rot="-5400000">
            <a:off x="7162800" y="3832226"/>
            <a:ext cx="3200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-Up Square with Caption">
  <p:cSld name="2-Up Square with Caption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65"/>
          <p:cNvSpPr/>
          <p:nvPr>
            <p:ph idx="2" type="pic"/>
          </p:nvPr>
        </p:nvSpPr>
        <p:spPr>
          <a:xfrm>
            <a:off x="4955273" y="1371600"/>
            <a:ext cx="3198127" cy="32004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sp>
      <p:sp>
        <p:nvSpPr>
          <p:cNvPr id="174" name="Google Shape;174;p65"/>
          <p:cNvSpPr/>
          <p:nvPr>
            <p:ph idx="3" type="pic"/>
          </p:nvPr>
        </p:nvSpPr>
        <p:spPr>
          <a:xfrm>
            <a:off x="1145273" y="1371600"/>
            <a:ext cx="3198127" cy="32004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sp>
      <p:sp>
        <p:nvSpPr>
          <p:cNvPr id="175" name="Google Shape;175;p65"/>
          <p:cNvSpPr txBox="1"/>
          <p:nvPr>
            <p:ph idx="1" type="body"/>
          </p:nvPr>
        </p:nvSpPr>
        <p:spPr>
          <a:xfrm>
            <a:off x="4953000" y="4648200"/>
            <a:ext cx="32004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25" wrap="square" tIns="91425">
            <a:normAutofit/>
          </a:bodyPr>
          <a:lstStyle>
            <a:lvl1pPr indent="-228600" lvl="0" marL="457200" marR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libri"/>
              <a:buNone/>
              <a:defRPr i="0" sz="20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6" name="Google Shape;176;p65"/>
          <p:cNvSpPr txBox="1"/>
          <p:nvPr>
            <p:ph idx="4" type="body"/>
          </p:nvPr>
        </p:nvSpPr>
        <p:spPr>
          <a:xfrm>
            <a:off x="1143000" y="4648200"/>
            <a:ext cx="32004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25" wrap="square" tIns="91425">
            <a:normAutofit/>
          </a:bodyPr>
          <a:lstStyle>
            <a:lvl1pPr indent="-228600" lvl="0" marL="457200" marR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libri"/>
              <a:buNone/>
              <a:defRPr i="0" sz="20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7" name="Google Shape;177;p65"/>
          <p:cNvSpPr txBox="1"/>
          <p:nvPr>
            <p:ph idx="10" type="dt"/>
          </p:nvPr>
        </p:nvSpPr>
        <p:spPr>
          <a:xfrm rot="-5400000">
            <a:off x="7696200" y="101282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p65"/>
          <p:cNvSpPr txBox="1"/>
          <p:nvPr>
            <p:ph idx="12" type="sldNum"/>
          </p:nvPr>
        </p:nvSpPr>
        <p:spPr>
          <a:xfrm rot="5400000">
            <a:off x="8278813" y="5962650"/>
            <a:ext cx="9683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179" name="Google Shape;179;p65"/>
          <p:cNvSpPr txBox="1"/>
          <p:nvPr>
            <p:ph idx="11" type="ftr"/>
          </p:nvPr>
        </p:nvSpPr>
        <p:spPr>
          <a:xfrm rot="-5400000">
            <a:off x="7162800" y="3832226"/>
            <a:ext cx="3200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ndscape with Caption">
  <p:cSld name="Landscape with Caption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8"/>
          <p:cNvSpPr/>
          <p:nvPr>
            <p:ph idx="2" type="pic"/>
          </p:nvPr>
        </p:nvSpPr>
        <p:spPr>
          <a:xfrm>
            <a:off x="533400" y="218390"/>
            <a:ext cx="7467600" cy="5600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sp>
      <p:sp>
        <p:nvSpPr>
          <p:cNvPr id="29" name="Google Shape;29;p48"/>
          <p:cNvSpPr txBox="1"/>
          <p:nvPr>
            <p:ph idx="1" type="body"/>
          </p:nvPr>
        </p:nvSpPr>
        <p:spPr>
          <a:xfrm>
            <a:off x="533400" y="5943600"/>
            <a:ext cx="7467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algn="r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alibri"/>
              <a:buNone/>
              <a:defRPr i="0" sz="24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" name="Google Shape;30;p48"/>
          <p:cNvSpPr txBox="1"/>
          <p:nvPr>
            <p:ph idx="10" type="dt"/>
          </p:nvPr>
        </p:nvSpPr>
        <p:spPr>
          <a:xfrm rot="-5400000">
            <a:off x="7696200" y="101282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8"/>
          <p:cNvSpPr txBox="1"/>
          <p:nvPr>
            <p:ph idx="12" type="sldNum"/>
          </p:nvPr>
        </p:nvSpPr>
        <p:spPr>
          <a:xfrm rot="5400000">
            <a:off x="8278813" y="5962650"/>
            <a:ext cx="9683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32" name="Google Shape;32;p48"/>
          <p:cNvSpPr txBox="1"/>
          <p:nvPr>
            <p:ph idx="11" type="ftr"/>
          </p:nvPr>
        </p:nvSpPr>
        <p:spPr>
          <a:xfrm rot="-5400000">
            <a:off x="7162800" y="3832226"/>
            <a:ext cx="3200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a with Caption">
  <p:cSld name="Panorama with Caption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66"/>
          <p:cNvSpPr/>
          <p:nvPr>
            <p:ph idx="2" type="pic"/>
          </p:nvPr>
        </p:nvSpPr>
        <p:spPr>
          <a:xfrm>
            <a:off x="228600" y="1524000"/>
            <a:ext cx="8229600" cy="27432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sp>
      <p:sp>
        <p:nvSpPr>
          <p:cNvPr id="182" name="Google Shape;182;p66"/>
          <p:cNvSpPr txBox="1"/>
          <p:nvPr>
            <p:ph idx="1" type="body"/>
          </p:nvPr>
        </p:nvSpPr>
        <p:spPr>
          <a:xfrm>
            <a:off x="228600" y="4343400"/>
            <a:ext cx="8229600" cy="16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25" wrap="square" tIns="91425">
            <a:normAutofit/>
          </a:bodyPr>
          <a:lstStyle>
            <a:lvl1pPr indent="-228600" lvl="0" marL="457200" marR="0" algn="r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libri"/>
              <a:buNone/>
              <a:defRPr i="0" sz="20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3" name="Google Shape;183;p66"/>
          <p:cNvSpPr txBox="1"/>
          <p:nvPr>
            <p:ph idx="10" type="dt"/>
          </p:nvPr>
        </p:nvSpPr>
        <p:spPr>
          <a:xfrm rot="-5400000">
            <a:off x="7696200" y="101282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4" name="Google Shape;184;p66"/>
          <p:cNvSpPr txBox="1"/>
          <p:nvPr>
            <p:ph idx="12" type="sldNum"/>
          </p:nvPr>
        </p:nvSpPr>
        <p:spPr>
          <a:xfrm rot="5400000">
            <a:off x="8278813" y="5962650"/>
            <a:ext cx="9683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185" name="Google Shape;185;p66"/>
          <p:cNvSpPr txBox="1"/>
          <p:nvPr>
            <p:ph idx="11" type="ftr"/>
          </p:nvPr>
        </p:nvSpPr>
        <p:spPr>
          <a:xfrm rot="-5400000">
            <a:off x="7162800" y="3832226"/>
            <a:ext cx="3200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67"/>
          <p:cNvSpPr txBox="1"/>
          <p:nvPr>
            <p:ph type="title"/>
          </p:nvPr>
        </p:nvSpPr>
        <p:spPr>
          <a:xfrm>
            <a:off x="457200" y="274638"/>
            <a:ext cx="7848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8" name="Google Shape;188;p67"/>
          <p:cNvSpPr txBox="1"/>
          <p:nvPr>
            <p:ph idx="1" type="body"/>
          </p:nvPr>
        </p:nvSpPr>
        <p:spPr>
          <a:xfrm>
            <a:off x="457200" y="1600201"/>
            <a:ext cx="784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9" name="Google Shape;189;p67"/>
          <p:cNvSpPr txBox="1"/>
          <p:nvPr>
            <p:ph idx="10" type="dt"/>
          </p:nvPr>
        </p:nvSpPr>
        <p:spPr>
          <a:xfrm rot="-5400000">
            <a:off x="7696200" y="101282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0" name="Google Shape;190;p67"/>
          <p:cNvSpPr txBox="1"/>
          <p:nvPr>
            <p:ph idx="11" type="ftr"/>
          </p:nvPr>
        </p:nvSpPr>
        <p:spPr>
          <a:xfrm rot="-5400000">
            <a:off x="7162800" y="3832226"/>
            <a:ext cx="3200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1" name="Google Shape;191;p67"/>
          <p:cNvSpPr txBox="1"/>
          <p:nvPr>
            <p:ph idx="12" type="sldNum"/>
          </p:nvPr>
        </p:nvSpPr>
        <p:spPr>
          <a:xfrm rot="5400000">
            <a:off x="8278813" y="5962650"/>
            <a:ext cx="9683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68"/>
          <p:cNvSpPr txBox="1"/>
          <p:nvPr>
            <p:ph idx="10" type="dt"/>
          </p:nvPr>
        </p:nvSpPr>
        <p:spPr>
          <a:xfrm rot="-5400000">
            <a:off x="7696200" y="101282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4" name="Google Shape;194;p68"/>
          <p:cNvSpPr txBox="1"/>
          <p:nvPr>
            <p:ph idx="11" type="ftr"/>
          </p:nvPr>
        </p:nvSpPr>
        <p:spPr>
          <a:xfrm rot="-5400000">
            <a:off x="7162800" y="3832226"/>
            <a:ext cx="3200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5" name="Google Shape;195;p68"/>
          <p:cNvSpPr txBox="1"/>
          <p:nvPr>
            <p:ph idx="12" type="sldNum"/>
          </p:nvPr>
        </p:nvSpPr>
        <p:spPr>
          <a:xfrm rot="5400000">
            <a:off x="8278813" y="5962650"/>
            <a:ext cx="9683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-Up Portrait with Captions">
  <p:cSld name="3-Up Portrait with Caption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9"/>
          <p:cNvSpPr/>
          <p:nvPr>
            <p:ph idx="2" type="pic"/>
          </p:nvPr>
        </p:nvSpPr>
        <p:spPr>
          <a:xfrm>
            <a:off x="228600" y="533400"/>
            <a:ext cx="2590800" cy="34544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sp>
      <p:sp>
        <p:nvSpPr>
          <p:cNvPr id="35" name="Google Shape;35;p49"/>
          <p:cNvSpPr/>
          <p:nvPr>
            <p:ph idx="3" type="pic"/>
          </p:nvPr>
        </p:nvSpPr>
        <p:spPr>
          <a:xfrm>
            <a:off x="3048000" y="533400"/>
            <a:ext cx="2590800" cy="34544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sp>
      <p:sp>
        <p:nvSpPr>
          <p:cNvPr id="36" name="Google Shape;36;p49"/>
          <p:cNvSpPr/>
          <p:nvPr>
            <p:ph idx="4" type="pic"/>
          </p:nvPr>
        </p:nvSpPr>
        <p:spPr>
          <a:xfrm>
            <a:off x="5867400" y="533400"/>
            <a:ext cx="2590800" cy="34544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sp>
      <p:sp>
        <p:nvSpPr>
          <p:cNvPr id="37" name="Google Shape;37;p49"/>
          <p:cNvSpPr txBox="1"/>
          <p:nvPr>
            <p:ph idx="1" type="body"/>
          </p:nvPr>
        </p:nvSpPr>
        <p:spPr>
          <a:xfrm>
            <a:off x="228600" y="4343400"/>
            <a:ext cx="2590800" cy="16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libri"/>
              <a:buNone/>
              <a:defRPr sz="20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49"/>
          <p:cNvSpPr txBox="1"/>
          <p:nvPr>
            <p:ph idx="5" type="body"/>
          </p:nvPr>
        </p:nvSpPr>
        <p:spPr>
          <a:xfrm>
            <a:off x="3048000" y="4343400"/>
            <a:ext cx="2590800" cy="16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libri"/>
              <a:buNone/>
              <a:defRPr sz="20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49"/>
          <p:cNvSpPr txBox="1"/>
          <p:nvPr>
            <p:ph idx="6" type="body"/>
          </p:nvPr>
        </p:nvSpPr>
        <p:spPr>
          <a:xfrm>
            <a:off x="5867400" y="4343400"/>
            <a:ext cx="2590800" cy="16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libri"/>
              <a:buNone/>
              <a:defRPr sz="20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49"/>
          <p:cNvSpPr/>
          <p:nvPr/>
        </p:nvSpPr>
        <p:spPr>
          <a:xfrm>
            <a:off x="8889273" y="0"/>
            <a:ext cx="76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Google Shape;41;p49"/>
          <p:cNvSpPr txBox="1"/>
          <p:nvPr>
            <p:ph idx="10" type="dt"/>
          </p:nvPr>
        </p:nvSpPr>
        <p:spPr>
          <a:xfrm rot="-5400000">
            <a:off x="7696200" y="101282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49"/>
          <p:cNvSpPr txBox="1"/>
          <p:nvPr>
            <p:ph idx="12" type="sldNum"/>
          </p:nvPr>
        </p:nvSpPr>
        <p:spPr>
          <a:xfrm rot="5400000">
            <a:off x="8278813" y="5962650"/>
            <a:ext cx="9683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43" name="Google Shape;43;p49"/>
          <p:cNvSpPr txBox="1"/>
          <p:nvPr>
            <p:ph idx="11" type="ftr"/>
          </p:nvPr>
        </p:nvSpPr>
        <p:spPr>
          <a:xfrm rot="-5400000">
            <a:off x="7162800" y="3832226"/>
            <a:ext cx="3200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rait with Caption">
  <p:cSld name="Portrait with Ca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50"/>
          <p:cNvSpPr/>
          <p:nvPr>
            <p:ph idx="2" type="pic"/>
          </p:nvPr>
        </p:nvSpPr>
        <p:spPr>
          <a:xfrm>
            <a:off x="304800" y="228600"/>
            <a:ext cx="4754880" cy="63246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sp>
      <p:sp>
        <p:nvSpPr>
          <p:cNvPr id="46" name="Google Shape;46;p50"/>
          <p:cNvSpPr txBox="1"/>
          <p:nvPr>
            <p:ph idx="1" type="body"/>
          </p:nvPr>
        </p:nvSpPr>
        <p:spPr>
          <a:xfrm>
            <a:off x="5105400" y="228600"/>
            <a:ext cx="32004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 marR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libri"/>
              <a:buNone/>
              <a:defRPr i="0" sz="20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50"/>
          <p:cNvSpPr txBox="1"/>
          <p:nvPr>
            <p:ph idx="10" type="dt"/>
          </p:nvPr>
        </p:nvSpPr>
        <p:spPr>
          <a:xfrm rot="-5400000">
            <a:off x="7696200" y="101282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50"/>
          <p:cNvSpPr txBox="1"/>
          <p:nvPr>
            <p:ph idx="12" type="sldNum"/>
          </p:nvPr>
        </p:nvSpPr>
        <p:spPr>
          <a:xfrm rot="5400000">
            <a:off x="8278813" y="5962650"/>
            <a:ext cx="9683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49" name="Google Shape;49;p50"/>
          <p:cNvSpPr txBox="1"/>
          <p:nvPr>
            <p:ph idx="11" type="ftr"/>
          </p:nvPr>
        </p:nvSpPr>
        <p:spPr>
          <a:xfrm rot="-5400000">
            <a:off x="7162800" y="3832226"/>
            <a:ext cx="3200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ndscape Fullscreen">
  <p:cSld name="Landscape Fullscreen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51"/>
          <p:cNvSpPr/>
          <p:nvPr>
            <p:ph idx="2" type="pic"/>
          </p:nvPr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52" name="Google Shape;52;p51"/>
          <p:cNvSpPr txBox="1"/>
          <p:nvPr>
            <p:ph idx="10" type="dt"/>
          </p:nvPr>
        </p:nvSpPr>
        <p:spPr>
          <a:xfrm rot="-5400000">
            <a:off x="7696200" y="101282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51"/>
          <p:cNvSpPr txBox="1"/>
          <p:nvPr>
            <p:ph idx="12" type="sldNum"/>
          </p:nvPr>
        </p:nvSpPr>
        <p:spPr>
          <a:xfrm rot="5400000">
            <a:off x="8278813" y="5962650"/>
            <a:ext cx="9683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54" name="Google Shape;54;p51"/>
          <p:cNvSpPr txBox="1"/>
          <p:nvPr>
            <p:ph idx="11" type="ftr"/>
          </p:nvPr>
        </p:nvSpPr>
        <p:spPr>
          <a:xfrm rot="-5400000">
            <a:off x="7162800" y="3832226"/>
            <a:ext cx="3200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lbum Section" showMasterSp="0">
  <p:cSld name="Album Section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52"/>
          <p:cNvSpPr/>
          <p:nvPr/>
        </p:nvSpPr>
        <p:spPr>
          <a:xfrm rot="-5400000">
            <a:off x="5315559" y="3268980"/>
            <a:ext cx="6858000" cy="32004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52"/>
          <p:cNvSpPr/>
          <p:nvPr/>
        </p:nvSpPr>
        <p:spPr>
          <a:xfrm rot="-5400000">
            <a:off x="5628132" y="3341399"/>
            <a:ext cx="6858000" cy="17373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52"/>
          <p:cNvSpPr/>
          <p:nvPr/>
        </p:nvSpPr>
        <p:spPr>
          <a:xfrm>
            <a:off x="8895749" y="-733"/>
            <a:ext cx="762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p52"/>
          <p:cNvSpPr/>
          <p:nvPr>
            <p:ph idx="2" type="pic"/>
          </p:nvPr>
        </p:nvSpPr>
        <p:spPr>
          <a:xfrm>
            <a:off x="435429" y="2146300"/>
            <a:ext cx="2362200" cy="21971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60" name="Google Shape;60;p52"/>
          <p:cNvSpPr/>
          <p:nvPr/>
        </p:nvSpPr>
        <p:spPr>
          <a:xfrm flipH="1">
            <a:off x="435429" y="6172200"/>
            <a:ext cx="7086600" cy="685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52"/>
          <p:cNvSpPr/>
          <p:nvPr/>
        </p:nvSpPr>
        <p:spPr>
          <a:xfrm>
            <a:off x="435429" y="0"/>
            <a:ext cx="7086600" cy="1981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52"/>
          <p:cNvSpPr txBox="1"/>
          <p:nvPr>
            <p:ph idx="1" type="body"/>
          </p:nvPr>
        </p:nvSpPr>
        <p:spPr>
          <a:xfrm>
            <a:off x="435429" y="5791200"/>
            <a:ext cx="7086600" cy="381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4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alibri"/>
              <a:buNone/>
              <a:defRPr sz="1200">
                <a:solidFill>
                  <a:srgbClr val="FFFFFF"/>
                </a:solidFill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3" name="Google Shape;63;p52"/>
          <p:cNvSpPr txBox="1"/>
          <p:nvPr>
            <p:ph idx="3" type="body"/>
          </p:nvPr>
        </p:nvSpPr>
        <p:spPr>
          <a:xfrm>
            <a:off x="435429" y="4495800"/>
            <a:ext cx="7086600" cy="1295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64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alibri"/>
              <a:buNone/>
              <a:defRPr sz="3200">
                <a:solidFill>
                  <a:srgbClr val="FFFFFF"/>
                </a:solidFill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4" name="Google Shape;64;p52"/>
          <p:cNvSpPr/>
          <p:nvPr>
            <p:ph idx="4" type="pic"/>
          </p:nvPr>
        </p:nvSpPr>
        <p:spPr>
          <a:xfrm>
            <a:off x="2950029" y="2133600"/>
            <a:ext cx="2209800" cy="22098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65" name="Google Shape;65;p52"/>
          <p:cNvSpPr/>
          <p:nvPr>
            <p:ph idx="5" type="pic"/>
          </p:nvPr>
        </p:nvSpPr>
        <p:spPr>
          <a:xfrm>
            <a:off x="5312229" y="2133600"/>
            <a:ext cx="2209800" cy="22098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66" name="Google Shape;66;p52"/>
          <p:cNvSpPr txBox="1"/>
          <p:nvPr>
            <p:ph idx="10" type="dt"/>
          </p:nvPr>
        </p:nvSpPr>
        <p:spPr>
          <a:xfrm rot="-5400000">
            <a:off x="7696200" y="101282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52"/>
          <p:cNvSpPr txBox="1"/>
          <p:nvPr>
            <p:ph idx="12" type="sldNum"/>
          </p:nvPr>
        </p:nvSpPr>
        <p:spPr>
          <a:xfrm rot="5400000">
            <a:off x="8278813" y="5962650"/>
            <a:ext cx="9683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68" name="Google Shape;68;p52"/>
          <p:cNvSpPr txBox="1"/>
          <p:nvPr>
            <p:ph idx="11" type="ftr"/>
          </p:nvPr>
        </p:nvSpPr>
        <p:spPr>
          <a:xfrm rot="-5400000">
            <a:off x="7162800" y="3832226"/>
            <a:ext cx="3200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-Up Portrait with Captions">
  <p:cSld name="2-Up Portrait with Captions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53"/>
          <p:cNvSpPr/>
          <p:nvPr>
            <p:ph idx="2" type="pic"/>
          </p:nvPr>
        </p:nvSpPr>
        <p:spPr>
          <a:xfrm>
            <a:off x="4341047" y="533400"/>
            <a:ext cx="3431353" cy="4575141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sp>
      <p:sp>
        <p:nvSpPr>
          <p:cNvPr id="71" name="Google Shape;71;p53"/>
          <p:cNvSpPr/>
          <p:nvPr>
            <p:ph idx="3" type="pic"/>
          </p:nvPr>
        </p:nvSpPr>
        <p:spPr>
          <a:xfrm>
            <a:off x="685800" y="533400"/>
            <a:ext cx="3429000" cy="45720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sp>
      <p:sp>
        <p:nvSpPr>
          <p:cNvPr id="72" name="Google Shape;72;p53"/>
          <p:cNvSpPr txBox="1"/>
          <p:nvPr>
            <p:ph idx="1" type="body"/>
          </p:nvPr>
        </p:nvSpPr>
        <p:spPr>
          <a:xfrm>
            <a:off x="685800" y="5257800"/>
            <a:ext cx="342900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algn="r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None/>
              <a:defRPr sz="18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3" name="Google Shape;73;p53"/>
          <p:cNvSpPr txBox="1"/>
          <p:nvPr>
            <p:ph idx="4" type="body"/>
          </p:nvPr>
        </p:nvSpPr>
        <p:spPr>
          <a:xfrm>
            <a:off x="4343400" y="5257800"/>
            <a:ext cx="342900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algn="r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None/>
              <a:defRPr sz="18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4" name="Google Shape;74;p53"/>
          <p:cNvSpPr txBox="1"/>
          <p:nvPr>
            <p:ph idx="10" type="dt"/>
          </p:nvPr>
        </p:nvSpPr>
        <p:spPr>
          <a:xfrm rot="-5400000">
            <a:off x="7696200" y="101282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53"/>
          <p:cNvSpPr txBox="1"/>
          <p:nvPr>
            <p:ph idx="12" type="sldNum"/>
          </p:nvPr>
        </p:nvSpPr>
        <p:spPr>
          <a:xfrm rot="5400000">
            <a:off x="8278813" y="5962650"/>
            <a:ext cx="9683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76" name="Google Shape;76;p53"/>
          <p:cNvSpPr txBox="1"/>
          <p:nvPr>
            <p:ph idx="11" type="ftr"/>
          </p:nvPr>
        </p:nvSpPr>
        <p:spPr>
          <a:xfrm rot="-5400000">
            <a:off x="7162800" y="3832226"/>
            <a:ext cx="3200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-Up Landscape with Captions">
  <p:cSld name="2-Up Landscape with Captions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54"/>
          <p:cNvSpPr/>
          <p:nvPr>
            <p:ph idx="2" type="pic"/>
          </p:nvPr>
        </p:nvSpPr>
        <p:spPr>
          <a:xfrm>
            <a:off x="4343400" y="1085850"/>
            <a:ext cx="4038600" cy="302895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sp>
      <p:sp>
        <p:nvSpPr>
          <p:cNvPr id="79" name="Google Shape;79;p54"/>
          <p:cNvSpPr/>
          <p:nvPr>
            <p:ph idx="3" type="pic"/>
          </p:nvPr>
        </p:nvSpPr>
        <p:spPr>
          <a:xfrm>
            <a:off x="152400" y="1085850"/>
            <a:ext cx="4038600" cy="302895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sp>
      <p:sp>
        <p:nvSpPr>
          <p:cNvPr id="80" name="Google Shape;80;p54"/>
          <p:cNvSpPr txBox="1"/>
          <p:nvPr>
            <p:ph idx="1" type="body"/>
          </p:nvPr>
        </p:nvSpPr>
        <p:spPr>
          <a:xfrm>
            <a:off x="152400" y="4267200"/>
            <a:ext cx="4038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algn="r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None/>
              <a:defRPr sz="18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54"/>
          <p:cNvSpPr txBox="1"/>
          <p:nvPr>
            <p:ph idx="4" type="body"/>
          </p:nvPr>
        </p:nvSpPr>
        <p:spPr>
          <a:xfrm>
            <a:off x="4343400" y="4267200"/>
            <a:ext cx="4038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algn="r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None/>
              <a:defRPr sz="18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54"/>
          <p:cNvSpPr txBox="1"/>
          <p:nvPr>
            <p:ph idx="10" type="dt"/>
          </p:nvPr>
        </p:nvSpPr>
        <p:spPr>
          <a:xfrm rot="-5400000">
            <a:off x="7696200" y="101282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54"/>
          <p:cNvSpPr txBox="1"/>
          <p:nvPr>
            <p:ph idx="12" type="sldNum"/>
          </p:nvPr>
        </p:nvSpPr>
        <p:spPr>
          <a:xfrm rot="5400000">
            <a:off x="8278813" y="5962650"/>
            <a:ext cx="9683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84" name="Google Shape;84;p54"/>
          <p:cNvSpPr txBox="1"/>
          <p:nvPr>
            <p:ph idx="11" type="ftr"/>
          </p:nvPr>
        </p:nvSpPr>
        <p:spPr>
          <a:xfrm rot="-5400000">
            <a:off x="7162800" y="3832226"/>
            <a:ext cx="3200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-Up Mixed with Caption">
  <p:cSld name="2-Up Mixed with Caption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5"/>
          <p:cNvSpPr/>
          <p:nvPr>
            <p:ph idx="2" type="pic"/>
          </p:nvPr>
        </p:nvSpPr>
        <p:spPr>
          <a:xfrm>
            <a:off x="4724401" y="225552"/>
            <a:ext cx="3694176" cy="2770632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sp>
      <p:sp>
        <p:nvSpPr>
          <p:cNvPr id="87" name="Google Shape;87;p55"/>
          <p:cNvSpPr/>
          <p:nvPr>
            <p:ph idx="3" type="pic"/>
          </p:nvPr>
        </p:nvSpPr>
        <p:spPr>
          <a:xfrm>
            <a:off x="152400" y="222504"/>
            <a:ext cx="4368557" cy="5824743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sp>
      <p:sp>
        <p:nvSpPr>
          <p:cNvPr id="88" name="Google Shape;88;p55"/>
          <p:cNvSpPr txBox="1"/>
          <p:nvPr>
            <p:ph idx="1" type="body"/>
          </p:nvPr>
        </p:nvSpPr>
        <p:spPr>
          <a:xfrm>
            <a:off x="4724400" y="3124200"/>
            <a:ext cx="3694177" cy="2983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libri"/>
              <a:buNone/>
              <a:defRPr i="0" sz="20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9" name="Google Shape;89;p55"/>
          <p:cNvSpPr txBox="1"/>
          <p:nvPr>
            <p:ph idx="10" type="dt"/>
          </p:nvPr>
        </p:nvSpPr>
        <p:spPr>
          <a:xfrm rot="-5400000">
            <a:off x="7696200" y="101282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55"/>
          <p:cNvSpPr txBox="1"/>
          <p:nvPr>
            <p:ph idx="12" type="sldNum"/>
          </p:nvPr>
        </p:nvSpPr>
        <p:spPr>
          <a:xfrm rot="5400000">
            <a:off x="8278813" y="5962650"/>
            <a:ext cx="9683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91" name="Google Shape;91;p55"/>
          <p:cNvSpPr txBox="1"/>
          <p:nvPr>
            <p:ph idx="11" type="ftr"/>
          </p:nvPr>
        </p:nvSpPr>
        <p:spPr>
          <a:xfrm rot="-5400000">
            <a:off x="7162800" y="3832226"/>
            <a:ext cx="3200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2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6"/>
          <p:cNvSpPr/>
          <p:nvPr/>
        </p:nvSpPr>
        <p:spPr>
          <a:xfrm rot="-5400000">
            <a:off x="5315559" y="3268980"/>
            <a:ext cx="6858000" cy="32004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46"/>
          <p:cNvSpPr/>
          <p:nvPr/>
        </p:nvSpPr>
        <p:spPr>
          <a:xfrm rot="-5400000">
            <a:off x="5628132" y="3341399"/>
            <a:ext cx="6858000" cy="17373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46"/>
          <p:cNvSpPr txBox="1"/>
          <p:nvPr>
            <p:ph type="title"/>
          </p:nvPr>
        </p:nvSpPr>
        <p:spPr>
          <a:xfrm>
            <a:off x="457200" y="274638"/>
            <a:ext cx="7848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46"/>
          <p:cNvSpPr txBox="1"/>
          <p:nvPr>
            <p:ph idx="1" type="body"/>
          </p:nvPr>
        </p:nvSpPr>
        <p:spPr>
          <a:xfrm>
            <a:off x="457200" y="1600201"/>
            <a:ext cx="784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46"/>
          <p:cNvSpPr txBox="1"/>
          <p:nvPr>
            <p:ph idx="10" type="dt"/>
          </p:nvPr>
        </p:nvSpPr>
        <p:spPr>
          <a:xfrm rot="-5400000">
            <a:off x="7696200" y="101282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46"/>
          <p:cNvSpPr txBox="1"/>
          <p:nvPr>
            <p:ph idx="11" type="ftr"/>
          </p:nvPr>
        </p:nvSpPr>
        <p:spPr>
          <a:xfrm rot="-5400000">
            <a:off x="7162800" y="3832226"/>
            <a:ext cx="3200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46"/>
          <p:cNvSpPr txBox="1"/>
          <p:nvPr>
            <p:ph idx="12" type="sldNum"/>
          </p:nvPr>
        </p:nvSpPr>
        <p:spPr>
          <a:xfrm rot="5400000">
            <a:off x="8278813" y="5962650"/>
            <a:ext cx="9683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7" name="Google Shape;17;p46"/>
          <p:cNvSpPr/>
          <p:nvPr/>
        </p:nvSpPr>
        <p:spPr>
          <a:xfrm>
            <a:off x="8895749" y="-733"/>
            <a:ext cx="76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</p:sldLayoutIdLst>
  <p:transition>
    <p:fade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Relationship Id="rId4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4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javatpoint.com/java-arraylist" TargetMode="External"/><Relationship Id="rId4" Type="http://schemas.openxmlformats.org/officeDocument/2006/relationships/hyperlink" Target="https://www.javatpoint.com/java-linkedlist" TargetMode="External"/><Relationship Id="rId5" Type="http://schemas.openxmlformats.org/officeDocument/2006/relationships/hyperlink" Target="https://www.javatpoint.com/java-priorityqueue" TargetMode="External"/><Relationship Id="rId6" Type="http://schemas.openxmlformats.org/officeDocument/2006/relationships/image" Target="../media/image4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4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4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4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4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4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4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4.png"/><Relationship Id="rId4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4.png"/><Relationship Id="rId4" Type="http://schemas.openxmlformats.org/officeDocument/2006/relationships/image" Target="../media/image11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4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4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4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4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9.jpg"/><Relationship Id="rId4" Type="http://schemas.openxmlformats.org/officeDocument/2006/relationships/image" Target="../media/image6.jpg"/><Relationship Id="rId5" Type="http://schemas.openxmlformats.org/officeDocument/2006/relationships/image" Target="../media/image5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"/>
          <p:cNvSpPr txBox="1"/>
          <p:nvPr>
            <p:ph idx="1" type="body"/>
          </p:nvPr>
        </p:nvSpPr>
        <p:spPr>
          <a:xfrm>
            <a:off x="228600" y="5445224"/>
            <a:ext cx="8672946" cy="134076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800"/>
              <a:buNone/>
            </a:pPr>
            <a:r>
              <a:rPr b="1" lang="en-IN" sz="1800">
                <a:solidFill>
                  <a:srgbClr val="FFFF00"/>
                </a:solidFill>
              </a:rPr>
              <a:t>D.Sakthivel</a:t>
            </a:r>
            <a:endParaRPr b="1" sz="1800">
              <a:solidFill>
                <a:srgbClr val="FFFF00"/>
              </a:solidFill>
            </a:endParaRPr>
          </a:p>
          <a:p>
            <a:pPr indent="0" lvl="0" marL="0" rtl="0" algn="r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-IN" sz="1400"/>
              <a:t>Assistant Professor &amp; Trainer,</a:t>
            </a:r>
            <a:endParaRPr/>
          </a:p>
          <a:p>
            <a:pPr indent="0" lvl="0" marL="0" rtl="0" algn="r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-IN" sz="1400"/>
              <a:t>KGiSL Micro College </a:t>
            </a:r>
            <a:endParaRPr/>
          </a:p>
          <a:p>
            <a:pPr indent="0" lvl="0" marL="0" rtl="0" algn="r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-IN" sz="1400"/>
              <a:t>KGiSL Campus, Coimbatore – 641 035.</a:t>
            </a:r>
            <a:endParaRPr sz="1400"/>
          </a:p>
        </p:txBody>
      </p:sp>
      <p:pic>
        <p:nvPicPr>
          <p:cNvPr descr="innovation_front.jfif" id="202" name="Google Shape;202;p1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972" r="972" t="0"/>
          <a:stretch/>
        </p:blipFill>
        <p:spPr>
          <a:xfrm>
            <a:off x="228600" y="152400"/>
            <a:ext cx="6858000" cy="5148808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  <p:sp>
        <p:nvSpPr>
          <p:cNvPr id="203" name="Google Shape;203;p1"/>
          <p:cNvSpPr txBox="1"/>
          <p:nvPr/>
        </p:nvSpPr>
        <p:spPr>
          <a:xfrm>
            <a:off x="323528" y="764704"/>
            <a:ext cx="6696600" cy="22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Welcome you all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2800" u="none" cap="none" strike="noStrik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JAVA PROGRAMMING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2800" u="none" cap="none" strike="noStrik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DAY : </a:t>
            </a:r>
            <a:r>
              <a:rPr lang="en-IN" sz="28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/>
          </a:p>
        </p:txBody>
      </p:sp>
      <p:pic>
        <p:nvPicPr>
          <p:cNvPr id="204" name="Google Shape;204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5576" y="5805264"/>
            <a:ext cx="3181350" cy="87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0"/>
          <p:cNvSpPr txBox="1"/>
          <p:nvPr>
            <p:ph idx="1" type="body"/>
          </p:nvPr>
        </p:nvSpPr>
        <p:spPr>
          <a:xfrm>
            <a:off x="533400" y="548680"/>
            <a:ext cx="7467600" cy="6156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None/>
            </a:pPr>
            <a:r>
              <a:rPr b="1" lang="en-IN">
                <a:solidFill>
                  <a:srgbClr val="C00000"/>
                </a:solidFill>
              </a:rPr>
              <a:t>Iterable Interface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</a:pPr>
            <a:r>
              <a:rPr lang="en-IN" sz="2000"/>
              <a:t>The Iterable interface is the root interface for all the collection classes. </a:t>
            </a:r>
            <a:endParaRPr sz="2000"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</a:pPr>
            <a:r>
              <a:rPr lang="en-IN" sz="2000"/>
              <a:t>The Collection interface extends the Iterable interface and therefore all the subclasses of Collection interface also implement the Iterable interface.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en-IN" sz="2000"/>
              <a:t>It contains only one abstract method. i.e.,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rgbClr val="7030A0"/>
              </a:buClr>
              <a:buSzPts val="2000"/>
              <a:buNone/>
            </a:pPr>
            <a:r>
              <a:rPr b="1" lang="en-IN" sz="2000">
                <a:solidFill>
                  <a:srgbClr val="7030A0"/>
                </a:solidFill>
              </a:rPr>
              <a:t>Iterator&lt;T&gt; iterator()  </a:t>
            </a:r>
            <a:endParaRPr b="1" sz="2000">
              <a:solidFill>
                <a:srgbClr val="7030A0"/>
              </a:solidFill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ts val="2400"/>
              <a:buNone/>
            </a:pPr>
            <a:r>
              <a:rPr b="1" lang="en-IN">
                <a:solidFill>
                  <a:srgbClr val="C00000"/>
                </a:solidFill>
              </a:rPr>
              <a:t>Collection Interface</a:t>
            </a:r>
            <a:endParaRPr/>
          </a:p>
          <a:p>
            <a:pPr indent="-342900" lvl="0" marL="342900" rtl="0" algn="just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</a:pPr>
            <a:r>
              <a:rPr lang="en-IN" sz="2000"/>
              <a:t>The Collection interface is the interface which is implemented by all the classes in the collection framework. </a:t>
            </a:r>
            <a:endParaRPr sz="2000"/>
          </a:p>
          <a:p>
            <a:pPr indent="-342900" lvl="0" marL="342900" rtl="0" algn="just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</a:pPr>
            <a:r>
              <a:rPr lang="en-IN" sz="2000"/>
              <a:t>It declares the methods that every collection will have.</a:t>
            </a:r>
            <a:endParaRPr/>
          </a:p>
          <a:p>
            <a:pPr indent="-342900" lvl="0" marL="342900" rtl="0" algn="just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</a:pPr>
            <a:r>
              <a:rPr lang="en-IN" sz="2000"/>
              <a:t> In other words, we can say that the Collection interface builds the foundation on which the collection framework depends.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t/>
            </a:r>
            <a:endParaRPr b="1" sz="2000">
              <a:solidFill>
                <a:srgbClr val="7030A0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t/>
            </a:r>
            <a:endParaRPr b="1" sz="2000">
              <a:solidFill>
                <a:schemeClr val="dk1"/>
              </a:solidFill>
            </a:endParaRPr>
          </a:p>
        </p:txBody>
      </p:sp>
      <p:cxnSp>
        <p:nvCxnSpPr>
          <p:cNvPr id="287" name="Google Shape;287;p10"/>
          <p:cNvCxnSpPr/>
          <p:nvPr/>
        </p:nvCxnSpPr>
        <p:spPr>
          <a:xfrm>
            <a:off x="539552" y="404664"/>
            <a:ext cx="295232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88" name="Google Shape;288;p10"/>
          <p:cNvCxnSpPr/>
          <p:nvPr/>
        </p:nvCxnSpPr>
        <p:spPr>
          <a:xfrm>
            <a:off x="3707904" y="404664"/>
            <a:ext cx="259228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89" name="Google Shape;289;p10"/>
          <p:cNvCxnSpPr/>
          <p:nvPr/>
        </p:nvCxnSpPr>
        <p:spPr>
          <a:xfrm>
            <a:off x="6444208" y="404664"/>
            <a:ext cx="2016224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90" name="Google Shape;290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44816" y="0"/>
            <a:ext cx="1115616" cy="3072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1"/>
          <p:cNvSpPr txBox="1"/>
          <p:nvPr>
            <p:ph idx="1" type="body"/>
          </p:nvPr>
        </p:nvSpPr>
        <p:spPr>
          <a:xfrm>
            <a:off x="533400" y="548680"/>
            <a:ext cx="7467600" cy="6156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None/>
            </a:pPr>
            <a:r>
              <a:rPr b="1" lang="en-IN">
                <a:solidFill>
                  <a:srgbClr val="C00000"/>
                </a:solidFill>
              </a:rPr>
              <a:t>List Interface</a:t>
            </a:r>
            <a:endParaRPr/>
          </a:p>
          <a:p>
            <a:pPr indent="-342900" lvl="0" marL="342900" rtl="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lang="en-IN" sz="2000">
                <a:solidFill>
                  <a:schemeClr val="dk1"/>
                </a:solidFill>
              </a:rPr>
              <a:t>List interface is the child interface of Collection interface. </a:t>
            </a:r>
            <a:endParaRPr b="1" sz="2000">
              <a:solidFill>
                <a:schemeClr val="dk1"/>
              </a:solidFill>
            </a:endParaRPr>
          </a:p>
          <a:p>
            <a:pPr indent="-342900" lvl="0" marL="342900" rtl="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lang="en-IN" sz="2000">
                <a:solidFill>
                  <a:schemeClr val="dk1"/>
                </a:solidFill>
              </a:rPr>
              <a:t>It inhibits a list type data structure in which we can store the ordered collection of objects. It can have duplicate values.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en-IN" sz="2000"/>
              <a:t>List interface is implemented by the classes ArrayList, LinkedList, Vector, and Stack.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en-IN" sz="2000"/>
              <a:t>To instantiate the List interface, we must use :</a:t>
            </a:r>
            <a:endParaRPr/>
          </a:p>
          <a:p>
            <a:pPr indent="-457200" lvl="0" marL="45720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libri"/>
              <a:buAutoNum type="arabicPeriod"/>
            </a:pPr>
            <a:r>
              <a:rPr b="1" lang="en-IN" sz="2000"/>
              <a:t>List &lt;data-type&gt; list1= new ArrayList();  </a:t>
            </a:r>
            <a:endParaRPr/>
          </a:p>
          <a:p>
            <a:pPr indent="-457200" lvl="0" marL="45720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libri"/>
              <a:buAutoNum type="arabicPeriod"/>
            </a:pPr>
            <a:r>
              <a:rPr b="1" lang="en-IN" sz="2000"/>
              <a:t>List &lt;data-type&gt; list2 = new LinkedList();  </a:t>
            </a:r>
            <a:endParaRPr/>
          </a:p>
          <a:p>
            <a:pPr indent="-457200" lvl="0" marL="45720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libri"/>
              <a:buAutoNum type="arabicPeriod"/>
            </a:pPr>
            <a:r>
              <a:rPr b="1" lang="en-IN" sz="2000"/>
              <a:t>List &lt;data-type&gt; list3 = new Vector();  </a:t>
            </a:r>
            <a:endParaRPr/>
          </a:p>
          <a:p>
            <a:pPr indent="-457200" lvl="0" marL="45720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libri"/>
              <a:buAutoNum type="arabicPeriod"/>
            </a:pPr>
            <a:r>
              <a:rPr b="1" lang="en-IN" sz="2000"/>
              <a:t>List &lt;data-type&gt; list4 = new Stack();  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en-IN" sz="2000"/>
              <a:t>There are various methods in List interface that can be used to insert, delete, and access the elements from the list.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t/>
            </a:r>
            <a:endParaRPr b="1" sz="2000">
              <a:solidFill>
                <a:srgbClr val="7030A0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t/>
            </a:r>
            <a:endParaRPr b="1" sz="2000">
              <a:solidFill>
                <a:schemeClr val="dk1"/>
              </a:solidFill>
            </a:endParaRPr>
          </a:p>
        </p:txBody>
      </p:sp>
      <p:cxnSp>
        <p:nvCxnSpPr>
          <p:cNvPr id="296" name="Google Shape;296;p11"/>
          <p:cNvCxnSpPr/>
          <p:nvPr/>
        </p:nvCxnSpPr>
        <p:spPr>
          <a:xfrm>
            <a:off x="539552" y="404664"/>
            <a:ext cx="295232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97" name="Google Shape;297;p11"/>
          <p:cNvCxnSpPr/>
          <p:nvPr/>
        </p:nvCxnSpPr>
        <p:spPr>
          <a:xfrm>
            <a:off x="3707904" y="404664"/>
            <a:ext cx="259228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98" name="Google Shape;298;p11"/>
          <p:cNvCxnSpPr/>
          <p:nvPr/>
        </p:nvCxnSpPr>
        <p:spPr>
          <a:xfrm>
            <a:off x="6444208" y="404664"/>
            <a:ext cx="2016224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99" name="Google Shape;299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44816" y="0"/>
            <a:ext cx="1115616" cy="3072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2"/>
          <p:cNvSpPr txBox="1"/>
          <p:nvPr>
            <p:ph idx="1" type="body"/>
          </p:nvPr>
        </p:nvSpPr>
        <p:spPr>
          <a:xfrm>
            <a:off x="533400" y="548680"/>
            <a:ext cx="7467600" cy="6156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None/>
            </a:pPr>
            <a:r>
              <a:rPr b="1" lang="en-IN">
                <a:solidFill>
                  <a:srgbClr val="C00000"/>
                </a:solidFill>
              </a:rPr>
              <a:t>The classes that implement the List interface are given </a:t>
            </a:r>
            <a:r>
              <a:rPr b="1" lang="en-IN">
                <a:solidFill>
                  <a:srgbClr val="FF0000"/>
                </a:solidFill>
              </a:rPr>
              <a:t>below.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rgbClr val="0070C0"/>
              </a:buClr>
              <a:buSzPts val="2400"/>
              <a:buNone/>
            </a:pPr>
            <a:r>
              <a:rPr b="1" lang="en-IN">
                <a:solidFill>
                  <a:srgbClr val="0070C0"/>
                </a:solidFill>
              </a:rPr>
              <a:t>ArrayList</a:t>
            </a:r>
            <a:endParaRPr b="1">
              <a:solidFill>
                <a:srgbClr val="0070C0"/>
              </a:solidFill>
            </a:endParaRPr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IN">
                <a:solidFill>
                  <a:schemeClr val="dk1"/>
                </a:solidFill>
              </a:rPr>
              <a:t>The ArrayList class implements the List interface. </a:t>
            </a:r>
            <a:endParaRPr>
              <a:solidFill>
                <a:schemeClr val="dk1"/>
              </a:solidFill>
            </a:endParaRPr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IN">
                <a:solidFill>
                  <a:schemeClr val="dk1"/>
                </a:solidFill>
              </a:rPr>
              <a:t>It uses a dynamic array to store the duplicate element of different data types.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IN">
                <a:solidFill>
                  <a:schemeClr val="dk1"/>
                </a:solidFill>
              </a:rPr>
              <a:t>The ArrayList class maintains the insertion order and is non-synchronized. </a:t>
            </a:r>
            <a:endParaRPr>
              <a:solidFill>
                <a:schemeClr val="dk1"/>
              </a:solidFill>
            </a:endParaRPr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IN">
                <a:solidFill>
                  <a:schemeClr val="dk1"/>
                </a:solidFill>
              </a:rPr>
              <a:t>The elements stored in the ArrayList class can be randomly accessed.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</p:txBody>
      </p:sp>
      <p:cxnSp>
        <p:nvCxnSpPr>
          <p:cNvPr id="305" name="Google Shape;305;p12"/>
          <p:cNvCxnSpPr/>
          <p:nvPr/>
        </p:nvCxnSpPr>
        <p:spPr>
          <a:xfrm>
            <a:off x="539552" y="404664"/>
            <a:ext cx="295232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6" name="Google Shape;306;p12"/>
          <p:cNvCxnSpPr/>
          <p:nvPr/>
        </p:nvCxnSpPr>
        <p:spPr>
          <a:xfrm>
            <a:off x="3707904" y="404664"/>
            <a:ext cx="259228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7" name="Google Shape;307;p12"/>
          <p:cNvCxnSpPr/>
          <p:nvPr/>
        </p:nvCxnSpPr>
        <p:spPr>
          <a:xfrm>
            <a:off x="6444208" y="404664"/>
            <a:ext cx="2016224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308" name="Google Shape;308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44816" y="0"/>
            <a:ext cx="1115616" cy="3072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3"/>
          <p:cNvSpPr txBox="1"/>
          <p:nvPr>
            <p:ph idx="1" type="body"/>
          </p:nvPr>
        </p:nvSpPr>
        <p:spPr>
          <a:xfrm>
            <a:off x="533400" y="548680"/>
            <a:ext cx="7467600" cy="6156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None/>
            </a:pPr>
            <a:r>
              <a:rPr b="1" lang="en-IN">
                <a:solidFill>
                  <a:srgbClr val="C00000"/>
                </a:solidFill>
              </a:rPr>
              <a:t>The classes that implement the List interface are given below.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en-IN" sz="2000"/>
              <a:t>Consider the following example.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en-IN" sz="2000">
                <a:solidFill>
                  <a:schemeClr val="dk1"/>
                </a:solidFill>
              </a:rPr>
              <a:t>import</a:t>
            </a:r>
            <a:r>
              <a:rPr lang="en-IN" sz="2000">
                <a:solidFill>
                  <a:schemeClr val="dk1"/>
                </a:solidFill>
              </a:rPr>
              <a:t> java.util.*;  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en-IN" sz="2000">
                <a:solidFill>
                  <a:schemeClr val="dk1"/>
                </a:solidFill>
              </a:rPr>
              <a:t>class</a:t>
            </a:r>
            <a:r>
              <a:rPr lang="en-IN" sz="2000">
                <a:solidFill>
                  <a:schemeClr val="dk1"/>
                </a:solidFill>
              </a:rPr>
              <a:t> TestJavaCollection1{  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en-IN" sz="2000">
                <a:solidFill>
                  <a:schemeClr val="dk1"/>
                </a:solidFill>
              </a:rPr>
              <a:t>public</a:t>
            </a:r>
            <a:r>
              <a:rPr lang="en-IN" sz="2000">
                <a:solidFill>
                  <a:schemeClr val="dk1"/>
                </a:solidFill>
              </a:rPr>
              <a:t> </a:t>
            </a:r>
            <a:r>
              <a:rPr b="1" lang="en-IN" sz="2000">
                <a:solidFill>
                  <a:schemeClr val="dk1"/>
                </a:solidFill>
              </a:rPr>
              <a:t>static</a:t>
            </a:r>
            <a:r>
              <a:rPr lang="en-IN" sz="2000">
                <a:solidFill>
                  <a:schemeClr val="dk1"/>
                </a:solidFill>
              </a:rPr>
              <a:t> </a:t>
            </a:r>
            <a:r>
              <a:rPr b="1" lang="en-IN" sz="2000">
                <a:solidFill>
                  <a:schemeClr val="dk1"/>
                </a:solidFill>
              </a:rPr>
              <a:t>void</a:t>
            </a:r>
            <a:r>
              <a:rPr lang="en-IN" sz="2000">
                <a:solidFill>
                  <a:schemeClr val="dk1"/>
                </a:solidFill>
              </a:rPr>
              <a:t> main(String args[]){  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IN" sz="2000">
                <a:solidFill>
                  <a:schemeClr val="dk1"/>
                </a:solidFill>
              </a:rPr>
              <a:t>ArrayList&lt;String&gt; list=</a:t>
            </a:r>
            <a:r>
              <a:rPr b="1" lang="en-IN" sz="2000">
                <a:solidFill>
                  <a:schemeClr val="dk1"/>
                </a:solidFill>
              </a:rPr>
              <a:t>new</a:t>
            </a:r>
            <a:r>
              <a:rPr lang="en-IN" sz="2000">
                <a:solidFill>
                  <a:schemeClr val="dk1"/>
                </a:solidFill>
              </a:rPr>
              <a:t> ArrayList&lt;String&gt;();//Creating arraylist  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IN" sz="2000">
                <a:solidFill>
                  <a:schemeClr val="dk1"/>
                </a:solidFill>
              </a:rPr>
              <a:t>list.add("Ravi");//Adding object in arraylist  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IN" sz="2000">
                <a:solidFill>
                  <a:schemeClr val="dk1"/>
                </a:solidFill>
              </a:rPr>
              <a:t>list.add("Vijay");  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IN" sz="2000">
                <a:solidFill>
                  <a:schemeClr val="dk1"/>
                </a:solidFill>
              </a:rPr>
              <a:t>list.add("Ravi");  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IN" sz="2000">
                <a:solidFill>
                  <a:schemeClr val="dk1"/>
                </a:solidFill>
              </a:rPr>
              <a:t>list.add("Ajay");  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IN" sz="2000">
                <a:solidFill>
                  <a:schemeClr val="dk1"/>
                </a:solidFill>
              </a:rPr>
              <a:t>//Traversing list through Iterator  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IN" sz="2000">
                <a:solidFill>
                  <a:schemeClr val="dk1"/>
                </a:solidFill>
              </a:rPr>
              <a:t>Iterator itr=list.iterator();  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en-IN" sz="2000">
                <a:solidFill>
                  <a:schemeClr val="dk1"/>
                </a:solidFill>
              </a:rPr>
              <a:t>while</a:t>
            </a:r>
            <a:r>
              <a:rPr lang="en-IN" sz="2000">
                <a:solidFill>
                  <a:schemeClr val="dk1"/>
                </a:solidFill>
              </a:rPr>
              <a:t>(itr.hasNext()){  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IN" sz="2000">
                <a:solidFill>
                  <a:schemeClr val="dk1"/>
                </a:solidFill>
              </a:rPr>
              <a:t>System.out.println(itr.next());  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IN" sz="2000">
                <a:solidFill>
                  <a:schemeClr val="dk1"/>
                </a:solidFill>
              </a:rPr>
              <a:t>}  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IN" sz="2000">
                <a:solidFill>
                  <a:schemeClr val="dk1"/>
                </a:solidFill>
              </a:rPr>
              <a:t>}  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IN" sz="2000">
                <a:solidFill>
                  <a:schemeClr val="dk1"/>
                </a:solidFill>
              </a:rPr>
              <a:t>}  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t/>
            </a:r>
            <a:endParaRPr b="1" sz="2000">
              <a:solidFill>
                <a:schemeClr val="dk1"/>
              </a:solidFill>
            </a:endParaRPr>
          </a:p>
        </p:txBody>
      </p:sp>
      <p:cxnSp>
        <p:nvCxnSpPr>
          <p:cNvPr id="314" name="Google Shape;314;p13"/>
          <p:cNvCxnSpPr/>
          <p:nvPr/>
        </p:nvCxnSpPr>
        <p:spPr>
          <a:xfrm>
            <a:off x="539552" y="404664"/>
            <a:ext cx="295232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5" name="Google Shape;315;p13"/>
          <p:cNvCxnSpPr/>
          <p:nvPr/>
        </p:nvCxnSpPr>
        <p:spPr>
          <a:xfrm>
            <a:off x="3707904" y="404664"/>
            <a:ext cx="259228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6" name="Google Shape;316;p13"/>
          <p:cNvCxnSpPr/>
          <p:nvPr/>
        </p:nvCxnSpPr>
        <p:spPr>
          <a:xfrm>
            <a:off x="6444208" y="404664"/>
            <a:ext cx="2016224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317" name="Google Shape;317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44816" y="0"/>
            <a:ext cx="1115616" cy="3072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4"/>
          <p:cNvSpPr txBox="1"/>
          <p:nvPr>
            <p:ph idx="1" type="body"/>
          </p:nvPr>
        </p:nvSpPr>
        <p:spPr>
          <a:xfrm>
            <a:off x="533400" y="548680"/>
            <a:ext cx="7467600" cy="6156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None/>
            </a:pPr>
            <a:r>
              <a:rPr b="1" lang="en-IN">
                <a:solidFill>
                  <a:srgbClr val="C00000"/>
                </a:solidFill>
              </a:rPr>
              <a:t>The classes that implement the List interface are given below.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</a:pPr>
            <a:r>
              <a:rPr b="1" lang="en-IN"/>
              <a:t>LinkedList</a:t>
            </a:r>
            <a:endParaRPr b="1"/>
          </a:p>
          <a:p>
            <a:pPr indent="-457200" lvl="0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lang="en-IN">
                <a:solidFill>
                  <a:schemeClr val="dk1"/>
                </a:solidFill>
              </a:rPr>
              <a:t>LinkedList implements the Collection interface. </a:t>
            </a:r>
            <a:endParaRPr>
              <a:solidFill>
                <a:schemeClr val="dk1"/>
              </a:solidFill>
            </a:endParaRPr>
          </a:p>
          <a:p>
            <a:pPr indent="-457200" lvl="0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lang="en-IN">
                <a:solidFill>
                  <a:schemeClr val="dk1"/>
                </a:solidFill>
              </a:rPr>
              <a:t>It uses a doubly linked list internally to store the elements.</a:t>
            </a:r>
            <a:endParaRPr/>
          </a:p>
          <a:p>
            <a:pPr indent="-457200" lvl="0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lang="en-IN">
                <a:solidFill>
                  <a:schemeClr val="dk1"/>
                </a:solidFill>
              </a:rPr>
              <a:t> It can store the duplicate elements. </a:t>
            </a:r>
            <a:endParaRPr>
              <a:solidFill>
                <a:schemeClr val="dk1"/>
              </a:solidFill>
            </a:endParaRPr>
          </a:p>
          <a:p>
            <a:pPr indent="-457200" lvl="0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lang="en-IN">
                <a:solidFill>
                  <a:schemeClr val="dk1"/>
                </a:solidFill>
              </a:rPr>
              <a:t>It maintains the insertion order and is not synchronized. </a:t>
            </a:r>
            <a:endParaRPr>
              <a:solidFill>
                <a:schemeClr val="dk1"/>
              </a:solidFill>
            </a:endParaRPr>
          </a:p>
          <a:p>
            <a:pPr indent="-457200" lvl="0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lang="en-IN">
                <a:solidFill>
                  <a:schemeClr val="dk1"/>
                </a:solidFill>
              </a:rPr>
              <a:t>In LinkedList, the manipulation is fast because no shifting is required.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t/>
            </a:r>
            <a:endParaRPr b="1" sz="2000">
              <a:solidFill>
                <a:schemeClr val="dk1"/>
              </a:solidFill>
            </a:endParaRPr>
          </a:p>
        </p:txBody>
      </p:sp>
      <p:cxnSp>
        <p:nvCxnSpPr>
          <p:cNvPr id="323" name="Google Shape;323;p14"/>
          <p:cNvCxnSpPr/>
          <p:nvPr/>
        </p:nvCxnSpPr>
        <p:spPr>
          <a:xfrm>
            <a:off x="539552" y="404664"/>
            <a:ext cx="295232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24" name="Google Shape;324;p14"/>
          <p:cNvCxnSpPr/>
          <p:nvPr/>
        </p:nvCxnSpPr>
        <p:spPr>
          <a:xfrm>
            <a:off x="3707904" y="404664"/>
            <a:ext cx="259228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25" name="Google Shape;325;p14"/>
          <p:cNvCxnSpPr/>
          <p:nvPr/>
        </p:nvCxnSpPr>
        <p:spPr>
          <a:xfrm>
            <a:off x="6444208" y="404664"/>
            <a:ext cx="2016224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326" name="Google Shape;326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44816" y="0"/>
            <a:ext cx="1115616" cy="3072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15"/>
          <p:cNvSpPr txBox="1"/>
          <p:nvPr>
            <p:ph idx="1" type="body"/>
          </p:nvPr>
        </p:nvSpPr>
        <p:spPr>
          <a:xfrm>
            <a:off x="533400" y="548680"/>
            <a:ext cx="7467600" cy="6156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None/>
            </a:pPr>
            <a:r>
              <a:rPr b="1" lang="en-IN">
                <a:solidFill>
                  <a:srgbClr val="C00000"/>
                </a:solidFill>
              </a:rPr>
              <a:t>The classes that implement the List interface are given below.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</a:pPr>
            <a:r>
              <a:rPr b="1" lang="en-IN"/>
              <a:t>LinkedList</a:t>
            </a:r>
            <a:endParaRPr b="1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en-IN" sz="2000">
                <a:solidFill>
                  <a:schemeClr val="dk1"/>
                </a:solidFill>
              </a:rPr>
              <a:t>import</a:t>
            </a:r>
            <a:r>
              <a:rPr lang="en-IN" sz="2000">
                <a:solidFill>
                  <a:schemeClr val="dk1"/>
                </a:solidFill>
              </a:rPr>
              <a:t> java.util.*;  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en-IN" sz="2000">
                <a:solidFill>
                  <a:schemeClr val="dk1"/>
                </a:solidFill>
              </a:rPr>
              <a:t>public</a:t>
            </a:r>
            <a:r>
              <a:rPr lang="en-IN" sz="2000">
                <a:solidFill>
                  <a:schemeClr val="dk1"/>
                </a:solidFill>
              </a:rPr>
              <a:t> </a:t>
            </a:r>
            <a:r>
              <a:rPr b="1" lang="en-IN" sz="2000">
                <a:solidFill>
                  <a:schemeClr val="dk1"/>
                </a:solidFill>
              </a:rPr>
              <a:t>class</a:t>
            </a:r>
            <a:r>
              <a:rPr lang="en-IN" sz="2000">
                <a:solidFill>
                  <a:schemeClr val="dk1"/>
                </a:solidFill>
              </a:rPr>
              <a:t> TestJavaCollection2{  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en-IN" sz="2000">
                <a:solidFill>
                  <a:schemeClr val="dk1"/>
                </a:solidFill>
              </a:rPr>
              <a:t>public</a:t>
            </a:r>
            <a:r>
              <a:rPr lang="en-IN" sz="2000">
                <a:solidFill>
                  <a:schemeClr val="dk1"/>
                </a:solidFill>
              </a:rPr>
              <a:t> </a:t>
            </a:r>
            <a:r>
              <a:rPr b="1" lang="en-IN" sz="2000">
                <a:solidFill>
                  <a:schemeClr val="dk1"/>
                </a:solidFill>
              </a:rPr>
              <a:t>static</a:t>
            </a:r>
            <a:r>
              <a:rPr lang="en-IN" sz="2000">
                <a:solidFill>
                  <a:schemeClr val="dk1"/>
                </a:solidFill>
              </a:rPr>
              <a:t> </a:t>
            </a:r>
            <a:r>
              <a:rPr b="1" lang="en-IN" sz="2000">
                <a:solidFill>
                  <a:schemeClr val="dk1"/>
                </a:solidFill>
              </a:rPr>
              <a:t>void</a:t>
            </a:r>
            <a:r>
              <a:rPr lang="en-IN" sz="2000">
                <a:solidFill>
                  <a:schemeClr val="dk1"/>
                </a:solidFill>
              </a:rPr>
              <a:t> main(String args[]){  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IN" sz="2000">
                <a:solidFill>
                  <a:schemeClr val="dk1"/>
                </a:solidFill>
              </a:rPr>
              <a:t>LinkedList&lt;String&gt; al=</a:t>
            </a:r>
            <a:r>
              <a:rPr b="1" lang="en-IN" sz="2000">
                <a:solidFill>
                  <a:schemeClr val="dk1"/>
                </a:solidFill>
              </a:rPr>
              <a:t>new</a:t>
            </a:r>
            <a:r>
              <a:rPr lang="en-IN" sz="2000">
                <a:solidFill>
                  <a:schemeClr val="dk1"/>
                </a:solidFill>
              </a:rPr>
              <a:t> LinkedList&lt;String&gt;();  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IN" sz="2000">
                <a:solidFill>
                  <a:schemeClr val="dk1"/>
                </a:solidFill>
              </a:rPr>
              <a:t>al.add("Ravi");  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IN" sz="2000">
                <a:solidFill>
                  <a:schemeClr val="dk1"/>
                </a:solidFill>
              </a:rPr>
              <a:t>al.add("Vijay");  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IN" sz="2000">
                <a:solidFill>
                  <a:schemeClr val="dk1"/>
                </a:solidFill>
              </a:rPr>
              <a:t>al.add("Ravi");  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IN" sz="2000">
                <a:solidFill>
                  <a:schemeClr val="dk1"/>
                </a:solidFill>
              </a:rPr>
              <a:t>al.add("Ajay");  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IN" sz="2000">
                <a:solidFill>
                  <a:schemeClr val="dk1"/>
                </a:solidFill>
              </a:rPr>
              <a:t>Iterator&lt;String&gt; itr=al.iterator();  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en-IN" sz="2000">
                <a:solidFill>
                  <a:schemeClr val="dk1"/>
                </a:solidFill>
              </a:rPr>
              <a:t>while</a:t>
            </a:r>
            <a:r>
              <a:rPr lang="en-IN" sz="2000">
                <a:solidFill>
                  <a:schemeClr val="dk1"/>
                </a:solidFill>
              </a:rPr>
              <a:t>(itr.hasNext()){  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IN" sz="2000">
                <a:solidFill>
                  <a:schemeClr val="dk1"/>
                </a:solidFill>
              </a:rPr>
              <a:t>System.out.println(itr.next());  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IN" sz="2000">
                <a:solidFill>
                  <a:schemeClr val="dk1"/>
                </a:solidFill>
              </a:rPr>
              <a:t>}  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IN" sz="2000">
                <a:solidFill>
                  <a:schemeClr val="dk1"/>
                </a:solidFill>
              </a:rPr>
              <a:t>}  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IN" sz="2000">
                <a:solidFill>
                  <a:schemeClr val="dk1"/>
                </a:solidFill>
              </a:rPr>
              <a:t>}  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t/>
            </a:r>
            <a:endParaRPr b="1" sz="2000">
              <a:solidFill>
                <a:schemeClr val="dk1"/>
              </a:solidFill>
            </a:endParaRPr>
          </a:p>
        </p:txBody>
      </p:sp>
      <p:cxnSp>
        <p:nvCxnSpPr>
          <p:cNvPr id="332" name="Google Shape;332;p15"/>
          <p:cNvCxnSpPr/>
          <p:nvPr/>
        </p:nvCxnSpPr>
        <p:spPr>
          <a:xfrm>
            <a:off x="539552" y="404664"/>
            <a:ext cx="295232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33" name="Google Shape;333;p15"/>
          <p:cNvCxnSpPr/>
          <p:nvPr/>
        </p:nvCxnSpPr>
        <p:spPr>
          <a:xfrm>
            <a:off x="3707904" y="404664"/>
            <a:ext cx="259228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34" name="Google Shape;334;p15"/>
          <p:cNvCxnSpPr/>
          <p:nvPr/>
        </p:nvCxnSpPr>
        <p:spPr>
          <a:xfrm>
            <a:off x="6444208" y="404664"/>
            <a:ext cx="2016224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335" name="Google Shape;335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44816" y="0"/>
            <a:ext cx="1115616" cy="3072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16"/>
          <p:cNvSpPr txBox="1"/>
          <p:nvPr>
            <p:ph idx="1" type="body"/>
          </p:nvPr>
        </p:nvSpPr>
        <p:spPr>
          <a:xfrm>
            <a:off x="533400" y="548680"/>
            <a:ext cx="7467600" cy="6156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800"/>
              <a:buNone/>
            </a:pPr>
            <a:r>
              <a:rPr lang="en-IN" sz="2800">
                <a:solidFill>
                  <a:srgbClr val="C00000"/>
                </a:solidFill>
              </a:rPr>
              <a:t>Vector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lang="en-IN">
                <a:solidFill>
                  <a:schemeClr val="dk1"/>
                </a:solidFill>
              </a:rPr>
              <a:t>Vector uses a dynamic array to store the data elements.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lang="en-IN">
                <a:solidFill>
                  <a:schemeClr val="dk1"/>
                </a:solidFill>
              </a:rPr>
              <a:t> It is similar to ArrayList. </a:t>
            </a:r>
            <a:endParaRPr>
              <a:solidFill>
                <a:schemeClr val="dk1"/>
              </a:solidFill>
            </a:endParaRPr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lang="en-IN">
                <a:solidFill>
                  <a:schemeClr val="dk1"/>
                </a:solidFill>
              </a:rPr>
              <a:t>However, It is synchronized and contains many methods that are not the part of Collection framework.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oto Sans Symbols"/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</p:txBody>
      </p:sp>
      <p:cxnSp>
        <p:nvCxnSpPr>
          <p:cNvPr id="341" name="Google Shape;341;p16"/>
          <p:cNvCxnSpPr/>
          <p:nvPr/>
        </p:nvCxnSpPr>
        <p:spPr>
          <a:xfrm>
            <a:off x="539552" y="404664"/>
            <a:ext cx="295232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42" name="Google Shape;342;p16"/>
          <p:cNvCxnSpPr/>
          <p:nvPr/>
        </p:nvCxnSpPr>
        <p:spPr>
          <a:xfrm>
            <a:off x="3707904" y="404664"/>
            <a:ext cx="259228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43" name="Google Shape;343;p16"/>
          <p:cNvCxnSpPr/>
          <p:nvPr/>
        </p:nvCxnSpPr>
        <p:spPr>
          <a:xfrm>
            <a:off x="6444208" y="404664"/>
            <a:ext cx="2016224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344" name="Google Shape;344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44816" y="0"/>
            <a:ext cx="1115616" cy="3072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17"/>
          <p:cNvSpPr txBox="1"/>
          <p:nvPr>
            <p:ph idx="1" type="body"/>
          </p:nvPr>
        </p:nvSpPr>
        <p:spPr>
          <a:xfrm>
            <a:off x="533400" y="548680"/>
            <a:ext cx="7467600" cy="6156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</a:pPr>
            <a:r>
              <a:rPr b="1" lang="en-IN"/>
              <a:t>import</a:t>
            </a:r>
            <a:r>
              <a:rPr lang="en-IN"/>
              <a:t> java.util.*;  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</a:pPr>
            <a:r>
              <a:rPr b="1" lang="en-IN"/>
              <a:t>public</a:t>
            </a:r>
            <a:r>
              <a:rPr lang="en-IN"/>
              <a:t> </a:t>
            </a:r>
            <a:r>
              <a:rPr b="1" lang="en-IN"/>
              <a:t>class</a:t>
            </a:r>
            <a:r>
              <a:rPr lang="en-IN"/>
              <a:t> TestJavaCollection3{  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</a:pPr>
            <a:r>
              <a:rPr b="1" lang="en-IN"/>
              <a:t>public</a:t>
            </a:r>
            <a:r>
              <a:rPr lang="en-IN"/>
              <a:t> </a:t>
            </a:r>
            <a:r>
              <a:rPr b="1" lang="en-IN"/>
              <a:t>static</a:t>
            </a:r>
            <a:r>
              <a:rPr lang="en-IN"/>
              <a:t> </a:t>
            </a:r>
            <a:r>
              <a:rPr b="1" lang="en-IN"/>
              <a:t>void</a:t>
            </a:r>
            <a:r>
              <a:rPr lang="en-IN"/>
              <a:t> main(String args[]){  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</a:pPr>
            <a:r>
              <a:rPr lang="en-IN"/>
              <a:t>Vector&lt;String&gt; v=</a:t>
            </a:r>
            <a:r>
              <a:rPr b="1" lang="en-IN"/>
              <a:t>new</a:t>
            </a:r>
            <a:r>
              <a:rPr lang="en-IN"/>
              <a:t> Vector&lt;String&gt;();  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</a:pPr>
            <a:r>
              <a:rPr lang="en-IN"/>
              <a:t>v.add("Ayush");  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</a:pPr>
            <a:r>
              <a:rPr lang="en-IN"/>
              <a:t>v.add("Amit");  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</a:pPr>
            <a:r>
              <a:rPr lang="en-IN"/>
              <a:t>v.add("Ashish");  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</a:pPr>
            <a:r>
              <a:rPr lang="en-IN"/>
              <a:t>v.add("Garima");  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</a:pPr>
            <a:r>
              <a:rPr lang="en-IN"/>
              <a:t>Iterator&lt;String&gt; itr=v.iterator();  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</a:pPr>
            <a:r>
              <a:rPr b="1" lang="en-IN"/>
              <a:t>while</a:t>
            </a:r>
            <a:r>
              <a:rPr lang="en-IN"/>
              <a:t>(itr.hasNext()){  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</a:pPr>
            <a:r>
              <a:rPr lang="en-IN"/>
              <a:t>System.out.println(itr.next());  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</a:pPr>
            <a:r>
              <a:rPr lang="en-IN"/>
              <a:t>}  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</a:pPr>
            <a:r>
              <a:rPr lang="en-IN"/>
              <a:t>}  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</a:pPr>
            <a:r>
              <a:rPr lang="en-IN"/>
              <a:t>}  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oto Sans Symbols"/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</p:txBody>
      </p:sp>
      <p:cxnSp>
        <p:nvCxnSpPr>
          <p:cNvPr id="350" name="Google Shape;350;p17"/>
          <p:cNvCxnSpPr/>
          <p:nvPr/>
        </p:nvCxnSpPr>
        <p:spPr>
          <a:xfrm>
            <a:off x="539552" y="404664"/>
            <a:ext cx="295232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51" name="Google Shape;351;p17"/>
          <p:cNvCxnSpPr/>
          <p:nvPr/>
        </p:nvCxnSpPr>
        <p:spPr>
          <a:xfrm>
            <a:off x="3707904" y="404664"/>
            <a:ext cx="259228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52" name="Google Shape;352;p17"/>
          <p:cNvCxnSpPr/>
          <p:nvPr/>
        </p:nvCxnSpPr>
        <p:spPr>
          <a:xfrm>
            <a:off x="6444208" y="404664"/>
            <a:ext cx="2016224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353" name="Google Shape;353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44816" y="0"/>
            <a:ext cx="1115616" cy="3072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18"/>
          <p:cNvSpPr txBox="1"/>
          <p:nvPr>
            <p:ph idx="1" type="body"/>
          </p:nvPr>
        </p:nvSpPr>
        <p:spPr>
          <a:xfrm>
            <a:off x="533400" y="548680"/>
            <a:ext cx="7467600" cy="6156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</a:pPr>
            <a:r>
              <a:rPr b="1" lang="en-IN" sz="2800"/>
              <a:t>Stack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❖"/>
            </a:pPr>
            <a:r>
              <a:rPr lang="en-IN">
                <a:solidFill>
                  <a:schemeClr val="dk1"/>
                </a:solidFill>
              </a:rPr>
              <a:t>The stack is the subclass of Vector. </a:t>
            </a:r>
            <a:endParaRPr>
              <a:solidFill>
                <a:schemeClr val="dk1"/>
              </a:solidFill>
            </a:endParaRPr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❖"/>
            </a:pPr>
            <a:r>
              <a:rPr lang="en-IN">
                <a:solidFill>
                  <a:schemeClr val="dk1"/>
                </a:solidFill>
              </a:rPr>
              <a:t>It implements the last-in-first-out data structure, i.e., Stack. </a:t>
            </a:r>
            <a:endParaRPr>
              <a:solidFill>
                <a:schemeClr val="dk1"/>
              </a:solidFill>
            </a:endParaRPr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❖"/>
            </a:pPr>
            <a:r>
              <a:rPr lang="en-IN">
                <a:solidFill>
                  <a:schemeClr val="dk1"/>
                </a:solidFill>
              </a:rPr>
              <a:t>The stack contains all of the methods of Vector class and also provides its methods like boolean push(), boolean peek(), boolean push(object o), which defines its properties.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b="1" lang="en-IN">
                <a:solidFill>
                  <a:srgbClr val="FF0000"/>
                </a:solidFill>
              </a:rPr>
              <a:t>What is </a:t>
            </a:r>
            <a:r>
              <a:rPr b="1" lang="en-IN">
                <a:solidFill>
                  <a:srgbClr val="FF0000"/>
                </a:solidFill>
              </a:rPr>
              <a:t>Data structure</a:t>
            </a:r>
            <a:r>
              <a:rPr b="1" lang="en-IN">
                <a:solidFill>
                  <a:srgbClr val="FF0000"/>
                </a:solidFill>
              </a:rPr>
              <a:t>?</a:t>
            </a:r>
            <a:endParaRPr b="1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IN">
                <a:solidFill>
                  <a:schemeClr val="dk1"/>
                </a:solidFill>
              </a:rPr>
              <a:t> It is technique for </a:t>
            </a:r>
            <a:r>
              <a:rPr lang="en-IN">
                <a:solidFill>
                  <a:schemeClr val="dk1"/>
                </a:solidFill>
              </a:rPr>
              <a:t>efficient</a:t>
            </a:r>
            <a:r>
              <a:rPr lang="en-IN">
                <a:solidFill>
                  <a:schemeClr val="dk1"/>
                </a:solidFill>
              </a:rPr>
              <a:t> way of organizing, storing and </a:t>
            </a:r>
            <a:r>
              <a:rPr lang="en-IN">
                <a:solidFill>
                  <a:schemeClr val="dk1"/>
                </a:solidFill>
              </a:rPr>
              <a:t>retrieving</a:t>
            </a:r>
            <a:r>
              <a:rPr lang="en-IN">
                <a:solidFill>
                  <a:schemeClr val="dk1"/>
                </a:solidFill>
              </a:rPr>
              <a:t> elements in a computer. Using Stack,Queue,Array,List,Set,LinkedList,Map</a:t>
            </a:r>
            <a:endParaRPr>
              <a:solidFill>
                <a:schemeClr val="dk1"/>
              </a:solidFill>
            </a:endParaRPr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oto Sans Symbols"/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</p:txBody>
      </p:sp>
      <p:cxnSp>
        <p:nvCxnSpPr>
          <p:cNvPr id="359" name="Google Shape;359;p18"/>
          <p:cNvCxnSpPr/>
          <p:nvPr/>
        </p:nvCxnSpPr>
        <p:spPr>
          <a:xfrm>
            <a:off x="539552" y="404664"/>
            <a:ext cx="295232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60" name="Google Shape;360;p18"/>
          <p:cNvCxnSpPr/>
          <p:nvPr/>
        </p:nvCxnSpPr>
        <p:spPr>
          <a:xfrm>
            <a:off x="3707904" y="404664"/>
            <a:ext cx="259228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61" name="Google Shape;361;p18"/>
          <p:cNvCxnSpPr/>
          <p:nvPr/>
        </p:nvCxnSpPr>
        <p:spPr>
          <a:xfrm>
            <a:off x="6444208" y="404664"/>
            <a:ext cx="2016224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362" name="Google Shape;362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44816" y="0"/>
            <a:ext cx="1115616" cy="3072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19"/>
          <p:cNvSpPr txBox="1"/>
          <p:nvPr>
            <p:ph idx="1" type="body"/>
          </p:nvPr>
        </p:nvSpPr>
        <p:spPr>
          <a:xfrm>
            <a:off x="533400" y="548680"/>
            <a:ext cx="7467600" cy="6156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</a:pPr>
            <a:r>
              <a:rPr b="1" lang="en-IN" sz="2800"/>
              <a:t>Stack</a:t>
            </a:r>
            <a:endParaRPr/>
          </a:p>
          <a:p>
            <a:pPr indent="0" lvl="0" marL="0" rtl="0" algn="l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IN">
                <a:solidFill>
                  <a:schemeClr val="dk1"/>
                </a:solidFill>
              </a:rPr>
              <a:t>import</a:t>
            </a:r>
            <a:r>
              <a:rPr lang="en-IN">
                <a:solidFill>
                  <a:schemeClr val="dk1"/>
                </a:solidFill>
              </a:rPr>
              <a:t> java.util.*;  </a:t>
            </a:r>
            <a:endParaRPr/>
          </a:p>
          <a:p>
            <a:pPr indent="0" lvl="0" marL="0" rtl="0" algn="l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IN">
                <a:solidFill>
                  <a:schemeClr val="dk1"/>
                </a:solidFill>
              </a:rPr>
              <a:t>public</a:t>
            </a:r>
            <a:r>
              <a:rPr lang="en-IN">
                <a:solidFill>
                  <a:schemeClr val="dk1"/>
                </a:solidFill>
              </a:rPr>
              <a:t> </a:t>
            </a:r>
            <a:r>
              <a:rPr b="1" lang="en-IN">
                <a:solidFill>
                  <a:schemeClr val="dk1"/>
                </a:solidFill>
              </a:rPr>
              <a:t>class</a:t>
            </a:r>
            <a:r>
              <a:rPr lang="en-IN">
                <a:solidFill>
                  <a:schemeClr val="dk1"/>
                </a:solidFill>
              </a:rPr>
              <a:t> TestJavaCollection4{  </a:t>
            </a:r>
            <a:endParaRPr/>
          </a:p>
          <a:p>
            <a:pPr indent="0" lvl="0" marL="0" rtl="0" algn="l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IN">
                <a:solidFill>
                  <a:schemeClr val="dk1"/>
                </a:solidFill>
              </a:rPr>
              <a:t>public</a:t>
            </a:r>
            <a:r>
              <a:rPr lang="en-IN">
                <a:solidFill>
                  <a:schemeClr val="dk1"/>
                </a:solidFill>
              </a:rPr>
              <a:t> </a:t>
            </a:r>
            <a:r>
              <a:rPr b="1" lang="en-IN">
                <a:solidFill>
                  <a:schemeClr val="dk1"/>
                </a:solidFill>
              </a:rPr>
              <a:t>static</a:t>
            </a:r>
            <a:r>
              <a:rPr lang="en-IN">
                <a:solidFill>
                  <a:schemeClr val="dk1"/>
                </a:solidFill>
              </a:rPr>
              <a:t> </a:t>
            </a:r>
            <a:r>
              <a:rPr b="1" lang="en-IN">
                <a:solidFill>
                  <a:schemeClr val="dk1"/>
                </a:solidFill>
              </a:rPr>
              <a:t>void</a:t>
            </a:r>
            <a:r>
              <a:rPr lang="en-IN">
                <a:solidFill>
                  <a:schemeClr val="dk1"/>
                </a:solidFill>
              </a:rPr>
              <a:t> main(String args[]){  </a:t>
            </a:r>
            <a:endParaRPr/>
          </a:p>
          <a:p>
            <a:pPr indent="0" lvl="0" marL="0" rtl="0" algn="l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>
                <a:solidFill>
                  <a:schemeClr val="dk1"/>
                </a:solidFill>
              </a:rPr>
              <a:t>Stack&lt;String&gt; stack = </a:t>
            </a:r>
            <a:r>
              <a:rPr b="1" lang="en-IN">
                <a:solidFill>
                  <a:schemeClr val="dk1"/>
                </a:solidFill>
              </a:rPr>
              <a:t>new</a:t>
            </a:r>
            <a:r>
              <a:rPr lang="en-IN">
                <a:solidFill>
                  <a:schemeClr val="dk1"/>
                </a:solidFill>
              </a:rPr>
              <a:t> Stack&lt;String&gt;();  </a:t>
            </a:r>
            <a:endParaRPr/>
          </a:p>
          <a:p>
            <a:pPr indent="0" lvl="0" marL="0" rtl="0" algn="l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>
                <a:solidFill>
                  <a:schemeClr val="dk1"/>
                </a:solidFill>
              </a:rPr>
              <a:t>stack.push("Ayush");  </a:t>
            </a:r>
            <a:endParaRPr/>
          </a:p>
          <a:p>
            <a:pPr indent="0" lvl="0" marL="0" rtl="0" algn="l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>
                <a:solidFill>
                  <a:schemeClr val="dk1"/>
                </a:solidFill>
              </a:rPr>
              <a:t>stack.push("Garvit");  </a:t>
            </a:r>
            <a:endParaRPr/>
          </a:p>
          <a:p>
            <a:pPr indent="0" lvl="0" marL="0" rtl="0" algn="l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>
                <a:solidFill>
                  <a:schemeClr val="dk1"/>
                </a:solidFill>
              </a:rPr>
              <a:t>stack.push("Amit");  </a:t>
            </a:r>
            <a:endParaRPr/>
          </a:p>
          <a:p>
            <a:pPr indent="0" lvl="0" marL="0" rtl="0" algn="l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>
                <a:solidFill>
                  <a:schemeClr val="dk1"/>
                </a:solidFill>
              </a:rPr>
              <a:t>stack.push("Ashish");  </a:t>
            </a:r>
            <a:endParaRPr/>
          </a:p>
          <a:p>
            <a:pPr indent="0" lvl="0" marL="0" rtl="0" algn="l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>
                <a:solidFill>
                  <a:schemeClr val="dk1"/>
                </a:solidFill>
              </a:rPr>
              <a:t>stack.push("Garima");  </a:t>
            </a:r>
            <a:endParaRPr/>
          </a:p>
          <a:p>
            <a:pPr indent="0" lvl="0" marL="0" rtl="0" algn="l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>
                <a:solidFill>
                  <a:schemeClr val="dk1"/>
                </a:solidFill>
              </a:rPr>
              <a:t>stack.pop();  </a:t>
            </a:r>
            <a:endParaRPr/>
          </a:p>
          <a:p>
            <a:pPr indent="0" lvl="0" marL="0" rtl="0" algn="l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>
                <a:solidFill>
                  <a:schemeClr val="dk1"/>
                </a:solidFill>
              </a:rPr>
              <a:t>Iterator&lt;String&gt; itr=stack.iterator();  </a:t>
            </a:r>
            <a:endParaRPr/>
          </a:p>
          <a:p>
            <a:pPr indent="0" lvl="0" marL="0" rtl="0" algn="l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IN">
                <a:solidFill>
                  <a:schemeClr val="dk1"/>
                </a:solidFill>
              </a:rPr>
              <a:t>while</a:t>
            </a:r>
            <a:r>
              <a:rPr lang="en-IN">
                <a:solidFill>
                  <a:schemeClr val="dk1"/>
                </a:solidFill>
              </a:rPr>
              <a:t>(itr.hasNext()){  </a:t>
            </a:r>
            <a:endParaRPr/>
          </a:p>
          <a:p>
            <a:pPr indent="0" lvl="0" marL="0" rtl="0" algn="l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>
                <a:solidFill>
                  <a:schemeClr val="dk1"/>
                </a:solidFill>
              </a:rPr>
              <a:t>System.out.println(itr.next());  </a:t>
            </a:r>
            <a:endParaRPr/>
          </a:p>
          <a:p>
            <a:pPr indent="0" lvl="0" marL="0" rtl="0" algn="l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>
                <a:solidFill>
                  <a:schemeClr val="dk1"/>
                </a:solidFill>
              </a:rPr>
              <a:t>}  </a:t>
            </a:r>
            <a:endParaRPr/>
          </a:p>
          <a:p>
            <a:pPr indent="0" lvl="0" marL="0" rtl="0" algn="l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>
                <a:solidFill>
                  <a:schemeClr val="dk1"/>
                </a:solidFill>
              </a:rPr>
              <a:t>}  </a:t>
            </a:r>
            <a:endParaRPr/>
          </a:p>
          <a:p>
            <a:pPr indent="0" lvl="0" marL="0" rtl="0" algn="l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>
                <a:solidFill>
                  <a:schemeClr val="dk1"/>
                </a:solidFill>
              </a:rPr>
              <a:t>}  </a:t>
            </a:r>
            <a:endParaRPr/>
          </a:p>
          <a:p>
            <a:pPr indent="-201930" lvl="0" marL="342900" rtl="0" algn="l">
              <a:spcBef>
                <a:spcPts val="444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Noto Sans Symbols"/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</p:txBody>
      </p:sp>
      <p:cxnSp>
        <p:nvCxnSpPr>
          <p:cNvPr id="368" name="Google Shape;368;p19"/>
          <p:cNvCxnSpPr/>
          <p:nvPr/>
        </p:nvCxnSpPr>
        <p:spPr>
          <a:xfrm>
            <a:off x="539552" y="404664"/>
            <a:ext cx="295232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69" name="Google Shape;369;p19"/>
          <p:cNvCxnSpPr/>
          <p:nvPr/>
        </p:nvCxnSpPr>
        <p:spPr>
          <a:xfrm>
            <a:off x="3707904" y="404664"/>
            <a:ext cx="259228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70" name="Google Shape;370;p19"/>
          <p:cNvCxnSpPr/>
          <p:nvPr/>
        </p:nvCxnSpPr>
        <p:spPr>
          <a:xfrm>
            <a:off x="6444208" y="404664"/>
            <a:ext cx="2016224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371" name="Google Shape;371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44816" y="0"/>
            <a:ext cx="1115616" cy="3072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"/>
          <p:cNvSpPr txBox="1"/>
          <p:nvPr>
            <p:ph idx="1" type="body"/>
          </p:nvPr>
        </p:nvSpPr>
        <p:spPr>
          <a:xfrm>
            <a:off x="533400" y="548680"/>
            <a:ext cx="7467600" cy="6156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</a:pPr>
            <a:r>
              <a:rPr lang="en-IN" sz="4000" u="sng">
                <a:solidFill>
                  <a:schemeClr val="dk1"/>
                </a:solidFill>
              </a:rPr>
              <a:t>Day- 10</a:t>
            </a:r>
            <a:endParaRPr/>
          </a:p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Clr>
                <a:srgbClr val="FF0000"/>
              </a:buClr>
              <a:buSzPts val="4000"/>
              <a:buNone/>
            </a:pPr>
            <a:r>
              <a:rPr b="1" lang="en-IN" sz="4000" u="sng">
                <a:solidFill>
                  <a:srgbClr val="FF0000"/>
                </a:solidFill>
              </a:rPr>
              <a:t>Java Collection</a:t>
            </a:r>
            <a:r>
              <a:rPr b="1" lang="en-IN" sz="4000" u="sng">
                <a:solidFill>
                  <a:srgbClr val="FF0000"/>
                </a:solidFill>
              </a:rPr>
              <a:t> </a:t>
            </a:r>
            <a:endParaRPr b="1" sz="4000" u="sng">
              <a:solidFill>
                <a:srgbClr val="FF0000"/>
              </a:solidFill>
            </a:endParaRPr>
          </a:p>
          <a:p>
            <a:pPr indent="-457200" lvl="0" marL="457200" rtl="0" algn="l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Noto Sans Symbols"/>
              <a:buChar char="❑"/>
            </a:pPr>
            <a:r>
              <a:rPr lang="en-IN" sz="2000">
                <a:solidFill>
                  <a:srgbClr val="FF0000"/>
                </a:solidFill>
              </a:rPr>
              <a:t>Java Collection Framework</a:t>
            </a:r>
            <a:endParaRPr sz="2000">
              <a:solidFill>
                <a:srgbClr val="FF0000"/>
              </a:solidFill>
            </a:endParaRPr>
          </a:p>
          <a:p>
            <a:pPr indent="-457200" lvl="0" marL="457200" rtl="0" algn="l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Noto Sans Symbols"/>
              <a:buChar char="❑"/>
            </a:pPr>
            <a:r>
              <a:rPr lang="en-IN" sz="2000">
                <a:solidFill>
                  <a:srgbClr val="FF0000"/>
                </a:solidFill>
              </a:rPr>
              <a:t>Hierarchy of Collection Framework</a:t>
            </a:r>
            <a:endParaRPr/>
          </a:p>
          <a:p>
            <a:pPr indent="-457200" lvl="0" marL="457200" rtl="0" algn="l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Noto Sans Symbols"/>
              <a:buChar char="❑"/>
            </a:pPr>
            <a:r>
              <a:rPr lang="en-IN" sz="2000">
                <a:solidFill>
                  <a:srgbClr val="FF0000"/>
                </a:solidFill>
              </a:rPr>
              <a:t>Methods of Collection interface</a:t>
            </a:r>
            <a:endParaRPr/>
          </a:p>
          <a:p>
            <a:pPr indent="-457200" lvl="0" marL="457200" rtl="0" algn="l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Noto Sans Symbols"/>
              <a:buChar char="❑"/>
            </a:pPr>
            <a:r>
              <a:rPr lang="en-IN" sz="2000">
                <a:solidFill>
                  <a:srgbClr val="FF0000"/>
                </a:solidFill>
              </a:rPr>
              <a:t>ArrayList</a:t>
            </a:r>
            <a:endParaRPr sz="2000">
              <a:solidFill>
                <a:srgbClr val="FF0000"/>
              </a:solidFill>
            </a:endParaRPr>
          </a:p>
          <a:p>
            <a:pPr indent="-457200" lvl="0" marL="457200" rtl="0" algn="l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Noto Sans Symbols"/>
              <a:buChar char="❑"/>
            </a:pPr>
            <a:r>
              <a:rPr lang="en-IN" sz="2000">
                <a:solidFill>
                  <a:srgbClr val="FF0000"/>
                </a:solidFill>
              </a:rPr>
              <a:t>LinkedList</a:t>
            </a:r>
            <a:endParaRPr sz="2000">
              <a:solidFill>
                <a:srgbClr val="FF0000"/>
              </a:solidFill>
            </a:endParaRPr>
          </a:p>
          <a:p>
            <a:pPr indent="-457200" lvl="0" marL="457200" rtl="0" algn="l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Noto Sans Symbols"/>
              <a:buChar char="❑"/>
            </a:pPr>
            <a:r>
              <a:rPr lang="en-IN" sz="2000">
                <a:solidFill>
                  <a:srgbClr val="FF0000"/>
                </a:solidFill>
              </a:rPr>
              <a:t>Stack</a:t>
            </a:r>
            <a:endParaRPr/>
          </a:p>
          <a:p>
            <a:pPr indent="-457200" lvl="0" marL="457200" rtl="0" algn="l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Noto Sans Symbols"/>
              <a:buChar char="❑"/>
            </a:pPr>
            <a:r>
              <a:rPr lang="en-IN" sz="2000">
                <a:solidFill>
                  <a:srgbClr val="FF0000"/>
                </a:solidFill>
              </a:rPr>
              <a:t>Queue</a:t>
            </a:r>
            <a:endParaRPr/>
          </a:p>
          <a:p>
            <a:pPr indent="-457200" lvl="0" marL="457200" rtl="0" algn="l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Noto Sans Symbols"/>
              <a:buChar char="❑"/>
            </a:pPr>
            <a:r>
              <a:rPr lang="en-IN" sz="2000">
                <a:solidFill>
                  <a:srgbClr val="FF0000"/>
                </a:solidFill>
              </a:rPr>
              <a:t>Set</a:t>
            </a:r>
            <a:endParaRPr/>
          </a:p>
          <a:p>
            <a:pPr indent="-457200" lvl="0" marL="457200" rtl="0" algn="l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Noto Sans Symbols"/>
              <a:buChar char="❑"/>
            </a:pPr>
            <a:r>
              <a:rPr lang="en-IN" sz="2000">
                <a:solidFill>
                  <a:srgbClr val="FF0000"/>
                </a:solidFill>
              </a:rPr>
              <a:t>HashSet</a:t>
            </a:r>
            <a:endParaRPr sz="2000">
              <a:solidFill>
                <a:srgbClr val="FF0000"/>
              </a:solidFill>
            </a:endParaRPr>
          </a:p>
          <a:p>
            <a:pPr indent="-457200" lvl="0" marL="457200" rtl="0" algn="l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Noto Sans Symbols"/>
              <a:buChar char="❑"/>
            </a:pPr>
            <a:r>
              <a:rPr lang="en-IN" sz="2000">
                <a:solidFill>
                  <a:srgbClr val="FF0000"/>
                </a:solidFill>
              </a:rPr>
              <a:t>TreeSet</a:t>
            </a:r>
            <a:endParaRPr sz="2000">
              <a:solidFill>
                <a:srgbClr val="FF0000"/>
              </a:solidFill>
            </a:endParaRPr>
          </a:p>
          <a:p>
            <a:pPr indent="-457200" lvl="0" marL="457200" rtl="0" algn="l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Noto Sans Symbols"/>
              <a:buChar char="❑"/>
            </a:pPr>
            <a:r>
              <a:rPr lang="en-IN" sz="2000">
                <a:solidFill>
                  <a:srgbClr val="FF0000"/>
                </a:solidFill>
              </a:rPr>
              <a:t>Map</a:t>
            </a:r>
            <a:endParaRPr sz="2000">
              <a:solidFill>
                <a:srgbClr val="FF0000"/>
              </a:solidFill>
            </a:endParaRPr>
          </a:p>
          <a:p>
            <a:pPr indent="-190500" lvl="0" marL="342900" rtl="0" algn="r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alibri"/>
              <a:buNone/>
            </a:pPr>
            <a:r>
              <a:t/>
            </a:r>
            <a:endParaRPr/>
          </a:p>
        </p:txBody>
      </p:sp>
      <p:cxnSp>
        <p:nvCxnSpPr>
          <p:cNvPr id="210" name="Google Shape;210;p2"/>
          <p:cNvCxnSpPr/>
          <p:nvPr/>
        </p:nvCxnSpPr>
        <p:spPr>
          <a:xfrm>
            <a:off x="539552" y="404664"/>
            <a:ext cx="295232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1" name="Google Shape;211;p2"/>
          <p:cNvCxnSpPr/>
          <p:nvPr/>
        </p:nvCxnSpPr>
        <p:spPr>
          <a:xfrm>
            <a:off x="3707904" y="404664"/>
            <a:ext cx="259228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2" name="Google Shape;212;p2"/>
          <p:cNvCxnSpPr/>
          <p:nvPr/>
        </p:nvCxnSpPr>
        <p:spPr>
          <a:xfrm>
            <a:off x="6444208" y="404664"/>
            <a:ext cx="2016224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13" name="Google Shape;213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48064" y="5793021"/>
            <a:ext cx="3181350" cy="87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20"/>
          <p:cNvSpPr txBox="1"/>
          <p:nvPr>
            <p:ph idx="1" type="body"/>
          </p:nvPr>
        </p:nvSpPr>
        <p:spPr>
          <a:xfrm>
            <a:off x="533400" y="548680"/>
            <a:ext cx="7467600" cy="6156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</a:pPr>
            <a:r>
              <a:rPr b="1" lang="en-IN" sz="2800"/>
              <a:t>Queue Interface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•"/>
            </a:pPr>
            <a:r>
              <a:rPr lang="en-IN"/>
              <a:t>Queue interface maintains the first-in-first-out order.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•"/>
            </a:pPr>
            <a:r>
              <a:rPr lang="en-IN"/>
              <a:t> It can be defined as an ordered list that is used to hold the elements which are about to be processed. 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•"/>
            </a:pPr>
            <a:r>
              <a:rPr lang="en-IN"/>
              <a:t>There are various classes like PriorityQueue, Deque, and ArrayDeque which implements the Queue interface.</a:t>
            </a:r>
            <a:endParaRPr/>
          </a:p>
          <a:p>
            <a:pPr indent="0" lvl="0" marL="0" rtl="0" algn="ctr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</a:pPr>
            <a:r>
              <a:rPr lang="en-IN"/>
              <a:t>Queue interface can be instantiated as:</a:t>
            </a:r>
            <a:endParaRPr/>
          </a:p>
          <a:p>
            <a:pPr indent="0" lvl="0" marL="0" rtl="0" algn="ctr"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ts val="2400"/>
              <a:buNone/>
            </a:pPr>
            <a:r>
              <a:rPr b="1" lang="en-IN">
                <a:solidFill>
                  <a:srgbClr val="C00000"/>
                </a:solidFill>
              </a:rPr>
              <a:t>Queue&lt;String&gt; q1 = new PriorityQueue();  </a:t>
            </a:r>
            <a:endParaRPr/>
          </a:p>
          <a:p>
            <a:pPr indent="0" lvl="0" marL="0" rtl="0" algn="ctr"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ts val="2400"/>
              <a:buNone/>
            </a:pPr>
            <a:r>
              <a:rPr b="1" lang="en-IN">
                <a:solidFill>
                  <a:srgbClr val="C00000"/>
                </a:solidFill>
              </a:rPr>
              <a:t>Queue&lt;String&gt; q2 = new ArrayDeque();  </a:t>
            </a:r>
            <a:endParaRPr/>
          </a:p>
          <a:p>
            <a:pPr indent="-190500" lvl="0" marL="342900" rtl="0" algn="ctr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oto Sans Symbols"/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</p:txBody>
      </p:sp>
      <p:cxnSp>
        <p:nvCxnSpPr>
          <p:cNvPr id="377" name="Google Shape;377;p20"/>
          <p:cNvCxnSpPr/>
          <p:nvPr/>
        </p:nvCxnSpPr>
        <p:spPr>
          <a:xfrm>
            <a:off x="539552" y="404664"/>
            <a:ext cx="295232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78" name="Google Shape;378;p20"/>
          <p:cNvCxnSpPr/>
          <p:nvPr/>
        </p:nvCxnSpPr>
        <p:spPr>
          <a:xfrm>
            <a:off x="3707904" y="404664"/>
            <a:ext cx="259228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79" name="Google Shape;379;p20"/>
          <p:cNvCxnSpPr/>
          <p:nvPr/>
        </p:nvCxnSpPr>
        <p:spPr>
          <a:xfrm>
            <a:off x="6444208" y="404664"/>
            <a:ext cx="2016224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380" name="Google Shape;380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44816" y="0"/>
            <a:ext cx="1115616" cy="3072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21"/>
          <p:cNvSpPr txBox="1"/>
          <p:nvPr>
            <p:ph idx="1" type="body"/>
          </p:nvPr>
        </p:nvSpPr>
        <p:spPr>
          <a:xfrm>
            <a:off x="533400" y="548680"/>
            <a:ext cx="7467600" cy="6156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IN" sz="2800">
                <a:solidFill>
                  <a:schemeClr val="dk1"/>
                </a:solidFill>
              </a:rPr>
              <a:t>PriorityQueue</a:t>
            </a:r>
            <a:endParaRPr sz="2800">
              <a:solidFill>
                <a:schemeClr val="dk1"/>
              </a:solidFill>
            </a:endParaRPr>
          </a:p>
          <a:p>
            <a:pPr indent="-457200" lvl="0" marL="457200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•"/>
            </a:pPr>
            <a:r>
              <a:rPr lang="en-IN" sz="2800"/>
              <a:t>The PriorityQueue class implements the Queue interface. </a:t>
            </a:r>
            <a:endParaRPr sz="2800"/>
          </a:p>
          <a:p>
            <a:pPr indent="-457200" lvl="0" marL="457200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•"/>
            </a:pPr>
            <a:r>
              <a:rPr lang="en-IN" sz="2800"/>
              <a:t>It holds the elements or objects which are to be processed by their priorities. </a:t>
            </a:r>
            <a:endParaRPr sz="2800"/>
          </a:p>
          <a:p>
            <a:pPr indent="-457200" lvl="0" marL="457200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•"/>
            </a:pPr>
            <a:r>
              <a:rPr lang="en-IN" sz="2800"/>
              <a:t>PriorityQueue doesn't allow null values to be stored in the queue.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</a:pPr>
            <a:r>
              <a:t/>
            </a:r>
            <a:endParaRPr b="1" sz="2800"/>
          </a:p>
        </p:txBody>
      </p:sp>
      <p:cxnSp>
        <p:nvCxnSpPr>
          <p:cNvPr id="386" name="Google Shape;386;p21"/>
          <p:cNvCxnSpPr/>
          <p:nvPr/>
        </p:nvCxnSpPr>
        <p:spPr>
          <a:xfrm>
            <a:off x="539552" y="404664"/>
            <a:ext cx="295232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87" name="Google Shape;387;p21"/>
          <p:cNvCxnSpPr/>
          <p:nvPr/>
        </p:nvCxnSpPr>
        <p:spPr>
          <a:xfrm>
            <a:off x="3707904" y="404664"/>
            <a:ext cx="259228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88" name="Google Shape;388;p21"/>
          <p:cNvCxnSpPr/>
          <p:nvPr/>
        </p:nvCxnSpPr>
        <p:spPr>
          <a:xfrm>
            <a:off x="6444208" y="404664"/>
            <a:ext cx="2016224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389" name="Google Shape;389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44816" y="0"/>
            <a:ext cx="1115616" cy="3072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22"/>
          <p:cNvSpPr txBox="1"/>
          <p:nvPr>
            <p:ph idx="1" type="body"/>
          </p:nvPr>
        </p:nvSpPr>
        <p:spPr>
          <a:xfrm>
            <a:off x="533400" y="548680"/>
            <a:ext cx="7467600" cy="6156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IN" sz="2800">
                <a:solidFill>
                  <a:schemeClr val="dk1"/>
                </a:solidFill>
              </a:rPr>
              <a:t>PriorityQueue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</a:pPr>
            <a:r>
              <a:t/>
            </a:r>
            <a:endParaRPr b="1" sz="2800"/>
          </a:p>
        </p:txBody>
      </p:sp>
      <p:cxnSp>
        <p:nvCxnSpPr>
          <p:cNvPr id="395" name="Google Shape;395;p22"/>
          <p:cNvCxnSpPr/>
          <p:nvPr/>
        </p:nvCxnSpPr>
        <p:spPr>
          <a:xfrm>
            <a:off x="539552" y="404664"/>
            <a:ext cx="295232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96" name="Google Shape;396;p22"/>
          <p:cNvCxnSpPr/>
          <p:nvPr/>
        </p:nvCxnSpPr>
        <p:spPr>
          <a:xfrm>
            <a:off x="3707904" y="404664"/>
            <a:ext cx="259228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97" name="Google Shape;397;p22"/>
          <p:cNvCxnSpPr/>
          <p:nvPr/>
        </p:nvCxnSpPr>
        <p:spPr>
          <a:xfrm>
            <a:off x="6444208" y="404664"/>
            <a:ext cx="2016224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398" name="Google Shape;398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44816" y="0"/>
            <a:ext cx="1115616" cy="307295"/>
          </a:xfrm>
          <a:prstGeom prst="rect">
            <a:avLst/>
          </a:prstGeom>
          <a:noFill/>
          <a:ln>
            <a:noFill/>
          </a:ln>
        </p:spPr>
      </p:pic>
      <p:sp>
        <p:nvSpPr>
          <p:cNvPr id="399" name="Google Shape;399;p22"/>
          <p:cNvSpPr/>
          <p:nvPr/>
        </p:nvSpPr>
        <p:spPr>
          <a:xfrm>
            <a:off x="711176" y="908720"/>
            <a:ext cx="7344816" cy="5786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import</a:t>
            </a:r>
            <a:r>
              <a:rPr b="0" i="0" lang="en-IN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java.util.*;  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public</a:t>
            </a:r>
            <a:r>
              <a:rPr lang="en-I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r>
              <a:rPr b="1" lang="en-I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</a:t>
            </a:r>
            <a:r>
              <a:rPr lang="en-I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TestJavaCollection5{  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public</a:t>
            </a:r>
            <a:r>
              <a:rPr lang="en-I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r>
              <a:rPr b="1" lang="en-I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static</a:t>
            </a:r>
            <a:r>
              <a:rPr lang="en-I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r>
              <a:rPr b="1" lang="en-I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void</a:t>
            </a:r>
            <a:r>
              <a:rPr lang="en-I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main(String args[]){  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PriorityQueue&lt;String&gt; queue=</a:t>
            </a:r>
            <a:r>
              <a:rPr b="1" lang="en-I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new</a:t>
            </a:r>
            <a:r>
              <a:rPr lang="en-I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PriorityQueue&lt;String&gt;();  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queue.add("Amit Sharma");  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queue.add("Vijay Raj");  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queue.add("JaiShankar");  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queue.add("Raj");  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System.out.println("head:"+queue.element());  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System.out.println("head:"+queue.peek());  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System.out.println("iterating the queue elements:");  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Iterator itr=queue.iterator();  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while</a:t>
            </a:r>
            <a:r>
              <a:rPr lang="en-I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(itr.hasNext()){  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System.out.println(itr.next());  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  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queue.remove();  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queue.poll();  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System.out.println("after removing two elements:");  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Iterator&lt;String&gt; itr2=queue.iterator();  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while</a:t>
            </a:r>
            <a:r>
              <a:rPr lang="en-I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(itr2.hasNext()){  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System.out.println(itr2.next());  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  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  }</a:t>
            </a: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 </a:t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23"/>
          <p:cNvSpPr txBox="1"/>
          <p:nvPr>
            <p:ph idx="1" type="body"/>
          </p:nvPr>
        </p:nvSpPr>
        <p:spPr>
          <a:xfrm>
            <a:off x="533400" y="548680"/>
            <a:ext cx="7467600" cy="6156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800"/>
              <a:buNone/>
            </a:pPr>
            <a:r>
              <a:rPr b="1" lang="en-IN" sz="2800">
                <a:solidFill>
                  <a:srgbClr val="C00000"/>
                </a:solidFill>
              </a:rPr>
              <a:t>Deque Interface</a:t>
            </a:r>
            <a:endParaRPr/>
          </a:p>
          <a:p>
            <a:pPr indent="-457200" lvl="0" marL="457200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•"/>
            </a:pPr>
            <a:r>
              <a:rPr lang="en-IN" sz="2800"/>
              <a:t>Deque interface extends the Queue interface. In Deque, we can remove and add the elements from both the side.</a:t>
            </a:r>
            <a:endParaRPr/>
          </a:p>
          <a:p>
            <a:pPr indent="-457200" lvl="0" marL="457200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•"/>
            </a:pPr>
            <a:r>
              <a:rPr lang="en-IN" sz="2800"/>
              <a:t> Deque stands for a double-ended queue which enables us to perform the operations at both the ends.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</a:pPr>
            <a:r>
              <a:rPr lang="en-IN" sz="2800"/>
              <a:t>Deque can be instantiated as: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rgbClr val="C00000"/>
              </a:buClr>
              <a:buSzPts val="2800"/>
              <a:buNone/>
            </a:pPr>
            <a:r>
              <a:rPr b="1" lang="en-IN" sz="2800">
                <a:solidFill>
                  <a:srgbClr val="C00000"/>
                </a:solidFill>
              </a:rPr>
              <a:t>Deque d = new ArrayDeque();  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</a:pPr>
            <a:r>
              <a:t/>
            </a:r>
            <a:endParaRPr b="1" sz="2800"/>
          </a:p>
        </p:txBody>
      </p:sp>
      <p:cxnSp>
        <p:nvCxnSpPr>
          <p:cNvPr id="405" name="Google Shape;405;p23"/>
          <p:cNvCxnSpPr/>
          <p:nvPr/>
        </p:nvCxnSpPr>
        <p:spPr>
          <a:xfrm>
            <a:off x="539552" y="404664"/>
            <a:ext cx="295232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06" name="Google Shape;406;p23"/>
          <p:cNvCxnSpPr/>
          <p:nvPr/>
        </p:nvCxnSpPr>
        <p:spPr>
          <a:xfrm>
            <a:off x="3707904" y="404664"/>
            <a:ext cx="259228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07" name="Google Shape;407;p23"/>
          <p:cNvCxnSpPr/>
          <p:nvPr/>
        </p:nvCxnSpPr>
        <p:spPr>
          <a:xfrm>
            <a:off x="6444208" y="404664"/>
            <a:ext cx="2016224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408" name="Google Shape;408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44816" y="0"/>
            <a:ext cx="1115616" cy="3072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24"/>
          <p:cNvSpPr txBox="1"/>
          <p:nvPr>
            <p:ph idx="1" type="body"/>
          </p:nvPr>
        </p:nvSpPr>
        <p:spPr>
          <a:xfrm>
            <a:off x="533400" y="548680"/>
            <a:ext cx="7467600" cy="6156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800"/>
              <a:buNone/>
            </a:pPr>
            <a:r>
              <a:rPr b="1" lang="en-IN" sz="2800">
                <a:solidFill>
                  <a:srgbClr val="C00000"/>
                </a:solidFill>
              </a:rPr>
              <a:t>ArrayDeque</a:t>
            </a:r>
            <a:endParaRPr b="1" sz="2800">
              <a:solidFill>
                <a:srgbClr val="C00000"/>
              </a:solidFill>
            </a:endParaRPr>
          </a:p>
          <a:p>
            <a:pPr indent="-457200" lvl="0" marL="457200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•"/>
            </a:pPr>
            <a:r>
              <a:rPr lang="en-IN" sz="2800"/>
              <a:t>ArrayDeque class implements the Deque interface.</a:t>
            </a:r>
            <a:endParaRPr/>
          </a:p>
          <a:p>
            <a:pPr indent="-457200" lvl="0" marL="457200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•"/>
            </a:pPr>
            <a:r>
              <a:rPr lang="en-IN" sz="2800"/>
              <a:t> It facilitates us to use the Deque. </a:t>
            </a:r>
            <a:endParaRPr sz="2800"/>
          </a:p>
          <a:p>
            <a:pPr indent="-457200" lvl="0" marL="457200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•"/>
            </a:pPr>
            <a:r>
              <a:rPr lang="en-IN" sz="2800"/>
              <a:t>Unlike queue, we can add or delete the elements from both the ends.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</a:pPr>
            <a:r>
              <a:rPr lang="en-IN" sz="2800"/>
              <a:t>ArrayDeque is faster than ArrayList and Stack and has no capacity restrictions.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</a:pPr>
            <a:r>
              <a:t/>
            </a:r>
            <a:endParaRPr b="1" sz="2800"/>
          </a:p>
        </p:txBody>
      </p:sp>
      <p:cxnSp>
        <p:nvCxnSpPr>
          <p:cNvPr id="414" name="Google Shape;414;p24"/>
          <p:cNvCxnSpPr/>
          <p:nvPr/>
        </p:nvCxnSpPr>
        <p:spPr>
          <a:xfrm>
            <a:off x="539552" y="404664"/>
            <a:ext cx="295232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15" name="Google Shape;415;p24"/>
          <p:cNvCxnSpPr/>
          <p:nvPr/>
        </p:nvCxnSpPr>
        <p:spPr>
          <a:xfrm>
            <a:off x="3707904" y="404664"/>
            <a:ext cx="259228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16" name="Google Shape;416;p24"/>
          <p:cNvCxnSpPr/>
          <p:nvPr/>
        </p:nvCxnSpPr>
        <p:spPr>
          <a:xfrm>
            <a:off x="6444208" y="404664"/>
            <a:ext cx="2016224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417" name="Google Shape;417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44816" y="0"/>
            <a:ext cx="1115616" cy="3072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25"/>
          <p:cNvSpPr txBox="1"/>
          <p:nvPr>
            <p:ph idx="1" type="body"/>
          </p:nvPr>
        </p:nvSpPr>
        <p:spPr>
          <a:xfrm>
            <a:off x="533400" y="548680"/>
            <a:ext cx="7467600" cy="6156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</a:pPr>
            <a:r>
              <a:rPr b="1" lang="en-IN" sz="2800"/>
              <a:t>import</a:t>
            </a:r>
            <a:r>
              <a:rPr lang="en-IN" sz="2800"/>
              <a:t> java.util.*;  </a:t>
            </a:r>
            <a:endParaRPr/>
          </a:p>
          <a:p>
            <a:pPr indent="0" lvl="0" marL="0" rtl="0" algn="l">
              <a:spcBef>
                <a:spcPts val="518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</a:pPr>
            <a:r>
              <a:rPr b="1" lang="en-IN" sz="2800"/>
              <a:t>public</a:t>
            </a:r>
            <a:r>
              <a:rPr lang="en-IN" sz="2800"/>
              <a:t> </a:t>
            </a:r>
            <a:r>
              <a:rPr b="1" lang="en-IN" sz="2800"/>
              <a:t>class</a:t>
            </a:r>
            <a:r>
              <a:rPr lang="en-IN" sz="2800"/>
              <a:t> TestJavaCollection6{  </a:t>
            </a:r>
            <a:endParaRPr/>
          </a:p>
          <a:p>
            <a:pPr indent="0" lvl="0" marL="0" rtl="0" algn="l">
              <a:spcBef>
                <a:spcPts val="518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</a:pPr>
            <a:r>
              <a:rPr b="1" lang="en-IN" sz="2800"/>
              <a:t>public</a:t>
            </a:r>
            <a:r>
              <a:rPr lang="en-IN" sz="2800"/>
              <a:t> </a:t>
            </a:r>
            <a:r>
              <a:rPr b="1" lang="en-IN" sz="2800"/>
              <a:t>static</a:t>
            </a:r>
            <a:r>
              <a:rPr lang="en-IN" sz="2800"/>
              <a:t> </a:t>
            </a:r>
            <a:r>
              <a:rPr b="1" lang="en-IN" sz="2800"/>
              <a:t>void</a:t>
            </a:r>
            <a:r>
              <a:rPr lang="en-IN" sz="2800"/>
              <a:t> main(String[] args) {  </a:t>
            </a:r>
            <a:endParaRPr/>
          </a:p>
          <a:p>
            <a:pPr indent="0" lvl="0" marL="0" rtl="0" algn="l">
              <a:spcBef>
                <a:spcPts val="518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</a:pPr>
            <a:r>
              <a:rPr lang="en-IN" sz="2800"/>
              <a:t>//Creating Deque and adding elements  </a:t>
            </a:r>
            <a:endParaRPr/>
          </a:p>
          <a:p>
            <a:pPr indent="0" lvl="0" marL="0" rtl="0" algn="l">
              <a:spcBef>
                <a:spcPts val="518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</a:pPr>
            <a:r>
              <a:rPr lang="en-IN" sz="2800"/>
              <a:t>Deque&lt;String&gt; deque = </a:t>
            </a:r>
            <a:r>
              <a:rPr b="1" lang="en-IN" sz="2800"/>
              <a:t>new</a:t>
            </a:r>
            <a:r>
              <a:rPr lang="en-IN" sz="2800"/>
              <a:t> ArrayDeque&lt;String&gt;();  </a:t>
            </a:r>
            <a:endParaRPr/>
          </a:p>
          <a:p>
            <a:pPr indent="0" lvl="0" marL="0" rtl="0" algn="l">
              <a:spcBef>
                <a:spcPts val="518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</a:pPr>
            <a:r>
              <a:rPr lang="en-IN" sz="2800"/>
              <a:t>deque.add("Gautam");  </a:t>
            </a:r>
            <a:endParaRPr/>
          </a:p>
          <a:p>
            <a:pPr indent="0" lvl="0" marL="0" rtl="0" algn="l">
              <a:spcBef>
                <a:spcPts val="518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</a:pPr>
            <a:r>
              <a:rPr lang="en-IN" sz="2800"/>
              <a:t>deque.add("Karan");  </a:t>
            </a:r>
            <a:endParaRPr/>
          </a:p>
          <a:p>
            <a:pPr indent="0" lvl="0" marL="0" rtl="0" algn="l">
              <a:spcBef>
                <a:spcPts val="518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</a:pPr>
            <a:r>
              <a:rPr lang="en-IN" sz="2800"/>
              <a:t>deque.add("Ajay");  </a:t>
            </a:r>
            <a:endParaRPr/>
          </a:p>
          <a:p>
            <a:pPr indent="0" lvl="0" marL="0" rtl="0" algn="l">
              <a:spcBef>
                <a:spcPts val="518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</a:pPr>
            <a:r>
              <a:rPr lang="en-IN" sz="2800"/>
              <a:t>//Traversing elements  </a:t>
            </a:r>
            <a:endParaRPr/>
          </a:p>
          <a:p>
            <a:pPr indent="0" lvl="0" marL="0" rtl="0" algn="l">
              <a:spcBef>
                <a:spcPts val="518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</a:pPr>
            <a:r>
              <a:rPr b="1" lang="en-IN" sz="2800"/>
              <a:t>for</a:t>
            </a:r>
            <a:r>
              <a:rPr lang="en-IN" sz="2800"/>
              <a:t> (String str : deque) {  </a:t>
            </a:r>
            <a:endParaRPr/>
          </a:p>
          <a:p>
            <a:pPr indent="0" lvl="0" marL="0" rtl="0" algn="l">
              <a:spcBef>
                <a:spcPts val="518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</a:pPr>
            <a:r>
              <a:rPr lang="en-IN" sz="2800"/>
              <a:t>System.out.println(str);  </a:t>
            </a:r>
            <a:endParaRPr/>
          </a:p>
          <a:p>
            <a:pPr indent="0" lvl="0" marL="0" rtl="0" algn="l">
              <a:spcBef>
                <a:spcPts val="518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</a:pPr>
            <a:r>
              <a:rPr lang="en-IN" sz="2800"/>
              <a:t>}  </a:t>
            </a:r>
            <a:endParaRPr/>
          </a:p>
          <a:p>
            <a:pPr indent="0" lvl="0" marL="0" rtl="0" algn="l">
              <a:spcBef>
                <a:spcPts val="518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</a:pPr>
            <a:r>
              <a:rPr lang="en-IN" sz="2800"/>
              <a:t>}  </a:t>
            </a:r>
            <a:endParaRPr/>
          </a:p>
          <a:p>
            <a:pPr indent="0" lvl="0" marL="0" rtl="0" algn="l">
              <a:spcBef>
                <a:spcPts val="518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</a:pPr>
            <a:r>
              <a:rPr lang="en-IN" sz="2800"/>
              <a:t>}  </a:t>
            </a:r>
            <a:endParaRPr/>
          </a:p>
          <a:p>
            <a:pPr indent="0" lvl="0" marL="0" rtl="0" algn="l">
              <a:spcBef>
                <a:spcPts val="518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</a:pPr>
            <a:r>
              <a:t/>
            </a:r>
            <a:endParaRPr b="1" sz="2800"/>
          </a:p>
        </p:txBody>
      </p:sp>
      <p:cxnSp>
        <p:nvCxnSpPr>
          <p:cNvPr id="423" name="Google Shape;423;p25"/>
          <p:cNvCxnSpPr/>
          <p:nvPr/>
        </p:nvCxnSpPr>
        <p:spPr>
          <a:xfrm>
            <a:off x="539552" y="404664"/>
            <a:ext cx="295232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24" name="Google Shape;424;p25"/>
          <p:cNvCxnSpPr/>
          <p:nvPr/>
        </p:nvCxnSpPr>
        <p:spPr>
          <a:xfrm>
            <a:off x="3707904" y="404664"/>
            <a:ext cx="259228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25" name="Google Shape;425;p25"/>
          <p:cNvCxnSpPr/>
          <p:nvPr/>
        </p:nvCxnSpPr>
        <p:spPr>
          <a:xfrm>
            <a:off x="6444208" y="404664"/>
            <a:ext cx="2016224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426" name="Google Shape;426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44816" y="0"/>
            <a:ext cx="1115616" cy="3072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26"/>
          <p:cNvSpPr txBox="1"/>
          <p:nvPr>
            <p:ph idx="1" type="body"/>
          </p:nvPr>
        </p:nvSpPr>
        <p:spPr>
          <a:xfrm>
            <a:off x="533400" y="548680"/>
            <a:ext cx="7467600" cy="6156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800"/>
              <a:buNone/>
            </a:pPr>
            <a:r>
              <a:rPr b="1" lang="en-IN" sz="2800">
                <a:solidFill>
                  <a:srgbClr val="C00000"/>
                </a:solidFill>
              </a:rPr>
              <a:t>Set Interface</a:t>
            </a:r>
            <a:endParaRPr/>
          </a:p>
          <a:p>
            <a:pPr indent="-457200" lvl="0" marL="457200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•"/>
            </a:pPr>
            <a:r>
              <a:rPr lang="en-IN" sz="2800"/>
              <a:t>Set Interface in Java is present in java.util package. It extends the Collection interface. </a:t>
            </a:r>
            <a:endParaRPr sz="2800"/>
          </a:p>
          <a:p>
            <a:pPr indent="-457200" lvl="0" marL="457200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•"/>
            </a:pPr>
            <a:r>
              <a:rPr lang="en-IN" sz="2800"/>
              <a:t>It represents the unordered set of elements which doesn't allow us to store the duplicate items. </a:t>
            </a:r>
            <a:endParaRPr sz="2800"/>
          </a:p>
          <a:p>
            <a:pPr indent="-457200" lvl="0" marL="457200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•"/>
            </a:pPr>
            <a:r>
              <a:rPr lang="en-IN" sz="2800"/>
              <a:t>We can store at most one null value in Set. </a:t>
            </a:r>
            <a:endParaRPr sz="2800"/>
          </a:p>
          <a:p>
            <a:pPr indent="-457200" lvl="0" marL="457200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•"/>
            </a:pPr>
            <a:r>
              <a:rPr lang="en-IN" sz="2800"/>
              <a:t>Set is implemented by HashSet, LinkedHashSet, and TreeSet.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</a:pPr>
            <a:r>
              <a:rPr lang="en-IN" sz="2800"/>
              <a:t>Set can be instantiated as:</a:t>
            </a:r>
            <a:endParaRPr/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Clr>
                <a:srgbClr val="7030A0"/>
              </a:buClr>
              <a:buSzPts val="2000"/>
              <a:buNone/>
            </a:pPr>
            <a:r>
              <a:rPr lang="en-IN" sz="2000">
                <a:solidFill>
                  <a:srgbClr val="7030A0"/>
                </a:solidFill>
              </a:rPr>
              <a:t>Set&lt;data-type&gt; s1 = </a:t>
            </a:r>
            <a:r>
              <a:rPr b="1" lang="en-IN" sz="2000">
                <a:solidFill>
                  <a:srgbClr val="7030A0"/>
                </a:solidFill>
              </a:rPr>
              <a:t>new</a:t>
            </a:r>
            <a:r>
              <a:rPr lang="en-IN" sz="2000">
                <a:solidFill>
                  <a:srgbClr val="7030A0"/>
                </a:solidFill>
              </a:rPr>
              <a:t> HashSet&lt;data-type&gt;();  </a:t>
            </a:r>
            <a:endParaRPr/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Clr>
                <a:srgbClr val="7030A0"/>
              </a:buClr>
              <a:buSzPts val="2000"/>
              <a:buNone/>
            </a:pPr>
            <a:r>
              <a:rPr lang="en-IN" sz="2000">
                <a:solidFill>
                  <a:srgbClr val="7030A0"/>
                </a:solidFill>
              </a:rPr>
              <a:t>Set&lt;data-type&gt; s2 = </a:t>
            </a:r>
            <a:r>
              <a:rPr b="1" lang="en-IN" sz="2000">
                <a:solidFill>
                  <a:srgbClr val="7030A0"/>
                </a:solidFill>
              </a:rPr>
              <a:t>new</a:t>
            </a:r>
            <a:r>
              <a:rPr lang="en-IN" sz="2000">
                <a:solidFill>
                  <a:srgbClr val="7030A0"/>
                </a:solidFill>
              </a:rPr>
              <a:t> LinkedHashSet&lt;data-type&gt;();  </a:t>
            </a:r>
            <a:endParaRPr/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Clr>
                <a:srgbClr val="7030A0"/>
              </a:buClr>
              <a:buSzPts val="2000"/>
              <a:buNone/>
            </a:pPr>
            <a:r>
              <a:rPr lang="en-IN" sz="2000">
                <a:solidFill>
                  <a:srgbClr val="7030A0"/>
                </a:solidFill>
              </a:rPr>
              <a:t>Set&lt;data-type&gt; s3 = </a:t>
            </a:r>
            <a:r>
              <a:rPr b="1" lang="en-IN" sz="2000">
                <a:solidFill>
                  <a:srgbClr val="7030A0"/>
                </a:solidFill>
              </a:rPr>
              <a:t>new</a:t>
            </a:r>
            <a:r>
              <a:rPr lang="en-IN" sz="2000">
                <a:solidFill>
                  <a:srgbClr val="7030A0"/>
                </a:solidFill>
              </a:rPr>
              <a:t> TreeSet&lt;data-type&gt;();  </a:t>
            </a:r>
            <a:endParaRPr/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t/>
            </a:r>
            <a:endParaRPr b="1" sz="2000">
              <a:solidFill>
                <a:srgbClr val="7030A0"/>
              </a:solidFill>
            </a:endParaRPr>
          </a:p>
        </p:txBody>
      </p:sp>
      <p:cxnSp>
        <p:nvCxnSpPr>
          <p:cNvPr id="432" name="Google Shape;432;p26"/>
          <p:cNvCxnSpPr/>
          <p:nvPr/>
        </p:nvCxnSpPr>
        <p:spPr>
          <a:xfrm>
            <a:off x="539552" y="404664"/>
            <a:ext cx="295232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33" name="Google Shape;433;p26"/>
          <p:cNvCxnSpPr/>
          <p:nvPr/>
        </p:nvCxnSpPr>
        <p:spPr>
          <a:xfrm>
            <a:off x="3707904" y="404664"/>
            <a:ext cx="259228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34" name="Google Shape;434;p26"/>
          <p:cNvCxnSpPr/>
          <p:nvPr/>
        </p:nvCxnSpPr>
        <p:spPr>
          <a:xfrm>
            <a:off x="6444208" y="404664"/>
            <a:ext cx="2016224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435" name="Google Shape;435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44816" y="0"/>
            <a:ext cx="1115616" cy="3072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27"/>
          <p:cNvSpPr txBox="1"/>
          <p:nvPr>
            <p:ph idx="1" type="body"/>
          </p:nvPr>
        </p:nvSpPr>
        <p:spPr>
          <a:xfrm>
            <a:off x="533400" y="548680"/>
            <a:ext cx="7467600" cy="6156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2800"/>
              <a:buNone/>
            </a:pPr>
            <a:r>
              <a:rPr lang="en-IN" sz="2800">
                <a:solidFill>
                  <a:srgbClr val="7030A0"/>
                </a:solidFill>
              </a:rPr>
              <a:t>HashSet</a:t>
            </a:r>
            <a:endParaRPr sz="2800">
              <a:solidFill>
                <a:srgbClr val="7030A0"/>
              </a:solidFill>
            </a:endParaRPr>
          </a:p>
          <a:p>
            <a:pPr indent="-457200" lvl="0" marL="457200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•"/>
            </a:pPr>
            <a:r>
              <a:rPr lang="en-IN" sz="2800"/>
              <a:t>HashSet class implements Set Interface. </a:t>
            </a:r>
            <a:endParaRPr sz="2800"/>
          </a:p>
          <a:p>
            <a:pPr indent="-457200" lvl="0" marL="457200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•"/>
            </a:pPr>
            <a:r>
              <a:rPr lang="en-IN" sz="2800"/>
              <a:t>It represents the collection that uses a hash table for storage.</a:t>
            </a:r>
            <a:endParaRPr/>
          </a:p>
          <a:p>
            <a:pPr indent="-457200" lvl="0" marL="457200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•"/>
            </a:pPr>
            <a:r>
              <a:rPr lang="en-IN" sz="2800"/>
              <a:t> Hashing is used to store the elements in the HashSet. </a:t>
            </a:r>
            <a:endParaRPr sz="2800"/>
          </a:p>
          <a:p>
            <a:pPr indent="-457200" lvl="0" marL="457200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•"/>
            </a:pPr>
            <a:r>
              <a:rPr lang="en-IN" sz="2800"/>
              <a:t>It contains unique items.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</a:pPr>
            <a:r>
              <a:t/>
            </a:r>
            <a:endParaRPr b="1" sz="2800"/>
          </a:p>
        </p:txBody>
      </p:sp>
      <p:cxnSp>
        <p:nvCxnSpPr>
          <p:cNvPr id="441" name="Google Shape;441;p27"/>
          <p:cNvCxnSpPr/>
          <p:nvPr/>
        </p:nvCxnSpPr>
        <p:spPr>
          <a:xfrm>
            <a:off x="539552" y="404664"/>
            <a:ext cx="295232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42" name="Google Shape;442;p27"/>
          <p:cNvCxnSpPr/>
          <p:nvPr/>
        </p:nvCxnSpPr>
        <p:spPr>
          <a:xfrm>
            <a:off x="3707904" y="404664"/>
            <a:ext cx="259228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43" name="Google Shape;443;p27"/>
          <p:cNvCxnSpPr/>
          <p:nvPr/>
        </p:nvCxnSpPr>
        <p:spPr>
          <a:xfrm>
            <a:off x="6444208" y="404664"/>
            <a:ext cx="2016224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444" name="Google Shape;444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44816" y="0"/>
            <a:ext cx="1115616" cy="3072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28"/>
          <p:cNvSpPr txBox="1"/>
          <p:nvPr>
            <p:ph idx="1" type="body"/>
          </p:nvPr>
        </p:nvSpPr>
        <p:spPr>
          <a:xfrm>
            <a:off x="533400" y="548680"/>
            <a:ext cx="7467600" cy="6156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</a:pPr>
            <a:r>
              <a:rPr b="1" lang="en-IN" sz="2800"/>
              <a:t>import</a:t>
            </a:r>
            <a:r>
              <a:rPr lang="en-IN" sz="2800"/>
              <a:t> java.util.*;  </a:t>
            </a:r>
            <a:endParaRPr/>
          </a:p>
          <a:p>
            <a:pPr indent="0" lvl="0" marL="0" rtl="0" algn="l">
              <a:spcBef>
                <a:spcPts val="476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</a:pPr>
            <a:r>
              <a:rPr b="1" lang="en-IN" sz="2800"/>
              <a:t>public</a:t>
            </a:r>
            <a:r>
              <a:rPr lang="en-IN" sz="2800"/>
              <a:t> </a:t>
            </a:r>
            <a:r>
              <a:rPr b="1" lang="en-IN" sz="2800"/>
              <a:t>class</a:t>
            </a:r>
            <a:r>
              <a:rPr lang="en-IN" sz="2800"/>
              <a:t> TestJavaCollection7{  </a:t>
            </a:r>
            <a:endParaRPr/>
          </a:p>
          <a:p>
            <a:pPr indent="0" lvl="0" marL="0" rtl="0" algn="l">
              <a:spcBef>
                <a:spcPts val="476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</a:pPr>
            <a:r>
              <a:rPr b="1" lang="en-IN" sz="2800"/>
              <a:t>public</a:t>
            </a:r>
            <a:r>
              <a:rPr lang="en-IN" sz="2800"/>
              <a:t> </a:t>
            </a:r>
            <a:r>
              <a:rPr b="1" lang="en-IN" sz="2800"/>
              <a:t>static</a:t>
            </a:r>
            <a:r>
              <a:rPr lang="en-IN" sz="2800"/>
              <a:t> </a:t>
            </a:r>
            <a:r>
              <a:rPr b="1" lang="en-IN" sz="2800"/>
              <a:t>void</a:t>
            </a:r>
            <a:r>
              <a:rPr lang="en-IN" sz="2800"/>
              <a:t> main(String args[]){  </a:t>
            </a:r>
            <a:endParaRPr/>
          </a:p>
          <a:p>
            <a:pPr indent="0" lvl="0" marL="0" rtl="0" algn="l">
              <a:spcBef>
                <a:spcPts val="476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</a:pPr>
            <a:r>
              <a:rPr lang="en-IN" sz="2800"/>
              <a:t>//Creating HashSet and adding elements  </a:t>
            </a:r>
            <a:endParaRPr/>
          </a:p>
          <a:p>
            <a:pPr indent="0" lvl="0" marL="0" rtl="0" algn="l">
              <a:spcBef>
                <a:spcPts val="476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</a:pPr>
            <a:r>
              <a:rPr lang="en-IN" sz="2800"/>
              <a:t>HashSet&lt;String&gt; set=</a:t>
            </a:r>
            <a:r>
              <a:rPr b="1" lang="en-IN" sz="2800"/>
              <a:t>new</a:t>
            </a:r>
            <a:r>
              <a:rPr lang="en-IN" sz="2800"/>
              <a:t> HashSet&lt;String&gt;();  </a:t>
            </a:r>
            <a:endParaRPr/>
          </a:p>
          <a:p>
            <a:pPr indent="0" lvl="0" marL="0" rtl="0" algn="l">
              <a:spcBef>
                <a:spcPts val="476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</a:pPr>
            <a:r>
              <a:rPr lang="en-IN" sz="2800"/>
              <a:t>set.add("Ravi");  </a:t>
            </a:r>
            <a:endParaRPr/>
          </a:p>
          <a:p>
            <a:pPr indent="0" lvl="0" marL="0" rtl="0" algn="l">
              <a:spcBef>
                <a:spcPts val="476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</a:pPr>
            <a:r>
              <a:rPr lang="en-IN" sz="2800"/>
              <a:t>set.add("Vijay");  </a:t>
            </a:r>
            <a:endParaRPr/>
          </a:p>
          <a:p>
            <a:pPr indent="0" lvl="0" marL="0" rtl="0" algn="l">
              <a:spcBef>
                <a:spcPts val="476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</a:pPr>
            <a:r>
              <a:rPr lang="en-IN" sz="2800"/>
              <a:t>set.add("Ravi");  </a:t>
            </a:r>
            <a:endParaRPr/>
          </a:p>
          <a:p>
            <a:pPr indent="0" lvl="0" marL="0" rtl="0" algn="l">
              <a:spcBef>
                <a:spcPts val="476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</a:pPr>
            <a:r>
              <a:rPr lang="en-IN" sz="2800"/>
              <a:t>set.add("Ajay");  </a:t>
            </a:r>
            <a:endParaRPr/>
          </a:p>
          <a:p>
            <a:pPr indent="0" lvl="0" marL="0" rtl="0" algn="l">
              <a:spcBef>
                <a:spcPts val="476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</a:pPr>
            <a:r>
              <a:rPr lang="en-IN" sz="2800"/>
              <a:t>//Traversing elements  </a:t>
            </a:r>
            <a:endParaRPr/>
          </a:p>
          <a:p>
            <a:pPr indent="0" lvl="0" marL="0" rtl="0" algn="l">
              <a:spcBef>
                <a:spcPts val="476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</a:pPr>
            <a:r>
              <a:rPr lang="en-IN" sz="2800"/>
              <a:t>Iterator&lt;String&gt; itr=set.iterator();  </a:t>
            </a:r>
            <a:endParaRPr/>
          </a:p>
          <a:p>
            <a:pPr indent="0" lvl="0" marL="0" rtl="0" algn="l">
              <a:spcBef>
                <a:spcPts val="476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</a:pPr>
            <a:r>
              <a:rPr b="1" lang="en-IN" sz="2800"/>
              <a:t>while</a:t>
            </a:r>
            <a:r>
              <a:rPr lang="en-IN" sz="2800"/>
              <a:t>(itr.hasNext()){  </a:t>
            </a:r>
            <a:endParaRPr/>
          </a:p>
          <a:p>
            <a:pPr indent="0" lvl="0" marL="0" rtl="0" algn="l">
              <a:spcBef>
                <a:spcPts val="476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</a:pPr>
            <a:r>
              <a:rPr lang="en-IN" sz="2800"/>
              <a:t>System.out.println(itr.next());  </a:t>
            </a:r>
            <a:endParaRPr/>
          </a:p>
          <a:p>
            <a:pPr indent="0" lvl="0" marL="0" rtl="0" algn="l">
              <a:spcBef>
                <a:spcPts val="476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</a:pPr>
            <a:r>
              <a:rPr lang="en-IN" sz="2800"/>
              <a:t>}  </a:t>
            </a:r>
            <a:endParaRPr/>
          </a:p>
          <a:p>
            <a:pPr indent="0" lvl="0" marL="0" rtl="0" algn="l">
              <a:spcBef>
                <a:spcPts val="476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</a:pPr>
            <a:r>
              <a:rPr lang="en-IN" sz="2800"/>
              <a:t>}  </a:t>
            </a:r>
            <a:endParaRPr/>
          </a:p>
          <a:p>
            <a:pPr indent="0" lvl="0" marL="0" rtl="0" algn="l">
              <a:spcBef>
                <a:spcPts val="476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</a:pPr>
            <a:r>
              <a:rPr lang="en-IN" sz="2800"/>
              <a:t>}  </a:t>
            </a:r>
            <a:endParaRPr/>
          </a:p>
          <a:p>
            <a:pPr indent="0" lvl="0" marL="0" rtl="0" algn="l">
              <a:spcBef>
                <a:spcPts val="476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</a:pPr>
            <a:r>
              <a:t/>
            </a:r>
            <a:endParaRPr b="1" sz="2800"/>
          </a:p>
        </p:txBody>
      </p:sp>
      <p:cxnSp>
        <p:nvCxnSpPr>
          <p:cNvPr id="450" name="Google Shape;450;p28"/>
          <p:cNvCxnSpPr/>
          <p:nvPr/>
        </p:nvCxnSpPr>
        <p:spPr>
          <a:xfrm>
            <a:off x="539552" y="404664"/>
            <a:ext cx="295232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51" name="Google Shape;451;p28"/>
          <p:cNvCxnSpPr/>
          <p:nvPr/>
        </p:nvCxnSpPr>
        <p:spPr>
          <a:xfrm>
            <a:off x="3707904" y="404664"/>
            <a:ext cx="259228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52" name="Google Shape;452;p28"/>
          <p:cNvCxnSpPr/>
          <p:nvPr/>
        </p:nvCxnSpPr>
        <p:spPr>
          <a:xfrm>
            <a:off x="6444208" y="404664"/>
            <a:ext cx="2016224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453" name="Google Shape;453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44816" y="0"/>
            <a:ext cx="1115616" cy="3072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29"/>
          <p:cNvSpPr txBox="1"/>
          <p:nvPr>
            <p:ph idx="1" type="body"/>
          </p:nvPr>
        </p:nvSpPr>
        <p:spPr>
          <a:xfrm>
            <a:off x="533400" y="548680"/>
            <a:ext cx="7467600" cy="6156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2800"/>
              <a:buNone/>
            </a:pPr>
            <a:r>
              <a:rPr b="1" lang="en-IN" sz="2800">
                <a:solidFill>
                  <a:srgbClr val="7030A0"/>
                </a:solidFill>
              </a:rPr>
              <a:t>LinkedHashSet</a:t>
            </a:r>
            <a:endParaRPr b="1" sz="2800">
              <a:solidFill>
                <a:srgbClr val="7030A0"/>
              </a:solidFill>
            </a:endParaRPr>
          </a:p>
          <a:p>
            <a:pPr indent="-457200" lvl="0" marL="457200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•"/>
            </a:pPr>
            <a:r>
              <a:rPr lang="en-IN" sz="2800"/>
              <a:t>LinkedHashSet class represents the LinkedList implementation of Set Interface.</a:t>
            </a:r>
            <a:endParaRPr/>
          </a:p>
          <a:p>
            <a:pPr indent="-457200" lvl="0" marL="457200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•"/>
            </a:pPr>
            <a:r>
              <a:rPr lang="en-IN" sz="2800"/>
              <a:t> It extends the HashSet class and implements Set interface. </a:t>
            </a:r>
            <a:endParaRPr sz="2800"/>
          </a:p>
          <a:p>
            <a:pPr indent="-457200" lvl="0" marL="457200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•"/>
            </a:pPr>
            <a:r>
              <a:rPr lang="en-IN" sz="2800"/>
              <a:t>Like HashSet, It also contains unique elements. </a:t>
            </a:r>
            <a:endParaRPr sz="2800"/>
          </a:p>
          <a:p>
            <a:pPr indent="-457200" lvl="0" marL="457200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•"/>
            </a:pPr>
            <a:r>
              <a:rPr lang="en-IN" sz="2800"/>
              <a:t>It maintains the insertion order and permits null elements.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</a:pPr>
            <a:r>
              <a:t/>
            </a:r>
            <a:endParaRPr b="1" sz="2800"/>
          </a:p>
        </p:txBody>
      </p:sp>
      <p:cxnSp>
        <p:nvCxnSpPr>
          <p:cNvPr id="459" name="Google Shape;459;p29"/>
          <p:cNvCxnSpPr/>
          <p:nvPr/>
        </p:nvCxnSpPr>
        <p:spPr>
          <a:xfrm>
            <a:off x="539552" y="404664"/>
            <a:ext cx="295232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60" name="Google Shape;460;p29"/>
          <p:cNvCxnSpPr/>
          <p:nvPr/>
        </p:nvCxnSpPr>
        <p:spPr>
          <a:xfrm>
            <a:off x="3707904" y="404664"/>
            <a:ext cx="259228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61" name="Google Shape;461;p29"/>
          <p:cNvCxnSpPr/>
          <p:nvPr/>
        </p:nvCxnSpPr>
        <p:spPr>
          <a:xfrm>
            <a:off x="6444208" y="404664"/>
            <a:ext cx="2016224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462" name="Google Shape;462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44816" y="0"/>
            <a:ext cx="1115616" cy="3072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"/>
          <p:cNvSpPr txBox="1"/>
          <p:nvPr>
            <p:ph idx="1" type="body"/>
          </p:nvPr>
        </p:nvSpPr>
        <p:spPr>
          <a:xfrm>
            <a:off x="533400" y="548680"/>
            <a:ext cx="7467600" cy="6156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2800"/>
              <a:buNone/>
            </a:pPr>
            <a:r>
              <a:rPr b="1" lang="en-IN" sz="2800" u="sng">
                <a:solidFill>
                  <a:srgbClr val="7030A0"/>
                </a:solidFill>
              </a:rPr>
              <a:t>Collections in Java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Arial"/>
              <a:buChar char="•"/>
            </a:pPr>
            <a:r>
              <a:rPr lang="en-IN">
                <a:solidFill>
                  <a:srgbClr val="C00000"/>
                </a:solidFill>
              </a:rPr>
              <a:t>Java Collection Framework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Arial"/>
              <a:buChar char="•"/>
            </a:pPr>
            <a:r>
              <a:rPr lang="en-IN">
                <a:solidFill>
                  <a:srgbClr val="C00000"/>
                </a:solidFill>
              </a:rPr>
              <a:t>Hierarchy of Collection Framework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Arial"/>
              <a:buChar char="•"/>
            </a:pPr>
            <a:r>
              <a:rPr lang="en-IN">
                <a:solidFill>
                  <a:srgbClr val="C00000"/>
                </a:solidFill>
              </a:rPr>
              <a:t>Collection interface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Arial"/>
              <a:buChar char="•"/>
            </a:pPr>
            <a:r>
              <a:rPr lang="en-IN">
                <a:solidFill>
                  <a:srgbClr val="C00000"/>
                </a:solidFill>
              </a:rPr>
              <a:t>Iterator interface</a:t>
            </a:r>
            <a:endParaRPr/>
          </a:p>
          <a:p>
            <a:pPr indent="-342900" lvl="0" marL="342900" rtl="0" algn="just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oto Sans Symbols"/>
              <a:buChar char="⮚"/>
            </a:pPr>
            <a:r>
              <a:rPr b="1" lang="en-IN"/>
              <a:t>The Collection in Java is a framework that provides an architecture to store and manipulate the group of objects.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oto Sans Symbols"/>
              <a:buChar char="⮚"/>
            </a:pPr>
            <a:r>
              <a:rPr lang="en-IN"/>
              <a:t>Java Collections can achieve all the operations that you perform on a data such </a:t>
            </a:r>
            <a:r>
              <a:rPr b="1" lang="en-IN">
                <a:solidFill>
                  <a:srgbClr val="C00000"/>
                </a:solidFill>
              </a:rPr>
              <a:t>as searching, sorting, insertion, manipulation, and deletion.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oto Sans Symbols"/>
              <a:buChar char="⮚"/>
            </a:pPr>
            <a:r>
              <a:rPr lang="en-IN"/>
              <a:t>Java Collection means a single unit of objects.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oto Sans Symbols"/>
              <a:buChar char="⮚"/>
            </a:pPr>
            <a:r>
              <a:rPr lang="en-IN"/>
              <a:t> Java Collection framework provides many interfaces (Set, List, Queue, Deque) and classes (</a:t>
            </a:r>
            <a:r>
              <a:rPr lang="en-IN" u="sng">
                <a:solidFill>
                  <a:schemeClr val="hlink"/>
                </a:solidFill>
                <a:hlinkClick r:id="rId3"/>
              </a:rPr>
              <a:t>ArrayList</a:t>
            </a:r>
            <a:r>
              <a:rPr lang="en-IN"/>
              <a:t>, Vector, </a:t>
            </a:r>
            <a:r>
              <a:rPr lang="en-IN" u="sng">
                <a:solidFill>
                  <a:schemeClr val="hlink"/>
                </a:solidFill>
                <a:hlinkClick r:id="rId4"/>
              </a:rPr>
              <a:t>LinkedList</a:t>
            </a:r>
            <a:r>
              <a:rPr lang="en-IN"/>
              <a:t>, </a:t>
            </a:r>
            <a:r>
              <a:rPr lang="en-IN" u="sng">
                <a:solidFill>
                  <a:schemeClr val="hlink"/>
                </a:solidFill>
                <a:hlinkClick r:id="rId5"/>
              </a:rPr>
              <a:t>PriorityQueue</a:t>
            </a:r>
            <a:r>
              <a:rPr lang="en-IN"/>
              <a:t>, HashSet, LinkedHashSet, TreeSet).</a:t>
            </a:r>
            <a:endParaRPr/>
          </a:p>
          <a:p>
            <a:pPr indent="0" lvl="0" marL="0" rtl="0" algn="ctr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</a:pPr>
            <a:r>
              <a:t/>
            </a:r>
            <a:endParaRPr b="1">
              <a:solidFill>
                <a:srgbClr val="FF0000"/>
              </a:solidFill>
            </a:endParaRPr>
          </a:p>
        </p:txBody>
      </p:sp>
      <p:cxnSp>
        <p:nvCxnSpPr>
          <p:cNvPr id="219" name="Google Shape;219;p3"/>
          <p:cNvCxnSpPr/>
          <p:nvPr/>
        </p:nvCxnSpPr>
        <p:spPr>
          <a:xfrm>
            <a:off x="539552" y="404664"/>
            <a:ext cx="295232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0" name="Google Shape;220;p3"/>
          <p:cNvCxnSpPr/>
          <p:nvPr/>
        </p:nvCxnSpPr>
        <p:spPr>
          <a:xfrm>
            <a:off x="3707904" y="404664"/>
            <a:ext cx="259228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1" name="Google Shape;221;p3"/>
          <p:cNvCxnSpPr/>
          <p:nvPr/>
        </p:nvCxnSpPr>
        <p:spPr>
          <a:xfrm>
            <a:off x="6444208" y="404664"/>
            <a:ext cx="2016224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22" name="Google Shape;222;p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344816" y="0"/>
            <a:ext cx="1115616" cy="3072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30"/>
          <p:cNvSpPr txBox="1"/>
          <p:nvPr>
            <p:ph idx="1" type="body"/>
          </p:nvPr>
        </p:nvSpPr>
        <p:spPr>
          <a:xfrm>
            <a:off x="533400" y="548680"/>
            <a:ext cx="7467600" cy="6156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ct val="100000"/>
              <a:buNone/>
            </a:pPr>
            <a:r>
              <a:rPr b="1" lang="en-IN" sz="2800">
                <a:solidFill>
                  <a:srgbClr val="7030A0"/>
                </a:solidFill>
              </a:rPr>
              <a:t>LinkedHashSet</a:t>
            </a:r>
            <a:endParaRPr b="1" sz="2800">
              <a:solidFill>
                <a:srgbClr val="7030A0"/>
              </a:solidFill>
            </a:endParaRPr>
          </a:p>
          <a:p>
            <a:pPr indent="0" lvl="0" marL="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IN" sz="2800">
                <a:solidFill>
                  <a:schemeClr val="dk1"/>
                </a:solidFill>
              </a:rPr>
              <a:t>import</a:t>
            </a:r>
            <a:r>
              <a:rPr lang="en-IN" sz="2800">
                <a:solidFill>
                  <a:schemeClr val="dk1"/>
                </a:solidFill>
              </a:rPr>
              <a:t> java.util.*;  </a:t>
            </a:r>
            <a:endParaRPr/>
          </a:p>
          <a:p>
            <a:pPr indent="0" lvl="0" marL="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IN" sz="2800">
                <a:solidFill>
                  <a:schemeClr val="dk1"/>
                </a:solidFill>
              </a:rPr>
              <a:t>public</a:t>
            </a:r>
            <a:r>
              <a:rPr lang="en-IN" sz="2800">
                <a:solidFill>
                  <a:schemeClr val="dk1"/>
                </a:solidFill>
              </a:rPr>
              <a:t> </a:t>
            </a:r>
            <a:r>
              <a:rPr b="1" lang="en-IN" sz="2800">
                <a:solidFill>
                  <a:schemeClr val="dk1"/>
                </a:solidFill>
              </a:rPr>
              <a:t>class</a:t>
            </a:r>
            <a:r>
              <a:rPr lang="en-IN" sz="2800">
                <a:solidFill>
                  <a:schemeClr val="dk1"/>
                </a:solidFill>
              </a:rPr>
              <a:t> TestJavaCollection8{  </a:t>
            </a:r>
            <a:endParaRPr/>
          </a:p>
          <a:p>
            <a:pPr indent="0" lvl="0" marL="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IN" sz="2800">
                <a:solidFill>
                  <a:schemeClr val="dk1"/>
                </a:solidFill>
              </a:rPr>
              <a:t>public</a:t>
            </a:r>
            <a:r>
              <a:rPr lang="en-IN" sz="2800">
                <a:solidFill>
                  <a:schemeClr val="dk1"/>
                </a:solidFill>
              </a:rPr>
              <a:t> </a:t>
            </a:r>
            <a:r>
              <a:rPr b="1" lang="en-IN" sz="2800">
                <a:solidFill>
                  <a:schemeClr val="dk1"/>
                </a:solidFill>
              </a:rPr>
              <a:t>static</a:t>
            </a:r>
            <a:r>
              <a:rPr lang="en-IN" sz="2800">
                <a:solidFill>
                  <a:schemeClr val="dk1"/>
                </a:solidFill>
              </a:rPr>
              <a:t> </a:t>
            </a:r>
            <a:r>
              <a:rPr b="1" lang="en-IN" sz="2800">
                <a:solidFill>
                  <a:schemeClr val="dk1"/>
                </a:solidFill>
              </a:rPr>
              <a:t>void</a:t>
            </a:r>
            <a:r>
              <a:rPr lang="en-IN" sz="2800">
                <a:solidFill>
                  <a:schemeClr val="dk1"/>
                </a:solidFill>
              </a:rPr>
              <a:t> main(String args[]){  </a:t>
            </a:r>
            <a:endParaRPr/>
          </a:p>
          <a:p>
            <a:pPr indent="0" lvl="0" marL="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 sz="2800">
                <a:solidFill>
                  <a:schemeClr val="dk1"/>
                </a:solidFill>
              </a:rPr>
              <a:t>LinkedHashSet&lt;String&gt; set=</a:t>
            </a:r>
            <a:r>
              <a:rPr b="1" lang="en-IN" sz="2800">
                <a:solidFill>
                  <a:schemeClr val="dk1"/>
                </a:solidFill>
              </a:rPr>
              <a:t>new</a:t>
            </a:r>
            <a:r>
              <a:rPr lang="en-IN" sz="2800">
                <a:solidFill>
                  <a:schemeClr val="dk1"/>
                </a:solidFill>
              </a:rPr>
              <a:t> LinkedHashSet&lt;String&gt;();  </a:t>
            </a:r>
            <a:endParaRPr/>
          </a:p>
          <a:p>
            <a:pPr indent="0" lvl="0" marL="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 sz="2800">
                <a:solidFill>
                  <a:schemeClr val="dk1"/>
                </a:solidFill>
              </a:rPr>
              <a:t>set.add("Ravi");  </a:t>
            </a:r>
            <a:endParaRPr/>
          </a:p>
          <a:p>
            <a:pPr indent="0" lvl="0" marL="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 sz="2800">
                <a:solidFill>
                  <a:schemeClr val="dk1"/>
                </a:solidFill>
              </a:rPr>
              <a:t>set.add("Vijay");  </a:t>
            </a:r>
            <a:endParaRPr/>
          </a:p>
          <a:p>
            <a:pPr indent="0" lvl="0" marL="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 sz="2800">
                <a:solidFill>
                  <a:schemeClr val="dk1"/>
                </a:solidFill>
              </a:rPr>
              <a:t>set.add("Ravi");  </a:t>
            </a:r>
            <a:endParaRPr/>
          </a:p>
          <a:p>
            <a:pPr indent="0" lvl="0" marL="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 sz="2800">
                <a:solidFill>
                  <a:schemeClr val="dk1"/>
                </a:solidFill>
              </a:rPr>
              <a:t>set.add("Ajay");  </a:t>
            </a:r>
            <a:endParaRPr/>
          </a:p>
          <a:p>
            <a:pPr indent="0" lvl="0" marL="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 sz="2800">
                <a:solidFill>
                  <a:schemeClr val="dk1"/>
                </a:solidFill>
              </a:rPr>
              <a:t>Iterator&lt;String&gt; itr=set.iterator();  </a:t>
            </a:r>
            <a:endParaRPr/>
          </a:p>
          <a:p>
            <a:pPr indent="0" lvl="0" marL="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IN" sz="2800">
                <a:solidFill>
                  <a:schemeClr val="dk1"/>
                </a:solidFill>
              </a:rPr>
              <a:t>while</a:t>
            </a:r>
            <a:r>
              <a:rPr lang="en-IN" sz="2800">
                <a:solidFill>
                  <a:schemeClr val="dk1"/>
                </a:solidFill>
              </a:rPr>
              <a:t>(itr.hasNext()){  </a:t>
            </a:r>
            <a:endParaRPr/>
          </a:p>
          <a:p>
            <a:pPr indent="0" lvl="0" marL="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 sz="2800">
                <a:solidFill>
                  <a:schemeClr val="dk1"/>
                </a:solidFill>
              </a:rPr>
              <a:t>System.out.println(itr.next());  </a:t>
            </a:r>
            <a:endParaRPr/>
          </a:p>
          <a:p>
            <a:pPr indent="0" lvl="0" marL="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 sz="2800">
                <a:solidFill>
                  <a:schemeClr val="dk1"/>
                </a:solidFill>
              </a:rPr>
              <a:t>}  </a:t>
            </a:r>
            <a:endParaRPr/>
          </a:p>
          <a:p>
            <a:pPr indent="0" lvl="0" marL="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 sz="2800">
                <a:solidFill>
                  <a:schemeClr val="dk1"/>
                </a:solidFill>
              </a:rPr>
              <a:t>}  </a:t>
            </a:r>
            <a:endParaRPr/>
          </a:p>
          <a:p>
            <a:pPr indent="0" lvl="0" marL="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 sz="2800">
                <a:solidFill>
                  <a:schemeClr val="dk1"/>
                </a:solidFill>
              </a:rPr>
              <a:t>}  </a:t>
            </a:r>
            <a:endParaRPr/>
          </a:p>
          <a:p>
            <a:pPr indent="0" lvl="0" marL="0" rtl="0" algn="l">
              <a:spcBef>
                <a:spcPts val="476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</a:pPr>
            <a:r>
              <a:t/>
            </a:r>
            <a:endParaRPr b="1" sz="2800"/>
          </a:p>
        </p:txBody>
      </p:sp>
      <p:cxnSp>
        <p:nvCxnSpPr>
          <p:cNvPr id="468" name="Google Shape;468;p30"/>
          <p:cNvCxnSpPr/>
          <p:nvPr/>
        </p:nvCxnSpPr>
        <p:spPr>
          <a:xfrm>
            <a:off x="539552" y="404664"/>
            <a:ext cx="295232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69" name="Google Shape;469;p30"/>
          <p:cNvCxnSpPr/>
          <p:nvPr/>
        </p:nvCxnSpPr>
        <p:spPr>
          <a:xfrm>
            <a:off x="3707904" y="404664"/>
            <a:ext cx="259228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70" name="Google Shape;470;p30"/>
          <p:cNvCxnSpPr/>
          <p:nvPr/>
        </p:nvCxnSpPr>
        <p:spPr>
          <a:xfrm>
            <a:off x="6444208" y="404664"/>
            <a:ext cx="2016224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471" name="Google Shape;471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44816" y="0"/>
            <a:ext cx="1115616" cy="3072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31"/>
          <p:cNvSpPr txBox="1"/>
          <p:nvPr>
            <p:ph idx="1" type="body"/>
          </p:nvPr>
        </p:nvSpPr>
        <p:spPr>
          <a:xfrm>
            <a:off x="533400" y="548680"/>
            <a:ext cx="7467600" cy="6156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n-IN" sz="2800" u="sng">
                <a:solidFill>
                  <a:schemeClr val="dk1"/>
                </a:solidFill>
              </a:rPr>
              <a:t>SortedSet Interface</a:t>
            </a:r>
            <a:endParaRPr/>
          </a:p>
          <a:p>
            <a:pPr indent="-457200" lvl="0" marL="457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IN" sz="2800">
                <a:solidFill>
                  <a:schemeClr val="dk1"/>
                </a:solidFill>
              </a:rPr>
              <a:t>SortedSet is the alternate of Set interface that provides a total ordering on its elements. </a:t>
            </a:r>
            <a:endParaRPr sz="2800">
              <a:solidFill>
                <a:schemeClr val="dk1"/>
              </a:solidFill>
            </a:endParaRPr>
          </a:p>
          <a:p>
            <a:pPr indent="-457200" lvl="0" marL="457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IN" sz="2800">
                <a:solidFill>
                  <a:schemeClr val="dk1"/>
                </a:solidFill>
              </a:rPr>
              <a:t>The elements of the SortedSet are arranged in the increasing (ascending) order. </a:t>
            </a:r>
            <a:endParaRPr sz="2800">
              <a:solidFill>
                <a:schemeClr val="dk1"/>
              </a:solidFill>
            </a:endParaRPr>
          </a:p>
          <a:p>
            <a:pPr indent="-457200" lvl="0" marL="457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IN" sz="2800">
                <a:solidFill>
                  <a:schemeClr val="dk1"/>
                </a:solidFill>
              </a:rPr>
              <a:t>The SortedSet provides the additional methods that inhibit the natural ordering of the elements.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</a:pPr>
            <a:r>
              <a:rPr lang="en-IN" sz="2800"/>
              <a:t>The SortedSet can be instantiated as:</a:t>
            </a:r>
            <a:endParaRPr/>
          </a:p>
          <a:p>
            <a:pPr indent="0" lvl="0" marL="0" rtl="0" algn="ctr">
              <a:spcBef>
                <a:spcPts val="560"/>
              </a:spcBef>
              <a:spcAft>
                <a:spcPts val="0"/>
              </a:spcAft>
              <a:buClr>
                <a:srgbClr val="C00000"/>
              </a:buClr>
              <a:buSzPts val="2800"/>
              <a:buNone/>
            </a:pPr>
            <a:r>
              <a:rPr lang="en-IN" sz="2800">
                <a:solidFill>
                  <a:srgbClr val="C00000"/>
                </a:solidFill>
              </a:rPr>
              <a:t>SortedSet&lt;data-type&gt; set = </a:t>
            </a:r>
            <a:r>
              <a:rPr b="1" lang="en-IN" sz="2800">
                <a:solidFill>
                  <a:srgbClr val="C00000"/>
                </a:solidFill>
              </a:rPr>
              <a:t>new</a:t>
            </a:r>
            <a:r>
              <a:rPr lang="en-IN" sz="2800">
                <a:solidFill>
                  <a:srgbClr val="C00000"/>
                </a:solidFill>
              </a:rPr>
              <a:t> TreeSet();  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</a:pPr>
            <a:r>
              <a:t/>
            </a:r>
            <a:endParaRPr sz="2800"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</a:pPr>
            <a:r>
              <a:t/>
            </a:r>
            <a:endParaRPr b="1" sz="2800"/>
          </a:p>
        </p:txBody>
      </p:sp>
      <p:cxnSp>
        <p:nvCxnSpPr>
          <p:cNvPr id="477" name="Google Shape;477;p31"/>
          <p:cNvCxnSpPr/>
          <p:nvPr/>
        </p:nvCxnSpPr>
        <p:spPr>
          <a:xfrm>
            <a:off x="539552" y="404664"/>
            <a:ext cx="295232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78" name="Google Shape;478;p31"/>
          <p:cNvCxnSpPr/>
          <p:nvPr/>
        </p:nvCxnSpPr>
        <p:spPr>
          <a:xfrm>
            <a:off x="3707904" y="404664"/>
            <a:ext cx="259228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79" name="Google Shape;479;p31"/>
          <p:cNvCxnSpPr/>
          <p:nvPr/>
        </p:nvCxnSpPr>
        <p:spPr>
          <a:xfrm>
            <a:off x="6444208" y="404664"/>
            <a:ext cx="2016224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480" name="Google Shape;480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44816" y="0"/>
            <a:ext cx="1115616" cy="3072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32"/>
          <p:cNvSpPr txBox="1"/>
          <p:nvPr>
            <p:ph idx="1" type="body"/>
          </p:nvPr>
        </p:nvSpPr>
        <p:spPr>
          <a:xfrm>
            <a:off x="533400" y="548680"/>
            <a:ext cx="7467600" cy="6156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800"/>
              <a:buNone/>
            </a:pPr>
            <a:r>
              <a:rPr b="1" lang="en-IN" sz="2800">
                <a:solidFill>
                  <a:srgbClr val="C00000"/>
                </a:solidFill>
              </a:rPr>
              <a:t>TreeSet</a:t>
            </a:r>
            <a:endParaRPr b="1" sz="2800">
              <a:solidFill>
                <a:srgbClr val="C00000"/>
              </a:solidFill>
            </a:endParaRPr>
          </a:p>
          <a:p>
            <a:pPr indent="-457200" lvl="0" marL="457200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•"/>
            </a:pPr>
            <a:r>
              <a:rPr lang="en-IN" sz="2800"/>
              <a:t>Java TreeSet class implements the Set interface that uses a tree for storage. </a:t>
            </a:r>
            <a:endParaRPr sz="2800"/>
          </a:p>
          <a:p>
            <a:pPr indent="-457200" lvl="0" marL="457200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•"/>
            </a:pPr>
            <a:r>
              <a:rPr lang="en-IN" sz="2800"/>
              <a:t>Like HashSet, TreeSet also contains unique elements. </a:t>
            </a:r>
            <a:endParaRPr sz="2800"/>
          </a:p>
          <a:p>
            <a:pPr indent="-457200" lvl="0" marL="457200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•"/>
            </a:pPr>
            <a:r>
              <a:rPr lang="en-IN" sz="2800"/>
              <a:t>However, the access and retrieval time of TreeSet is quite fast. </a:t>
            </a:r>
            <a:endParaRPr sz="2800"/>
          </a:p>
          <a:p>
            <a:pPr indent="-457200" lvl="0" marL="457200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•"/>
            </a:pPr>
            <a:r>
              <a:rPr lang="en-IN" sz="2800"/>
              <a:t>The elements in TreeSet stored in ascending order.</a:t>
            </a:r>
            <a:endParaRPr/>
          </a:p>
          <a:p>
            <a:pPr indent="-279400" lvl="0" marL="457200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t/>
            </a:r>
            <a:endParaRPr sz="2800"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</a:pPr>
            <a:r>
              <a:t/>
            </a:r>
            <a:endParaRPr b="1" sz="2800"/>
          </a:p>
        </p:txBody>
      </p:sp>
      <p:cxnSp>
        <p:nvCxnSpPr>
          <p:cNvPr id="486" name="Google Shape;486;p32"/>
          <p:cNvCxnSpPr/>
          <p:nvPr/>
        </p:nvCxnSpPr>
        <p:spPr>
          <a:xfrm>
            <a:off x="539552" y="404664"/>
            <a:ext cx="295232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87" name="Google Shape;487;p32"/>
          <p:cNvCxnSpPr/>
          <p:nvPr/>
        </p:nvCxnSpPr>
        <p:spPr>
          <a:xfrm>
            <a:off x="3707904" y="404664"/>
            <a:ext cx="259228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88" name="Google Shape;488;p32"/>
          <p:cNvCxnSpPr/>
          <p:nvPr/>
        </p:nvCxnSpPr>
        <p:spPr>
          <a:xfrm>
            <a:off x="6444208" y="404664"/>
            <a:ext cx="2016224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489" name="Google Shape;489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44816" y="0"/>
            <a:ext cx="1115616" cy="3072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33"/>
          <p:cNvSpPr txBox="1"/>
          <p:nvPr>
            <p:ph idx="1" type="body"/>
          </p:nvPr>
        </p:nvSpPr>
        <p:spPr>
          <a:xfrm>
            <a:off x="533400" y="548680"/>
            <a:ext cx="7467600" cy="6156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IN" sz="2800">
                <a:solidFill>
                  <a:schemeClr val="dk1"/>
                </a:solidFill>
              </a:rPr>
              <a:t>import</a:t>
            </a:r>
            <a:r>
              <a:rPr lang="en-IN" sz="2800">
                <a:solidFill>
                  <a:schemeClr val="dk1"/>
                </a:solidFill>
              </a:rPr>
              <a:t> java.util.*;  </a:t>
            </a:r>
            <a:endParaRPr/>
          </a:p>
          <a:p>
            <a:pPr indent="0" lvl="0" marL="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IN" sz="2800">
                <a:solidFill>
                  <a:schemeClr val="dk1"/>
                </a:solidFill>
              </a:rPr>
              <a:t>public</a:t>
            </a:r>
            <a:r>
              <a:rPr lang="en-IN" sz="2800">
                <a:solidFill>
                  <a:schemeClr val="dk1"/>
                </a:solidFill>
              </a:rPr>
              <a:t> </a:t>
            </a:r>
            <a:r>
              <a:rPr b="1" lang="en-IN" sz="2800">
                <a:solidFill>
                  <a:schemeClr val="dk1"/>
                </a:solidFill>
              </a:rPr>
              <a:t>class</a:t>
            </a:r>
            <a:r>
              <a:rPr lang="en-IN" sz="2800">
                <a:solidFill>
                  <a:schemeClr val="dk1"/>
                </a:solidFill>
              </a:rPr>
              <a:t> TestJavaCollection9{  </a:t>
            </a:r>
            <a:endParaRPr/>
          </a:p>
          <a:p>
            <a:pPr indent="0" lvl="0" marL="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IN" sz="2800">
                <a:solidFill>
                  <a:schemeClr val="dk1"/>
                </a:solidFill>
              </a:rPr>
              <a:t>public</a:t>
            </a:r>
            <a:r>
              <a:rPr lang="en-IN" sz="2800">
                <a:solidFill>
                  <a:schemeClr val="dk1"/>
                </a:solidFill>
              </a:rPr>
              <a:t> </a:t>
            </a:r>
            <a:r>
              <a:rPr b="1" lang="en-IN" sz="2800">
                <a:solidFill>
                  <a:schemeClr val="dk1"/>
                </a:solidFill>
              </a:rPr>
              <a:t>static</a:t>
            </a:r>
            <a:r>
              <a:rPr lang="en-IN" sz="2800">
                <a:solidFill>
                  <a:schemeClr val="dk1"/>
                </a:solidFill>
              </a:rPr>
              <a:t> </a:t>
            </a:r>
            <a:r>
              <a:rPr b="1" lang="en-IN" sz="2800">
                <a:solidFill>
                  <a:schemeClr val="dk1"/>
                </a:solidFill>
              </a:rPr>
              <a:t>void</a:t>
            </a:r>
            <a:r>
              <a:rPr lang="en-IN" sz="2800">
                <a:solidFill>
                  <a:schemeClr val="dk1"/>
                </a:solidFill>
              </a:rPr>
              <a:t> main(String args[]){  </a:t>
            </a:r>
            <a:endParaRPr/>
          </a:p>
          <a:p>
            <a:pPr indent="0" lvl="0" marL="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 sz="2800">
                <a:solidFill>
                  <a:schemeClr val="dk1"/>
                </a:solidFill>
              </a:rPr>
              <a:t>//Creating and adding elements  </a:t>
            </a:r>
            <a:endParaRPr/>
          </a:p>
          <a:p>
            <a:pPr indent="0" lvl="0" marL="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 sz="2800">
                <a:solidFill>
                  <a:schemeClr val="dk1"/>
                </a:solidFill>
              </a:rPr>
              <a:t>TreeSet&lt;String&gt; set=</a:t>
            </a:r>
            <a:r>
              <a:rPr b="1" lang="en-IN" sz="2800">
                <a:solidFill>
                  <a:schemeClr val="dk1"/>
                </a:solidFill>
              </a:rPr>
              <a:t>new</a:t>
            </a:r>
            <a:r>
              <a:rPr lang="en-IN" sz="2800">
                <a:solidFill>
                  <a:schemeClr val="dk1"/>
                </a:solidFill>
              </a:rPr>
              <a:t> TreeSet&lt;String&gt;();  </a:t>
            </a:r>
            <a:endParaRPr/>
          </a:p>
          <a:p>
            <a:pPr indent="0" lvl="0" marL="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 sz="2800">
                <a:solidFill>
                  <a:schemeClr val="dk1"/>
                </a:solidFill>
              </a:rPr>
              <a:t>set.add("Ravi");  </a:t>
            </a:r>
            <a:endParaRPr/>
          </a:p>
          <a:p>
            <a:pPr indent="0" lvl="0" marL="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 sz="2800">
                <a:solidFill>
                  <a:schemeClr val="dk1"/>
                </a:solidFill>
              </a:rPr>
              <a:t>set.add("Vijay");  </a:t>
            </a:r>
            <a:endParaRPr/>
          </a:p>
          <a:p>
            <a:pPr indent="0" lvl="0" marL="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 sz="2800">
                <a:solidFill>
                  <a:schemeClr val="dk1"/>
                </a:solidFill>
              </a:rPr>
              <a:t>set.add("Ravi");  </a:t>
            </a:r>
            <a:endParaRPr/>
          </a:p>
          <a:p>
            <a:pPr indent="0" lvl="0" marL="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 sz="2800">
                <a:solidFill>
                  <a:schemeClr val="dk1"/>
                </a:solidFill>
              </a:rPr>
              <a:t>set.add("Ajay");  </a:t>
            </a:r>
            <a:endParaRPr/>
          </a:p>
          <a:p>
            <a:pPr indent="0" lvl="0" marL="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 sz="2800">
                <a:solidFill>
                  <a:schemeClr val="dk1"/>
                </a:solidFill>
              </a:rPr>
              <a:t>//traversing elements  </a:t>
            </a:r>
            <a:endParaRPr/>
          </a:p>
          <a:p>
            <a:pPr indent="0" lvl="0" marL="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 sz="2800">
                <a:solidFill>
                  <a:schemeClr val="dk1"/>
                </a:solidFill>
              </a:rPr>
              <a:t>Iterator&lt;String&gt; itr=set.iterator();  </a:t>
            </a:r>
            <a:endParaRPr/>
          </a:p>
          <a:p>
            <a:pPr indent="0" lvl="0" marL="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IN" sz="2800">
                <a:solidFill>
                  <a:schemeClr val="dk1"/>
                </a:solidFill>
              </a:rPr>
              <a:t>while</a:t>
            </a:r>
            <a:r>
              <a:rPr lang="en-IN" sz="2800">
                <a:solidFill>
                  <a:schemeClr val="dk1"/>
                </a:solidFill>
              </a:rPr>
              <a:t>(itr.hasNext()){  </a:t>
            </a:r>
            <a:endParaRPr/>
          </a:p>
          <a:p>
            <a:pPr indent="0" lvl="0" marL="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 sz="2800">
                <a:solidFill>
                  <a:schemeClr val="dk1"/>
                </a:solidFill>
              </a:rPr>
              <a:t>System.out.println(itr.next());  </a:t>
            </a:r>
            <a:endParaRPr/>
          </a:p>
          <a:p>
            <a:pPr indent="0" lvl="0" marL="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 sz="2800">
                <a:solidFill>
                  <a:schemeClr val="dk1"/>
                </a:solidFill>
              </a:rPr>
              <a:t>}  </a:t>
            </a:r>
            <a:endParaRPr/>
          </a:p>
          <a:p>
            <a:pPr indent="0" lvl="0" marL="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 sz="2800">
                <a:solidFill>
                  <a:schemeClr val="dk1"/>
                </a:solidFill>
              </a:rPr>
              <a:t>}  </a:t>
            </a:r>
            <a:endParaRPr/>
          </a:p>
          <a:p>
            <a:pPr indent="0" lvl="0" marL="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 sz="2800">
                <a:solidFill>
                  <a:schemeClr val="dk1"/>
                </a:solidFill>
              </a:rPr>
              <a:t>}  </a:t>
            </a:r>
            <a:endParaRPr/>
          </a:p>
          <a:p>
            <a:pPr indent="0" lvl="0" marL="0" rtl="0" algn="l">
              <a:spcBef>
                <a:spcPts val="476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</a:pPr>
            <a:r>
              <a:t/>
            </a:r>
            <a:endParaRPr b="1" sz="2800">
              <a:solidFill>
                <a:schemeClr val="dk1"/>
              </a:solidFill>
            </a:endParaRPr>
          </a:p>
        </p:txBody>
      </p:sp>
      <p:cxnSp>
        <p:nvCxnSpPr>
          <p:cNvPr id="495" name="Google Shape;495;p33"/>
          <p:cNvCxnSpPr/>
          <p:nvPr/>
        </p:nvCxnSpPr>
        <p:spPr>
          <a:xfrm>
            <a:off x="539552" y="404664"/>
            <a:ext cx="295232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96" name="Google Shape;496;p33"/>
          <p:cNvCxnSpPr/>
          <p:nvPr/>
        </p:nvCxnSpPr>
        <p:spPr>
          <a:xfrm>
            <a:off x="3707904" y="404664"/>
            <a:ext cx="259228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97" name="Google Shape;497;p33"/>
          <p:cNvCxnSpPr/>
          <p:nvPr/>
        </p:nvCxnSpPr>
        <p:spPr>
          <a:xfrm>
            <a:off x="6444208" y="404664"/>
            <a:ext cx="2016224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498" name="Google Shape;498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44816" y="0"/>
            <a:ext cx="1115616" cy="3072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34"/>
          <p:cNvSpPr txBox="1"/>
          <p:nvPr>
            <p:ph idx="1" type="body"/>
          </p:nvPr>
        </p:nvSpPr>
        <p:spPr>
          <a:xfrm>
            <a:off x="533400" y="548680"/>
            <a:ext cx="7467600" cy="6156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IN" sz="2800">
                <a:solidFill>
                  <a:schemeClr val="dk1"/>
                </a:solidFill>
              </a:rPr>
              <a:t>import</a:t>
            </a:r>
            <a:r>
              <a:rPr lang="en-IN" sz="2800">
                <a:solidFill>
                  <a:schemeClr val="dk1"/>
                </a:solidFill>
              </a:rPr>
              <a:t> java.util.*;  </a:t>
            </a:r>
            <a:endParaRPr/>
          </a:p>
          <a:p>
            <a:pPr indent="0" lvl="0" marL="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IN" sz="2800">
                <a:solidFill>
                  <a:schemeClr val="dk1"/>
                </a:solidFill>
              </a:rPr>
              <a:t>public</a:t>
            </a:r>
            <a:r>
              <a:rPr lang="en-IN" sz="2800">
                <a:solidFill>
                  <a:schemeClr val="dk1"/>
                </a:solidFill>
              </a:rPr>
              <a:t> </a:t>
            </a:r>
            <a:r>
              <a:rPr b="1" lang="en-IN" sz="2800">
                <a:solidFill>
                  <a:schemeClr val="dk1"/>
                </a:solidFill>
              </a:rPr>
              <a:t>class</a:t>
            </a:r>
            <a:r>
              <a:rPr lang="en-IN" sz="2800">
                <a:solidFill>
                  <a:schemeClr val="dk1"/>
                </a:solidFill>
              </a:rPr>
              <a:t> TestJavaCollection9{  </a:t>
            </a:r>
            <a:endParaRPr/>
          </a:p>
          <a:p>
            <a:pPr indent="0" lvl="0" marL="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IN" sz="2800">
                <a:solidFill>
                  <a:schemeClr val="dk1"/>
                </a:solidFill>
              </a:rPr>
              <a:t>public</a:t>
            </a:r>
            <a:r>
              <a:rPr lang="en-IN" sz="2800">
                <a:solidFill>
                  <a:schemeClr val="dk1"/>
                </a:solidFill>
              </a:rPr>
              <a:t> </a:t>
            </a:r>
            <a:r>
              <a:rPr b="1" lang="en-IN" sz="2800">
                <a:solidFill>
                  <a:schemeClr val="dk1"/>
                </a:solidFill>
              </a:rPr>
              <a:t>static</a:t>
            </a:r>
            <a:r>
              <a:rPr lang="en-IN" sz="2800">
                <a:solidFill>
                  <a:schemeClr val="dk1"/>
                </a:solidFill>
              </a:rPr>
              <a:t> </a:t>
            </a:r>
            <a:r>
              <a:rPr b="1" lang="en-IN" sz="2800">
                <a:solidFill>
                  <a:schemeClr val="dk1"/>
                </a:solidFill>
              </a:rPr>
              <a:t>void</a:t>
            </a:r>
            <a:r>
              <a:rPr lang="en-IN" sz="2800">
                <a:solidFill>
                  <a:schemeClr val="dk1"/>
                </a:solidFill>
              </a:rPr>
              <a:t> main(String args[]){  </a:t>
            </a:r>
            <a:endParaRPr/>
          </a:p>
          <a:p>
            <a:pPr indent="0" lvl="0" marL="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 sz="2800">
                <a:solidFill>
                  <a:schemeClr val="dk1"/>
                </a:solidFill>
              </a:rPr>
              <a:t>//Creating and adding elements  </a:t>
            </a:r>
            <a:endParaRPr/>
          </a:p>
          <a:p>
            <a:pPr indent="0" lvl="0" marL="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 sz="2800">
                <a:solidFill>
                  <a:schemeClr val="dk1"/>
                </a:solidFill>
              </a:rPr>
              <a:t>TreeSet&lt;String&gt; set=</a:t>
            </a:r>
            <a:r>
              <a:rPr b="1" lang="en-IN" sz="2800">
                <a:solidFill>
                  <a:schemeClr val="dk1"/>
                </a:solidFill>
              </a:rPr>
              <a:t>new</a:t>
            </a:r>
            <a:r>
              <a:rPr lang="en-IN" sz="2800">
                <a:solidFill>
                  <a:schemeClr val="dk1"/>
                </a:solidFill>
              </a:rPr>
              <a:t> TreeSet&lt;String&gt;();  </a:t>
            </a:r>
            <a:endParaRPr/>
          </a:p>
          <a:p>
            <a:pPr indent="0" lvl="0" marL="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 sz="2800">
                <a:solidFill>
                  <a:schemeClr val="dk1"/>
                </a:solidFill>
              </a:rPr>
              <a:t>set.add("Ravi");  </a:t>
            </a:r>
            <a:endParaRPr/>
          </a:p>
          <a:p>
            <a:pPr indent="0" lvl="0" marL="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 sz="2800">
                <a:solidFill>
                  <a:schemeClr val="dk1"/>
                </a:solidFill>
              </a:rPr>
              <a:t>set.add("Vijay");  </a:t>
            </a:r>
            <a:endParaRPr/>
          </a:p>
          <a:p>
            <a:pPr indent="0" lvl="0" marL="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 sz="2800">
                <a:solidFill>
                  <a:schemeClr val="dk1"/>
                </a:solidFill>
              </a:rPr>
              <a:t>set.add("Ravi");  </a:t>
            </a:r>
            <a:endParaRPr/>
          </a:p>
          <a:p>
            <a:pPr indent="0" lvl="0" marL="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 sz="2800">
                <a:solidFill>
                  <a:schemeClr val="dk1"/>
                </a:solidFill>
              </a:rPr>
              <a:t>set.add("Ajay");  </a:t>
            </a:r>
            <a:endParaRPr/>
          </a:p>
          <a:p>
            <a:pPr indent="0" lvl="0" marL="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 sz="2800">
                <a:solidFill>
                  <a:schemeClr val="dk1"/>
                </a:solidFill>
              </a:rPr>
              <a:t>//traversing elements  </a:t>
            </a:r>
            <a:endParaRPr/>
          </a:p>
          <a:p>
            <a:pPr indent="0" lvl="0" marL="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 sz="2800">
                <a:solidFill>
                  <a:schemeClr val="dk1"/>
                </a:solidFill>
              </a:rPr>
              <a:t>Iterator&lt;String&gt; itr=set.iterator();  </a:t>
            </a:r>
            <a:endParaRPr/>
          </a:p>
          <a:p>
            <a:pPr indent="0" lvl="0" marL="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IN" sz="2800">
                <a:solidFill>
                  <a:schemeClr val="dk1"/>
                </a:solidFill>
              </a:rPr>
              <a:t>while</a:t>
            </a:r>
            <a:r>
              <a:rPr lang="en-IN" sz="2800">
                <a:solidFill>
                  <a:schemeClr val="dk1"/>
                </a:solidFill>
              </a:rPr>
              <a:t>(itr.hasNext()){  </a:t>
            </a:r>
            <a:endParaRPr/>
          </a:p>
          <a:p>
            <a:pPr indent="0" lvl="0" marL="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 sz="2800">
                <a:solidFill>
                  <a:schemeClr val="dk1"/>
                </a:solidFill>
              </a:rPr>
              <a:t>System.out.println(itr.next());  </a:t>
            </a:r>
            <a:endParaRPr/>
          </a:p>
          <a:p>
            <a:pPr indent="0" lvl="0" marL="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 sz="2800">
                <a:solidFill>
                  <a:schemeClr val="dk1"/>
                </a:solidFill>
              </a:rPr>
              <a:t>}  </a:t>
            </a:r>
            <a:endParaRPr/>
          </a:p>
          <a:p>
            <a:pPr indent="0" lvl="0" marL="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 sz="2800">
                <a:solidFill>
                  <a:schemeClr val="dk1"/>
                </a:solidFill>
              </a:rPr>
              <a:t>}  </a:t>
            </a:r>
            <a:endParaRPr/>
          </a:p>
          <a:p>
            <a:pPr indent="0" lvl="0" marL="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 sz="2800">
                <a:solidFill>
                  <a:schemeClr val="dk1"/>
                </a:solidFill>
              </a:rPr>
              <a:t>}  </a:t>
            </a:r>
            <a:endParaRPr/>
          </a:p>
          <a:p>
            <a:pPr indent="0" lvl="0" marL="0" rtl="0" algn="l">
              <a:spcBef>
                <a:spcPts val="476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</a:pPr>
            <a:r>
              <a:t/>
            </a:r>
            <a:endParaRPr b="1" sz="2800">
              <a:solidFill>
                <a:schemeClr val="dk1"/>
              </a:solidFill>
            </a:endParaRPr>
          </a:p>
        </p:txBody>
      </p:sp>
      <p:cxnSp>
        <p:nvCxnSpPr>
          <p:cNvPr id="504" name="Google Shape;504;p34"/>
          <p:cNvCxnSpPr/>
          <p:nvPr/>
        </p:nvCxnSpPr>
        <p:spPr>
          <a:xfrm>
            <a:off x="539552" y="404664"/>
            <a:ext cx="295232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05" name="Google Shape;505;p34"/>
          <p:cNvCxnSpPr/>
          <p:nvPr/>
        </p:nvCxnSpPr>
        <p:spPr>
          <a:xfrm>
            <a:off x="3707904" y="404664"/>
            <a:ext cx="259228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06" name="Google Shape;506;p34"/>
          <p:cNvCxnSpPr/>
          <p:nvPr/>
        </p:nvCxnSpPr>
        <p:spPr>
          <a:xfrm>
            <a:off x="6444208" y="404664"/>
            <a:ext cx="2016224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507" name="Google Shape;507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44816" y="0"/>
            <a:ext cx="1115616" cy="3072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35"/>
          <p:cNvSpPr txBox="1"/>
          <p:nvPr>
            <p:ph idx="1" type="body"/>
          </p:nvPr>
        </p:nvSpPr>
        <p:spPr>
          <a:xfrm>
            <a:off x="533400" y="548680"/>
            <a:ext cx="7467600" cy="6156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None/>
            </a:pPr>
            <a:r>
              <a:rPr lang="en-IN" sz="2800">
                <a:solidFill>
                  <a:srgbClr val="FF0000"/>
                </a:solidFill>
              </a:rPr>
              <a:t>Java Map Interface</a:t>
            </a:r>
            <a:endParaRPr/>
          </a:p>
          <a:p>
            <a:pPr indent="-457200" lvl="0" marL="457200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•"/>
            </a:pPr>
            <a:r>
              <a:rPr lang="en-IN" sz="2800"/>
              <a:t>A map contains values on the basis of key, i.e. key and value pair. Each key and value pair is known as an entry. A Map contains unique keys.</a:t>
            </a:r>
            <a:endParaRPr/>
          </a:p>
          <a:p>
            <a:pPr indent="-457200" lvl="0" marL="457200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•"/>
            </a:pPr>
            <a:r>
              <a:rPr lang="en-IN" sz="2800"/>
              <a:t>A Map is useful if you have to search, update or delete elements on the basis of a key.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</a:pPr>
            <a:r>
              <a:t/>
            </a:r>
            <a:endParaRPr b="1" sz="2800">
              <a:solidFill>
                <a:schemeClr val="dk1"/>
              </a:solidFill>
            </a:endParaRPr>
          </a:p>
        </p:txBody>
      </p:sp>
      <p:cxnSp>
        <p:nvCxnSpPr>
          <p:cNvPr id="513" name="Google Shape;513;p35"/>
          <p:cNvCxnSpPr/>
          <p:nvPr/>
        </p:nvCxnSpPr>
        <p:spPr>
          <a:xfrm>
            <a:off x="539552" y="404664"/>
            <a:ext cx="295232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14" name="Google Shape;514;p35"/>
          <p:cNvCxnSpPr/>
          <p:nvPr/>
        </p:nvCxnSpPr>
        <p:spPr>
          <a:xfrm>
            <a:off x="3707904" y="404664"/>
            <a:ext cx="259228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15" name="Google Shape;515;p35"/>
          <p:cNvCxnSpPr/>
          <p:nvPr/>
        </p:nvCxnSpPr>
        <p:spPr>
          <a:xfrm>
            <a:off x="6444208" y="404664"/>
            <a:ext cx="2016224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516" name="Google Shape;516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44816" y="0"/>
            <a:ext cx="1115616" cy="3072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36"/>
          <p:cNvSpPr txBox="1"/>
          <p:nvPr>
            <p:ph idx="1" type="body"/>
          </p:nvPr>
        </p:nvSpPr>
        <p:spPr>
          <a:xfrm>
            <a:off x="533400" y="548680"/>
            <a:ext cx="7467600" cy="6156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None/>
            </a:pPr>
            <a:r>
              <a:rPr lang="en-IN" sz="2800">
                <a:solidFill>
                  <a:srgbClr val="FF0000"/>
                </a:solidFill>
              </a:rPr>
              <a:t>Java Map Hierarchy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en-IN" sz="2000"/>
              <a:t>There are two interfaces for implementing Map in java: Map and SortedMap, and three classes: </a:t>
            </a:r>
            <a:r>
              <a:rPr b="1" lang="en-IN" sz="2000">
                <a:solidFill>
                  <a:srgbClr val="FF0000"/>
                </a:solidFill>
              </a:rPr>
              <a:t>HashMap, LinkedHashMap, and TreeMap. </a:t>
            </a:r>
            <a:endParaRPr b="1" sz="20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en-IN" sz="2000"/>
              <a:t>The hierarchy of Java Map is given below: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</a:pPr>
            <a:r>
              <a:t/>
            </a:r>
            <a:endParaRPr b="1" sz="2800">
              <a:solidFill>
                <a:schemeClr val="dk1"/>
              </a:solidFill>
            </a:endParaRPr>
          </a:p>
        </p:txBody>
      </p:sp>
      <p:cxnSp>
        <p:nvCxnSpPr>
          <p:cNvPr id="522" name="Google Shape;522;p36"/>
          <p:cNvCxnSpPr/>
          <p:nvPr/>
        </p:nvCxnSpPr>
        <p:spPr>
          <a:xfrm>
            <a:off x="539552" y="404664"/>
            <a:ext cx="295232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23" name="Google Shape;523;p36"/>
          <p:cNvCxnSpPr/>
          <p:nvPr/>
        </p:nvCxnSpPr>
        <p:spPr>
          <a:xfrm>
            <a:off x="3707904" y="404664"/>
            <a:ext cx="259228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24" name="Google Shape;524;p36"/>
          <p:cNvCxnSpPr/>
          <p:nvPr/>
        </p:nvCxnSpPr>
        <p:spPr>
          <a:xfrm>
            <a:off x="6444208" y="404664"/>
            <a:ext cx="2016224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525" name="Google Shape;525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44816" y="0"/>
            <a:ext cx="1115616" cy="307295"/>
          </a:xfrm>
          <a:prstGeom prst="rect">
            <a:avLst/>
          </a:prstGeom>
          <a:noFill/>
          <a:ln>
            <a:noFill/>
          </a:ln>
        </p:spPr>
      </p:pic>
      <p:sp>
        <p:nvSpPr>
          <p:cNvPr descr="Java Map Hierarchy" id="526" name="Google Shape;526;p36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27" name="Google Shape;527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79969" y="2996952"/>
            <a:ext cx="6153150" cy="35446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37"/>
          <p:cNvSpPr txBox="1"/>
          <p:nvPr>
            <p:ph idx="1" type="body"/>
          </p:nvPr>
        </p:nvSpPr>
        <p:spPr>
          <a:xfrm>
            <a:off x="533400" y="548680"/>
            <a:ext cx="7467600" cy="6156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None/>
            </a:pPr>
            <a:r>
              <a:rPr lang="en-IN" sz="2800">
                <a:solidFill>
                  <a:srgbClr val="FF0000"/>
                </a:solidFill>
              </a:rPr>
              <a:t>Java Map Hierarchy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</a:pPr>
            <a:r>
              <a:rPr lang="en-IN" sz="1800"/>
              <a:t>A Map doesn't allow duplicate keys, but you can have duplicate values. HashMap and LinkedHashMap allow null keys and values, but TreeMap doesn't allow any null key or value.</a:t>
            </a:r>
            <a:endParaRPr b="1" sz="1800">
              <a:solidFill>
                <a:schemeClr val="dk1"/>
              </a:solidFill>
            </a:endParaRPr>
          </a:p>
        </p:txBody>
      </p:sp>
      <p:cxnSp>
        <p:nvCxnSpPr>
          <p:cNvPr id="533" name="Google Shape;533;p37"/>
          <p:cNvCxnSpPr/>
          <p:nvPr/>
        </p:nvCxnSpPr>
        <p:spPr>
          <a:xfrm>
            <a:off x="539552" y="404664"/>
            <a:ext cx="295232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34" name="Google Shape;534;p37"/>
          <p:cNvCxnSpPr/>
          <p:nvPr/>
        </p:nvCxnSpPr>
        <p:spPr>
          <a:xfrm>
            <a:off x="3707904" y="404664"/>
            <a:ext cx="259228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35" name="Google Shape;535;p37"/>
          <p:cNvCxnSpPr/>
          <p:nvPr/>
        </p:nvCxnSpPr>
        <p:spPr>
          <a:xfrm>
            <a:off x="6444208" y="404664"/>
            <a:ext cx="2016224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536" name="Google Shape;536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44816" y="0"/>
            <a:ext cx="1115616" cy="307295"/>
          </a:xfrm>
          <a:prstGeom prst="rect">
            <a:avLst/>
          </a:prstGeom>
          <a:noFill/>
          <a:ln>
            <a:noFill/>
          </a:ln>
        </p:spPr>
      </p:pic>
      <p:sp>
        <p:nvSpPr>
          <p:cNvPr descr="Java Map Hierarchy" id="537" name="Google Shape;537;p37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38" name="Google Shape;538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3568" y="2492896"/>
            <a:ext cx="7048500" cy="293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38"/>
          <p:cNvSpPr txBox="1"/>
          <p:nvPr>
            <p:ph idx="1" type="body"/>
          </p:nvPr>
        </p:nvSpPr>
        <p:spPr>
          <a:xfrm>
            <a:off x="533400" y="548680"/>
            <a:ext cx="7467600" cy="6156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</p:txBody>
      </p:sp>
      <p:cxnSp>
        <p:nvCxnSpPr>
          <p:cNvPr id="544" name="Google Shape;544;p38"/>
          <p:cNvCxnSpPr/>
          <p:nvPr/>
        </p:nvCxnSpPr>
        <p:spPr>
          <a:xfrm>
            <a:off x="539552" y="404664"/>
            <a:ext cx="295232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45" name="Google Shape;545;p38"/>
          <p:cNvCxnSpPr/>
          <p:nvPr/>
        </p:nvCxnSpPr>
        <p:spPr>
          <a:xfrm>
            <a:off x="3707904" y="404664"/>
            <a:ext cx="259228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46" name="Google Shape;546;p38"/>
          <p:cNvCxnSpPr/>
          <p:nvPr/>
        </p:nvCxnSpPr>
        <p:spPr>
          <a:xfrm>
            <a:off x="6444208" y="404664"/>
            <a:ext cx="2016224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547" name="Google Shape;547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44816" y="0"/>
            <a:ext cx="1115616" cy="307295"/>
          </a:xfrm>
          <a:prstGeom prst="rect">
            <a:avLst/>
          </a:prstGeom>
          <a:noFill/>
          <a:ln>
            <a:noFill/>
          </a:ln>
        </p:spPr>
      </p:pic>
      <p:sp>
        <p:nvSpPr>
          <p:cNvPr descr="Java Map Hierarchy" id="548" name="Google Shape;548;p38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49" name="Google Shape;549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8874" y="692696"/>
            <a:ext cx="7143750" cy="413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39"/>
          <p:cNvSpPr txBox="1"/>
          <p:nvPr>
            <p:ph idx="1" type="body"/>
          </p:nvPr>
        </p:nvSpPr>
        <p:spPr>
          <a:xfrm>
            <a:off x="533400" y="548680"/>
            <a:ext cx="7467600" cy="6156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</p:txBody>
      </p:sp>
      <p:cxnSp>
        <p:nvCxnSpPr>
          <p:cNvPr id="555" name="Google Shape;555;p39"/>
          <p:cNvCxnSpPr/>
          <p:nvPr/>
        </p:nvCxnSpPr>
        <p:spPr>
          <a:xfrm>
            <a:off x="539552" y="404664"/>
            <a:ext cx="295232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56" name="Google Shape;556;p39"/>
          <p:cNvCxnSpPr/>
          <p:nvPr/>
        </p:nvCxnSpPr>
        <p:spPr>
          <a:xfrm>
            <a:off x="3707904" y="404664"/>
            <a:ext cx="259228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57" name="Google Shape;557;p39"/>
          <p:cNvCxnSpPr/>
          <p:nvPr/>
        </p:nvCxnSpPr>
        <p:spPr>
          <a:xfrm>
            <a:off x="6444208" y="404664"/>
            <a:ext cx="2016224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558" name="Google Shape;558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44816" y="0"/>
            <a:ext cx="1115616" cy="307295"/>
          </a:xfrm>
          <a:prstGeom prst="rect">
            <a:avLst/>
          </a:prstGeom>
          <a:noFill/>
          <a:ln>
            <a:noFill/>
          </a:ln>
        </p:spPr>
      </p:pic>
      <p:sp>
        <p:nvSpPr>
          <p:cNvPr descr="Java Map Hierarchy" id="559" name="Google Shape;559;p39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60" name="Google Shape;560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6974" y="1268760"/>
            <a:ext cx="7105650" cy="458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"/>
          <p:cNvSpPr txBox="1"/>
          <p:nvPr>
            <p:ph idx="1" type="body"/>
          </p:nvPr>
        </p:nvSpPr>
        <p:spPr>
          <a:xfrm>
            <a:off x="533400" y="548680"/>
            <a:ext cx="7467600" cy="6156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</a:pPr>
            <a:r>
              <a:rPr b="1" lang="en-IN"/>
              <a:t>What is Collection in Java?</a:t>
            </a:r>
            <a:endParaRPr b="1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ts val="2400"/>
              <a:buNone/>
            </a:pPr>
            <a:r>
              <a:rPr lang="en-IN">
                <a:solidFill>
                  <a:srgbClr val="C00000"/>
                </a:solidFill>
              </a:rPr>
              <a:t>A Collection represents a single unit of objects, i.e., a group.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rgbClr val="7030A0"/>
              </a:buClr>
              <a:buSzPts val="2400"/>
              <a:buNone/>
            </a:pPr>
            <a:r>
              <a:rPr b="1" lang="en-IN">
                <a:solidFill>
                  <a:srgbClr val="7030A0"/>
                </a:solidFill>
              </a:rPr>
              <a:t>What is a framework in Java?</a:t>
            </a:r>
            <a:endParaRPr b="1">
              <a:solidFill>
                <a:srgbClr val="7030A0"/>
              </a:solidFill>
            </a:endParaRPr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•"/>
            </a:pPr>
            <a:r>
              <a:rPr lang="en-IN"/>
              <a:t>It provides readymade architecture.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•"/>
            </a:pPr>
            <a:r>
              <a:rPr lang="en-IN"/>
              <a:t>It represents a set of classes and interfaces.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•"/>
            </a:pPr>
            <a:r>
              <a:rPr lang="en-IN"/>
              <a:t>It is optional.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rgbClr val="7030A0"/>
              </a:buClr>
              <a:buSzPts val="2400"/>
              <a:buNone/>
            </a:pPr>
            <a:r>
              <a:rPr b="1" lang="en-IN">
                <a:solidFill>
                  <a:srgbClr val="7030A0"/>
                </a:solidFill>
              </a:rPr>
              <a:t>What is Collection framework?</a:t>
            </a:r>
            <a:endParaRPr b="1">
              <a:solidFill>
                <a:srgbClr val="7030A0"/>
              </a:solidFill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</a:pPr>
            <a:r>
              <a:rPr lang="en-IN"/>
              <a:t>The Collection framework represents a unified architecture for storing and manipulating a group of objects. It has:</a:t>
            </a:r>
            <a:endParaRPr/>
          </a:p>
          <a:p>
            <a:pPr indent="-457200" lvl="0" marL="457200" rtl="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alibri"/>
              <a:buAutoNum type="arabicPeriod"/>
            </a:pPr>
            <a:r>
              <a:rPr b="1" lang="en-IN"/>
              <a:t>Interfaces and its implementations, i.e., classes</a:t>
            </a:r>
            <a:endParaRPr/>
          </a:p>
          <a:p>
            <a:pPr indent="-457200" lvl="0" marL="457200" rtl="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alibri"/>
              <a:buAutoNum type="arabicPeriod"/>
            </a:pPr>
            <a:r>
              <a:rPr b="1" lang="en-IN"/>
              <a:t>Algorithm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</a:pPr>
            <a:r>
              <a:t/>
            </a:r>
            <a:endParaRPr>
              <a:solidFill>
                <a:srgbClr val="C00000"/>
              </a:solidFill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</a:pPr>
            <a:r>
              <a:t/>
            </a:r>
            <a:endParaRPr b="1">
              <a:solidFill>
                <a:srgbClr val="FF0000"/>
              </a:solidFill>
            </a:endParaRPr>
          </a:p>
        </p:txBody>
      </p:sp>
      <p:cxnSp>
        <p:nvCxnSpPr>
          <p:cNvPr id="228" name="Google Shape;228;p4"/>
          <p:cNvCxnSpPr/>
          <p:nvPr/>
        </p:nvCxnSpPr>
        <p:spPr>
          <a:xfrm>
            <a:off x="539552" y="404664"/>
            <a:ext cx="295232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9" name="Google Shape;229;p4"/>
          <p:cNvCxnSpPr/>
          <p:nvPr/>
        </p:nvCxnSpPr>
        <p:spPr>
          <a:xfrm>
            <a:off x="3707904" y="404664"/>
            <a:ext cx="259228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0" name="Google Shape;230;p4"/>
          <p:cNvCxnSpPr/>
          <p:nvPr/>
        </p:nvCxnSpPr>
        <p:spPr>
          <a:xfrm>
            <a:off x="6444208" y="404664"/>
            <a:ext cx="2016224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31" name="Google Shape;231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44816" y="0"/>
            <a:ext cx="1115616" cy="3072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40"/>
          <p:cNvSpPr txBox="1"/>
          <p:nvPr>
            <p:ph idx="1" type="body"/>
          </p:nvPr>
        </p:nvSpPr>
        <p:spPr>
          <a:xfrm>
            <a:off x="533400" y="548680"/>
            <a:ext cx="7467600" cy="6156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</p:txBody>
      </p:sp>
      <p:cxnSp>
        <p:nvCxnSpPr>
          <p:cNvPr id="566" name="Google Shape;566;p40"/>
          <p:cNvCxnSpPr/>
          <p:nvPr/>
        </p:nvCxnSpPr>
        <p:spPr>
          <a:xfrm>
            <a:off x="539552" y="404664"/>
            <a:ext cx="295232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67" name="Google Shape;567;p40"/>
          <p:cNvCxnSpPr/>
          <p:nvPr/>
        </p:nvCxnSpPr>
        <p:spPr>
          <a:xfrm>
            <a:off x="3707904" y="404664"/>
            <a:ext cx="259228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68" name="Google Shape;568;p40"/>
          <p:cNvCxnSpPr/>
          <p:nvPr/>
        </p:nvCxnSpPr>
        <p:spPr>
          <a:xfrm>
            <a:off x="6444208" y="404664"/>
            <a:ext cx="2016224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569" name="Google Shape;569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44816" y="0"/>
            <a:ext cx="1115616" cy="307295"/>
          </a:xfrm>
          <a:prstGeom prst="rect">
            <a:avLst/>
          </a:prstGeom>
          <a:noFill/>
          <a:ln>
            <a:noFill/>
          </a:ln>
        </p:spPr>
      </p:pic>
      <p:sp>
        <p:nvSpPr>
          <p:cNvPr descr="Java Map Hierarchy" id="570" name="Google Shape;570;p40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71" name="Google Shape;571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3651" y="764704"/>
            <a:ext cx="712470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41"/>
          <p:cNvSpPr txBox="1"/>
          <p:nvPr>
            <p:ph idx="1" type="body"/>
          </p:nvPr>
        </p:nvSpPr>
        <p:spPr>
          <a:xfrm>
            <a:off x="533400" y="548680"/>
            <a:ext cx="7467600" cy="6156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</a:pPr>
            <a:r>
              <a:rPr b="1" lang="en-IN" sz="1800"/>
              <a:t>import</a:t>
            </a:r>
            <a:r>
              <a:rPr lang="en-IN" sz="1800"/>
              <a:t> java.util.*;  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</a:pPr>
            <a:r>
              <a:rPr b="1" lang="en-IN" sz="1800"/>
              <a:t>class</a:t>
            </a:r>
            <a:r>
              <a:rPr lang="en-IN" sz="1800"/>
              <a:t> MapExample2{  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</a:pPr>
            <a:r>
              <a:rPr lang="en-IN" sz="1800"/>
              <a:t> </a:t>
            </a:r>
            <a:r>
              <a:rPr b="1" lang="en-IN" sz="1800"/>
              <a:t>public</a:t>
            </a:r>
            <a:r>
              <a:rPr lang="en-IN" sz="1800"/>
              <a:t> </a:t>
            </a:r>
            <a:r>
              <a:rPr b="1" lang="en-IN" sz="1800"/>
              <a:t>static</a:t>
            </a:r>
            <a:r>
              <a:rPr lang="en-IN" sz="1800"/>
              <a:t> </a:t>
            </a:r>
            <a:r>
              <a:rPr b="1" lang="en-IN" sz="1800"/>
              <a:t>void</a:t>
            </a:r>
            <a:r>
              <a:rPr lang="en-IN" sz="1800"/>
              <a:t> main(String args[]){  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</a:pPr>
            <a:r>
              <a:rPr lang="en-IN" sz="1800"/>
              <a:t>  Map&lt;Integer,String&gt; map=</a:t>
            </a:r>
            <a:r>
              <a:rPr b="1" lang="en-IN" sz="1800"/>
              <a:t>new</a:t>
            </a:r>
            <a:r>
              <a:rPr lang="en-IN" sz="1800"/>
              <a:t> HashMap&lt;Integer,String&gt;();  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</a:pPr>
            <a:r>
              <a:rPr lang="en-IN" sz="1800"/>
              <a:t>  map.put(100,"Amit");  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</a:pPr>
            <a:r>
              <a:rPr lang="en-IN" sz="1800"/>
              <a:t>  map.put(101,"Vijay");  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</a:pPr>
            <a:r>
              <a:rPr lang="en-IN" sz="1800"/>
              <a:t>  map.put(102,"Rahul");  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</a:pPr>
            <a:r>
              <a:rPr lang="en-IN" sz="1800"/>
              <a:t>  //Elements can traverse in any order  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</a:pPr>
            <a:r>
              <a:rPr lang="en-IN" sz="1800"/>
              <a:t>  </a:t>
            </a:r>
            <a:r>
              <a:rPr b="1" lang="en-IN" sz="1800"/>
              <a:t>for</a:t>
            </a:r>
            <a:r>
              <a:rPr lang="en-IN" sz="1800"/>
              <a:t>(Map.Entry m:map.entrySet()){  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</a:pPr>
            <a:r>
              <a:rPr lang="en-IN" sz="1800"/>
              <a:t>   System.out.println(m.getKey()+" "+m.getValue());  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</a:pPr>
            <a:r>
              <a:rPr lang="en-IN" sz="1800"/>
              <a:t>  }  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</a:pPr>
            <a:r>
              <a:rPr lang="en-IN" sz="1800"/>
              <a:t> }  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</a:pPr>
            <a:r>
              <a:rPr lang="en-IN" sz="1800"/>
              <a:t>}  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</p:txBody>
      </p:sp>
      <p:cxnSp>
        <p:nvCxnSpPr>
          <p:cNvPr id="577" name="Google Shape;577;p41"/>
          <p:cNvCxnSpPr/>
          <p:nvPr/>
        </p:nvCxnSpPr>
        <p:spPr>
          <a:xfrm>
            <a:off x="539552" y="404664"/>
            <a:ext cx="295232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8" name="Google Shape;578;p41"/>
          <p:cNvCxnSpPr/>
          <p:nvPr/>
        </p:nvCxnSpPr>
        <p:spPr>
          <a:xfrm>
            <a:off x="3707904" y="404664"/>
            <a:ext cx="259228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9" name="Google Shape;579;p41"/>
          <p:cNvCxnSpPr/>
          <p:nvPr/>
        </p:nvCxnSpPr>
        <p:spPr>
          <a:xfrm>
            <a:off x="6444208" y="404664"/>
            <a:ext cx="2016224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580" name="Google Shape;580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44816" y="0"/>
            <a:ext cx="1115616" cy="307295"/>
          </a:xfrm>
          <a:prstGeom prst="rect">
            <a:avLst/>
          </a:prstGeom>
          <a:noFill/>
          <a:ln>
            <a:noFill/>
          </a:ln>
        </p:spPr>
      </p:pic>
      <p:sp>
        <p:nvSpPr>
          <p:cNvPr descr="Java Map Hierarchy" id="581" name="Google Shape;581;p41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42"/>
          <p:cNvSpPr txBox="1"/>
          <p:nvPr>
            <p:ph idx="1" type="body"/>
          </p:nvPr>
        </p:nvSpPr>
        <p:spPr>
          <a:xfrm>
            <a:off x="533400" y="548680"/>
            <a:ext cx="7467600" cy="6156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</a:pPr>
            <a:r>
              <a:rPr b="1" lang="en-IN" sz="1800">
                <a:solidFill>
                  <a:srgbClr val="FF0000"/>
                </a:solidFill>
              </a:rPr>
              <a:t>Java Map Example: comparingByKey()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</a:pPr>
            <a:r>
              <a:rPr b="1" lang="en-IN" sz="1800"/>
              <a:t>import</a:t>
            </a:r>
            <a:r>
              <a:rPr lang="en-IN" sz="1800"/>
              <a:t> java.util.*;  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</a:pPr>
            <a:r>
              <a:rPr b="1" lang="en-IN" sz="1800"/>
              <a:t>class</a:t>
            </a:r>
            <a:r>
              <a:rPr lang="en-IN" sz="1800"/>
              <a:t> MapExample3{  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</a:pPr>
            <a:r>
              <a:rPr lang="en-IN" sz="1800"/>
              <a:t> </a:t>
            </a:r>
            <a:r>
              <a:rPr b="1" lang="en-IN" sz="1800"/>
              <a:t>public</a:t>
            </a:r>
            <a:r>
              <a:rPr lang="en-IN" sz="1800"/>
              <a:t> </a:t>
            </a:r>
            <a:r>
              <a:rPr b="1" lang="en-IN" sz="1800"/>
              <a:t>static</a:t>
            </a:r>
            <a:r>
              <a:rPr lang="en-IN" sz="1800"/>
              <a:t> </a:t>
            </a:r>
            <a:r>
              <a:rPr b="1" lang="en-IN" sz="1800"/>
              <a:t>void</a:t>
            </a:r>
            <a:r>
              <a:rPr lang="en-IN" sz="1800"/>
              <a:t> main(String args[]){  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</a:pPr>
            <a:r>
              <a:rPr lang="en-IN" sz="1800"/>
              <a:t>Map&lt;Integer,String&gt; map=</a:t>
            </a:r>
            <a:r>
              <a:rPr b="1" lang="en-IN" sz="1800"/>
              <a:t>new</a:t>
            </a:r>
            <a:r>
              <a:rPr lang="en-IN" sz="1800"/>
              <a:t> HashMap&lt;Integer,String&gt;();          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</a:pPr>
            <a:r>
              <a:rPr lang="en-IN" sz="1800"/>
              <a:t>      map.put(100,"Amit");    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</a:pPr>
            <a:r>
              <a:rPr lang="en-IN" sz="1800"/>
              <a:t>      map.put(101,"Vijay");    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</a:pPr>
            <a:r>
              <a:rPr lang="en-IN" sz="1800"/>
              <a:t>      map.put(102,"Rahul");   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</a:pPr>
            <a:r>
              <a:rPr lang="en-IN" sz="1800"/>
              <a:t>      //Returns a Set view of the mappings contained in this map        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</a:pPr>
            <a:r>
              <a:rPr lang="en-IN" sz="1800"/>
              <a:t>      map.entrySet()  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</a:pPr>
            <a:r>
              <a:rPr lang="en-IN" sz="1800"/>
              <a:t>      //Returns a sequential Stream with this collection as its source  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</a:pPr>
            <a:r>
              <a:rPr lang="en-IN" sz="1800"/>
              <a:t>      .stream()  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</a:pPr>
            <a:r>
              <a:rPr lang="en-IN" sz="1800"/>
              <a:t>      //Sorted according to the provided Comparator  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</a:pPr>
            <a:r>
              <a:rPr lang="en-IN" sz="1800"/>
              <a:t>      .sorted(Map.Entry.comparingByKey())  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</a:pPr>
            <a:r>
              <a:rPr lang="en-IN" sz="1800"/>
              <a:t>      //Performs an action for each element of this stream  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</a:pPr>
            <a:r>
              <a:rPr lang="en-IN" sz="1800"/>
              <a:t>      .forEach(System.out::println);  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</a:pPr>
            <a:r>
              <a:rPr lang="en-IN" sz="1800"/>
              <a:t> }  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</a:pPr>
            <a:r>
              <a:rPr lang="en-IN" sz="1800"/>
              <a:t>}  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</p:txBody>
      </p:sp>
      <p:cxnSp>
        <p:nvCxnSpPr>
          <p:cNvPr id="587" name="Google Shape;587;p42"/>
          <p:cNvCxnSpPr/>
          <p:nvPr/>
        </p:nvCxnSpPr>
        <p:spPr>
          <a:xfrm>
            <a:off x="539552" y="404664"/>
            <a:ext cx="295232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88" name="Google Shape;588;p42"/>
          <p:cNvCxnSpPr/>
          <p:nvPr/>
        </p:nvCxnSpPr>
        <p:spPr>
          <a:xfrm>
            <a:off x="3707904" y="404664"/>
            <a:ext cx="259228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89" name="Google Shape;589;p42"/>
          <p:cNvCxnSpPr/>
          <p:nvPr/>
        </p:nvCxnSpPr>
        <p:spPr>
          <a:xfrm>
            <a:off x="6444208" y="404664"/>
            <a:ext cx="2016224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590" name="Google Shape;590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44816" y="0"/>
            <a:ext cx="1115616" cy="307295"/>
          </a:xfrm>
          <a:prstGeom prst="rect">
            <a:avLst/>
          </a:prstGeom>
          <a:noFill/>
          <a:ln>
            <a:noFill/>
          </a:ln>
        </p:spPr>
      </p:pic>
      <p:sp>
        <p:nvSpPr>
          <p:cNvPr descr="Java Map Hierarchy" id="591" name="Google Shape;591;p42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fade/>
  </p:transition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43"/>
          <p:cNvSpPr txBox="1"/>
          <p:nvPr>
            <p:ph idx="1" type="body"/>
          </p:nvPr>
        </p:nvSpPr>
        <p:spPr>
          <a:xfrm>
            <a:off x="533400" y="548680"/>
            <a:ext cx="7467600" cy="6156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</a:pPr>
            <a:r>
              <a:rPr b="1" lang="en-IN" sz="1800">
                <a:solidFill>
                  <a:srgbClr val="FF0000"/>
                </a:solidFill>
              </a:rPr>
              <a:t>Java Map Example: comparingByKey() in Descending Order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</a:pPr>
            <a:r>
              <a:rPr b="1" lang="en-IN" sz="1800"/>
              <a:t>import</a:t>
            </a:r>
            <a:r>
              <a:rPr lang="en-IN" sz="1800"/>
              <a:t> java.util.*;  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</a:pPr>
            <a:r>
              <a:rPr b="1" lang="en-IN" sz="1800"/>
              <a:t>class</a:t>
            </a:r>
            <a:r>
              <a:rPr lang="en-IN" sz="1800"/>
              <a:t> MapExample4{  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</a:pPr>
            <a:r>
              <a:rPr lang="en-IN" sz="1800"/>
              <a:t> </a:t>
            </a:r>
            <a:r>
              <a:rPr b="1" lang="en-IN" sz="1800"/>
              <a:t>public</a:t>
            </a:r>
            <a:r>
              <a:rPr lang="en-IN" sz="1800"/>
              <a:t> </a:t>
            </a:r>
            <a:r>
              <a:rPr b="1" lang="en-IN" sz="1800"/>
              <a:t>static</a:t>
            </a:r>
            <a:r>
              <a:rPr lang="en-IN" sz="1800"/>
              <a:t> </a:t>
            </a:r>
            <a:r>
              <a:rPr b="1" lang="en-IN" sz="1800"/>
              <a:t>void</a:t>
            </a:r>
            <a:r>
              <a:rPr lang="en-IN" sz="1800"/>
              <a:t> main(String args[]){  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</a:pPr>
            <a:r>
              <a:rPr lang="en-IN" sz="1800"/>
              <a:t>Map&lt;Integer,String&gt; map=</a:t>
            </a:r>
            <a:r>
              <a:rPr b="1" lang="en-IN" sz="1800"/>
              <a:t>new</a:t>
            </a:r>
            <a:r>
              <a:rPr lang="en-IN" sz="1800"/>
              <a:t> HashMap&lt;Integer,String&gt;();          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</a:pPr>
            <a:r>
              <a:rPr lang="en-IN" sz="1800"/>
              <a:t>      map.put(100,"Amit");    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</a:pPr>
            <a:r>
              <a:rPr lang="en-IN" sz="1800"/>
              <a:t>      map.put(101,"Vijay");    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</a:pPr>
            <a:r>
              <a:rPr lang="en-IN" sz="1800"/>
              <a:t>      map.put(102,"Rahul");    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</a:pPr>
            <a:r>
              <a:rPr lang="en-IN" sz="1800"/>
              <a:t>      //Returns a Set view of the mappings contained in this map    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</a:pPr>
            <a:r>
              <a:rPr lang="en-IN" sz="1800"/>
              <a:t>      map.entrySet()  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</a:pPr>
            <a:r>
              <a:rPr lang="en-IN" sz="1800"/>
              <a:t>      //Returns a sequential Stream with this collection as its source  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</a:pPr>
            <a:r>
              <a:rPr lang="en-IN" sz="1800"/>
              <a:t>      .stream()  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</a:pPr>
            <a:r>
              <a:rPr lang="en-IN" sz="1800"/>
              <a:t>      //Sorted according to the provided Comparator  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</a:pPr>
            <a:r>
              <a:rPr lang="en-IN" sz="1800"/>
              <a:t>      .sorted(Map.Entry.comparingByKey(Comparator.reverseOrder()))  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</a:pPr>
            <a:r>
              <a:rPr lang="en-IN" sz="1800"/>
              <a:t>      //Performs an action for each element of this stream  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</a:pPr>
            <a:r>
              <a:rPr lang="en-IN" sz="1800"/>
              <a:t>      .forEach(System.out::println);  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</a:pPr>
            <a:r>
              <a:rPr lang="en-IN" sz="1800"/>
              <a:t> }  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</a:pPr>
            <a:r>
              <a:rPr lang="en-IN" sz="1800"/>
              <a:t>}  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</p:txBody>
      </p:sp>
      <p:cxnSp>
        <p:nvCxnSpPr>
          <p:cNvPr id="597" name="Google Shape;597;p43"/>
          <p:cNvCxnSpPr/>
          <p:nvPr/>
        </p:nvCxnSpPr>
        <p:spPr>
          <a:xfrm>
            <a:off x="539552" y="404664"/>
            <a:ext cx="295232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98" name="Google Shape;598;p43"/>
          <p:cNvCxnSpPr/>
          <p:nvPr/>
        </p:nvCxnSpPr>
        <p:spPr>
          <a:xfrm>
            <a:off x="3707904" y="404664"/>
            <a:ext cx="259228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99" name="Google Shape;599;p43"/>
          <p:cNvCxnSpPr/>
          <p:nvPr/>
        </p:nvCxnSpPr>
        <p:spPr>
          <a:xfrm>
            <a:off x="6444208" y="404664"/>
            <a:ext cx="2016224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600" name="Google Shape;600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44816" y="0"/>
            <a:ext cx="1115616" cy="307295"/>
          </a:xfrm>
          <a:prstGeom prst="rect">
            <a:avLst/>
          </a:prstGeom>
          <a:noFill/>
          <a:ln>
            <a:noFill/>
          </a:ln>
        </p:spPr>
      </p:pic>
      <p:sp>
        <p:nvSpPr>
          <p:cNvPr descr="Java Map Hierarchy" id="601" name="Google Shape;601;p43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fade/>
  </p:transition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44"/>
          <p:cNvSpPr txBox="1"/>
          <p:nvPr>
            <p:ph idx="1" type="body"/>
          </p:nvPr>
        </p:nvSpPr>
        <p:spPr>
          <a:xfrm>
            <a:off x="533400" y="548680"/>
            <a:ext cx="7467600" cy="6156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</a:pPr>
            <a:r>
              <a:rPr b="1" lang="en-IN" sz="1800">
                <a:solidFill>
                  <a:srgbClr val="FF0000"/>
                </a:solidFill>
              </a:rPr>
              <a:t>Java Map Example: comparingByValue()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</a:pPr>
            <a:r>
              <a:rPr b="1" lang="en-IN" sz="1800"/>
              <a:t>import</a:t>
            </a:r>
            <a:r>
              <a:rPr lang="en-IN" sz="1800"/>
              <a:t> java.util.*;  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</a:pPr>
            <a:r>
              <a:rPr b="1" lang="en-IN" sz="1800"/>
              <a:t>class</a:t>
            </a:r>
            <a:r>
              <a:rPr lang="en-IN" sz="1800"/>
              <a:t> MapExample5{  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</a:pPr>
            <a:r>
              <a:rPr lang="en-IN" sz="1800"/>
              <a:t> </a:t>
            </a:r>
            <a:r>
              <a:rPr b="1" lang="en-IN" sz="1800"/>
              <a:t>public</a:t>
            </a:r>
            <a:r>
              <a:rPr lang="en-IN" sz="1800"/>
              <a:t> </a:t>
            </a:r>
            <a:r>
              <a:rPr b="1" lang="en-IN" sz="1800"/>
              <a:t>static</a:t>
            </a:r>
            <a:r>
              <a:rPr lang="en-IN" sz="1800"/>
              <a:t> </a:t>
            </a:r>
            <a:r>
              <a:rPr b="1" lang="en-IN" sz="1800"/>
              <a:t>void</a:t>
            </a:r>
            <a:r>
              <a:rPr lang="en-IN" sz="1800"/>
              <a:t> main(String args[]){  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</a:pPr>
            <a:r>
              <a:rPr lang="en-IN" sz="1800"/>
              <a:t>Map&lt;Integer,String&gt; map=</a:t>
            </a:r>
            <a:r>
              <a:rPr b="1" lang="en-IN" sz="1800"/>
              <a:t>new</a:t>
            </a:r>
            <a:r>
              <a:rPr lang="en-IN" sz="1800"/>
              <a:t> HashMap&lt;Integer,String&gt;();          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</a:pPr>
            <a:r>
              <a:rPr lang="en-IN" sz="1800"/>
              <a:t>      map.put(100,"Amit");    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</a:pPr>
            <a:r>
              <a:rPr lang="en-IN" sz="1800"/>
              <a:t>      map.put(101,"Vijay");    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</a:pPr>
            <a:r>
              <a:rPr lang="en-IN" sz="1800"/>
              <a:t>      map.put(102,"Rahul");    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</a:pPr>
            <a:r>
              <a:rPr lang="en-IN" sz="1800"/>
              <a:t>      //Returns a Set view of the mappings contained in this map    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</a:pPr>
            <a:r>
              <a:rPr lang="en-IN" sz="1800"/>
              <a:t>      map.entrySet()  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</a:pPr>
            <a:r>
              <a:rPr lang="en-IN" sz="1800"/>
              <a:t>      //Returns a sequential Stream with this collection as its source  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</a:pPr>
            <a:r>
              <a:rPr lang="en-IN" sz="1800"/>
              <a:t>      .stream()  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</a:pPr>
            <a:r>
              <a:rPr lang="en-IN" sz="1800"/>
              <a:t>      //Sorted according to the provided Comparator  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</a:pPr>
            <a:r>
              <a:rPr lang="en-IN" sz="1800"/>
              <a:t>      .sorted(Map.Entry.comparingByValue())  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</a:pPr>
            <a:r>
              <a:rPr lang="en-IN" sz="1800"/>
              <a:t>      //Performs an action for each element of this stream  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</a:pPr>
            <a:r>
              <a:rPr lang="en-IN" sz="1800"/>
              <a:t>      .forEach(System.out::println);  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</a:pPr>
            <a:r>
              <a:rPr lang="en-IN" sz="1800"/>
              <a:t> }  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</a:pPr>
            <a:r>
              <a:rPr lang="en-IN" sz="1800"/>
              <a:t>}  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</p:txBody>
      </p:sp>
      <p:cxnSp>
        <p:nvCxnSpPr>
          <p:cNvPr id="607" name="Google Shape;607;p44"/>
          <p:cNvCxnSpPr/>
          <p:nvPr/>
        </p:nvCxnSpPr>
        <p:spPr>
          <a:xfrm>
            <a:off x="539552" y="404664"/>
            <a:ext cx="295232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08" name="Google Shape;608;p44"/>
          <p:cNvCxnSpPr/>
          <p:nvPr/>
        </p:nvCxnSpPr>
        <p:spPr>
          <a:xfrm>
            <a:off x="3707904" y="404664"/>
            <a:ext cx="259228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09" name="Google Shape;609;p44"/>
          <p:cNvCxnSpPr/>
          <p:nvPr/>
        </p:nvCxnSpPr>
        <p:spPr>
          <a:xfrm>
            <a:off x="6444208" y="404664"/>
            <a:ext cx="2016224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610" name="Google Shape;610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44816" y="0"/>
            <a:ext cx="1115616" cy="307295"/>
          </a:xfrm>
          <a:prstGeom prst="rect">
            <a:avLst/>
          </a:prstGeom>
          <a:noFill/>
          <a:ln>
            <a:noFill/>
          </a:ln>
        </p:spPr>
      </p:pic>
      <p:sp>
        <p:nvSpPr>
          <p:cNvPr descr="Java Map Hierarchy" id="611" name="Google Shape;611;p44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fade/>
  </p:transition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45"/>
          <p:cNvSpPr txBox="1"/>
          <p:nvPr>
            <p:ph idx="1" type="body"/>
          </p:nvPr>
        </p:nvSpPr>
        <p:spPr>
          <a:xfrm>
            <a:off x="1142976" y="4357694"/>
            <a:ext cx="6629416" cy="12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800"/>
              <a:buNone/>
            </a:pPr>
            <a:r>
              <a:rPr b="1" lang="en-IN" sz="8800">
                <a:latin typeface="Rockwell"/>
                <a:ea typeface="Rockwell"/>
                <a:cs typeface="Rockwell"/>
                <a:sym typeface="Rockwell"/>
              </a:rPr>
              <a:t>Thank You</a:t>
            </a:r>
            <a:endParaRPr b="1" sz="8800"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id="618" name="Google Shape;618;p45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2444" l="0" r="0" t="2443"/>
          <a:stretch/>
        </p:blipFill>
        <p:spPr>
          <a:xfrm>
            <a:off x="228600" y="723900"/>
            <a:ext cx="2400300" cy="3200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pic>
      <p:pic>
        <p:nvPicPr>
          <p:cNvPr id="619" name="Google Shape;619;p45"/>
          <p:cNvPicPr preferRelativeResize="0"/>
          <p:nvPr>
            <p:ph idx="3" type="pic"/>
          </p:nvPr>
        </p:nvPicPr>
        <p:blipFill rotWithShape="1">
          <a:blip r:embed="rId4">
            <a:alphaModFix/>
          </a:blip>
          <a:srcRect b="2444" l="0" r="0" t="2443"/>
          <a:stretch/>
        </p:blipFill>
        <p:spPr>
          <a:xfrm>
            <a:off x="3162300" y="723900"/>
            <a:ext cx="2400300" cy="3200400"/>
          </a:xfrm>
          <a:prstGeom prst="rect">
            <a:avLst/>
          </a:prstGeom>
          <a:solidFill>
            <a:srgbClr val="ECECEC"/>
          </a:solidFill>
          <a:ln cap="sq" cmpd="sng" w="889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5000" rotWithShape="0" algn="tl" dir="5400000" dist="18000">
              <a:srgbClr val="000000">
                <a:alpha val="40000"/>
              </a:srgbClr>
            </a:outerShdw>
          </a:effectLst>
        </p:spPr>
      </p:pic>
      <p:pic>
        <p:nvPicPr>
          <p:cNvPr id="620" name="Google Shape;620;p45"/>
          <p:cNvPicPr preferRelativeResize="0"/>
          <p:nvPr>
            <p:ph idx="4" type="pic"/>
          </p:nvPr>
        </p:nvPicPr>
        <p:blipFill rotWithShape="1">
          <a:blip r:embed="rId5">
            <a:alphaModFix/>
          </a:blip>
          <a:srcRect b="2444" l="0" r="0" t="2443"/>
          <a:stretch/>
        </p:blipFill>
        <p:spPr>
          <a:xfrm>
            <a:off x="6096000" y="723900"/>
            <a:ext cx="2400300" cy="3200400"/>
          </a:xfrm>
          <a:prstGeom prst="rect">
            <a:avLst/>
          </a:prstGeom>
          <a:solidFill>
            <a:srgbClr val="ECECEC"/>
          </a:solidFill>
          <a:ln cap="sq" cmpd="sng" w="101600">
            <a:solidFill>
              <a:srgbClr val="FDFDFD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7150" kx="110000" rotWithShape="0" algn="tl" dir="7560000" dist="37500" sy="98000" ky="200000">
              <a:srgbClr val="000000">
                <a:alpha val="20000"/>
              </a:srgbClr>
            </a:outerShdw>
          </a:effectLst>
        </p:spPr>
      </p:pic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5"/>
          <p:cNvSpPr txBox="1"/>
          <p:nvPr>
            <p:ph idx="1" type="body"/>
          </p:nvPr>
        </p:nvSpPr>
        <p:spPr>
          <a:xfrm>
            <a:off x="533400" y="548680"/>
            <a:ext cx="7467600" cy="6156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</a:pPr>
            <a:r>
              <a:rPr lang="en-IN"/>
              <a:t>Hierarchy of Collection Framework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IN" sz="2000">
                <a:solidFill>
                  <a:schemeClr val="dk1"/>
                </a:solidFill>
              </a:rPr>
              <a:t>The </a:t>
            </a:r>
            <a:r>
              <a:rPr b="1" lang="en-IN" sz="2000">
                <a:solidFill>
                  <a:schemeClr val="dk1"/>
                </a:solidFill>
              </a:rPr>
              <a:t>java.util</a:t>
            </a:r>
            <a:r>
              <a:rPr lang="en-IN" sz="2000">
                <a:solidFill>
                  <a:schemeClr val="dk1"/>
                </a:solidFill>
              </a:rPr>
              <a:t> package contains all the classes  and interfaces for the Collection framework.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t/>
            </a:r>
            <a:endParaRPr b="1" sz="2000">
              <a:solidFill>
                <a:schemeClr val="dk1"/>
              </a:solidFill>
            </a:endParaRPr>
          </a:p>
        </p:txBody>
      </p:sp>
      <p:cxnSp>
        <p:nvCxnSpPr>
          <p:cNvPr id="237" name="Google Shape;237;p5"/>
          <p:cNvCxnSpPr/>
          <p:nvPr/>
        </p:nvCxnSpPr>
        <p:spPr>
          <a:xfrm>
            <a:off x="539552" y="404664"/>
            <a:ext cx="295232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8" name="Google Shape;238;p5"/>
          <p:cNvCxnSpPr/>
          <p:nvPr/>
        </p:nvCxnSpPr>
        <p:spPr>
          <a:xfrm>
            <a:off x="3707904" y="404664"/>
            <a:ext cx="259228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9" name="Google Shape;239;p5"/>
          <p:cNvCxnSpPr/>
          <p:nvPr/>
        </p:nvCxnSpPr>
        <p:spPr>
          <a:xfrm>
            <a:off x="6444208" y="404664"/>
            <a:ext cx="2016224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40" name="Google Shape;240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44816" y="0"/>
            <a:ext cx="1115616" cy="30729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ierarchy of Java Collection framework" id="241" name="Google Shape;241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5576" y="1484784"/>
            <a:ext cx="7416824" cy="49685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6"/>
          <p:cNvSpPr txBox="1"/>
          <p:nvPr>
            <p:ph idx="1" type="body"/>
          </p:nvPr>
        </p:nvSpPr>
        <p:spPr>
          <a:xfrm>
            <a:off x="533400" y="548680"/>
            <a:ext cx="7467600" cy="6156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</a:pPr>
            <a:r>
              <a:rPr lang="en-IN"/>
              <a:t>Methods of Collection interface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t/>
            </a:r>
            <a:endParaRPr b="1" sz="2000">
              <a:solidFill>
                <a:schemeClr val="dk1"/>
              </a:solidFill>
            </a:endParaRPr>
          </a:p>
        </p:txBody>
      </p:sp>
      <p:cxnSp>
        <p:nvCxnSpPr>
          <p:cNvPr id="247" name="Google Shape;247;p6"/>
          <p:cNvCxnSpPr/>
          <p:nvPr/>
        </p:nvCxnSpPr>
        <p:spPr>
          <a:xfrm>
            <a:off x="539552" y="404664"/>
            <a:ext cx="295232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8" name="Google Shape;248;p6"/>
          <p:cNvCxnSpPr/>
          <p:nvPr/>
        </p:nvCxnSpPr>
        <p:spPr>
          <a:xfrm>
            <a:off x="3707904" y="404664"/>
            <a:ext cx="259228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9" name="Google Shape;249;p6"/>
          <p:cNvCxnSpPr/>
          <p:nvPr/>
        </p:nvCxnSpPr>
        <p:spPr>
          <a:xfrm>
            <a:off x="6444208" y="404664"/>
            <a:ext cx="2016224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50" name="Google Shape;250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44816" y="0"/>
            <a:ext cx="1115616" cy="30729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51" name="Google Shape;251;p6"/>
          <p:cNvGraphicFramePr/>
          <p:nvPr/>
        </p:nvGraphicFramePr>
        <p:xfrm>
          <a:off x="683568" y="12687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{00F3EFE5-4D24-4E4D-BFE7-D471B6C9BB3A}</a:tableStyleId>
              </a:tblPr>
              <a:tblGrid>
                <a:gridCol w="576075"/>
                <a:gridCol w="1728200"/>
                <a:gridCol w="5328600"/>
              </a:tblGrid>
              <a:tr h="275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No.</a:t>
                      </a:r>
                      <a:endParaRPr/>
                    </a:p>
                  </a:txBody>
                  <a:tcPr marT="62525" marB="62525" marR="62525" marL="62525">
                    <a:lnL cap="flat" cmpd="sng" w="9525">
                      <a:solidFill>
                        <a:srgbClr val="B0600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0600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0600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Method</a:t>
                      </a:r>
                      <a:endParaRPr/>
                    </a:p>
                  </a:txBody>
                  <a:tcPr marT="62525" marB="62525" marR="62525" marL="62525">
                    <a:lnL cap="flat" cmpd="sng" w="9525">
                      <a:solidFill>
                        <a:srgbClr val="B0600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0600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0600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Description</a:t>
                      </a:r>
                      <a:endParaRPr/>
                    </a:p>
                  </a:txBody>
                  <a:tcPr marT="62525" marB="62525" marR="62525" marL="62525">
                    <a:lnL cap="flat" cmpd="sng" w="9525">
                      <a:solidFill>
                        <a:srgbClr val="B0600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0600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0600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7CCBE"/>
                    </a:solidFill>
                  </a:tcPr>
                </a:tc>
              </a:tr>
              <a:tr h="533450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cap="none" strike="noStrike">
                          <a:solidFill>
                            <a:srgbClr val="333333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1</a:t>
                      </a:r>
                      <a:endParaRPr/>
                    </a:p>
                  </a:txBody>
                  <a:tcPr marT="41675" marB="41675" marR="41675" marL="41675">
                    <a:lnL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cap="none" strike="noStrike">
                          <a:solidFill>
                            <a:srgbClr val="333333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public boolean add(E e)</a:t>
                      </a:r>
                      <a:endParaRPr/>
                    </a:p>
                  </a:txBody>
                  <a:tcPr marT="41675" marB="41675" marR="41675" marL="41675">
                    <a:lnL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cap="none" strike="noStrike">
                          <a:solidFill>
                            <a:srgbClr val="333333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It is used to insert an element in this collection.</a:t>
                      </a:r>
                      <a:endParaRPr/>
                    </a:p>
                  </a:txBody>
                  <a:tcPr marT="41675" marB="41675" marR="41675" marL="41675">
                    <a:lnL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683475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cap="none" strike="noStrike">
                          <a:solidFill>
                            <a:srgbClr val="333333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2</a:t>
                      </a:r>
                      <a:endParaRPr/>
                    </a:p>
                  </a:txBody>
                  <a:tcPr marT="41675" marB="41675" marR="41675" marL="41675">
                    <a:lnL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cap="none" strike="noStrike">
                          <a:solidFill>
                            <a:srgbClr val="333333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public boolean addAll(Collection&lt;? extends E&gt; c)</a:t>
                      </a:r>
                      <a:endParaRPr/>
                    </a:p>
                  </a:txBody>
                  <a:tcPr marT="41675" marB="41675" marR="41675" marL="41675">
                    <a:lnL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cap="none" strike="noStrike">
                          <a:solidFill>
                            <a:srgbClr val="333333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It is used to insert the specified collection elements in the invoking collection.</a:t>
                      </a:r>
                      <a:endParaRPr/>
                    </a:p>
                  </a:txBody>
                  <a:tcPr marT="41675" marB="41675" marR="41675" marL="41675">
                    <a:lnL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F1EB"/>
                    </a:solidFill>
                  </a:tcPr>
                </a:tc>
              </a:tr>
              <a:tr h="533450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cap="none" strike="noStrike">
                          <a:solidFill>
                            <a:srgbClr val="333333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3</a:t>
                      </a:r>
                      <a:endParaRPr/>
                    </a:p>
                  </a:txBody>
                  <a:tcPr marT="41675" marB="41675" marR="41675" marL="41675">
                    <a:lnL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cap="none" strike="noStrike">
                          <a:solidFill>
                            <a:srgbClr val="333333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public boolean remove(Object element)</a:t>
                      </a:r>
                      <a:endParaRPr/>
                    </a:p>
                  </a:txBody>
                  <a:tcPr marT="41675" marB="41675" marR="41675" marL="41675">
                    <a:lnL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cap="none" strike="noStrike">
                          <a:solidFill>
                            <a:srgbClr val="333333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It is used to delete an element from the collection.</a:t>
                      </a:r>
                      <a:endParaRPr/>
                    </a:p>
                  </a:txBody>
                  <a:tcPr marT="41675" marB="41675" marR="41675" marL="41675">
                    <a:lnL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833500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cap="none" strike="noStrike">
                          <a:solidFill>
                            <a:srgbClr val="333333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4</a:t>
                      </a:r>
                      <a:endParaRPr/>
                    </a:p>
                  </a:txBody>
                  <a:tcPr marT="41675" marB="41675" marR="41675" marL="41675">
                    <a:lnL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cap="none" strike="noStrike">
                          <a:solidFill>
                            <a:srgbClr val="333333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public boolean removeAll(Collection&lt;?&gt; c)</a:t>
                      </a:r>
                      <a:endParaRPr/>
                    </a:p>
                  </a:txBody>
                  <a:tcPr marT="41675" marB="41675" marR="41675" marL="41675">
                    <a:lnL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cap="none" strike="noStrike">
                          <a:solidFill>
                            <a:srgbClr val="333333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It is used to delete all the elements of the specified collection from the invoking collection.</a:t>
                      </a:r>
                      <a:endParaRPr/>
                    </a:p>
                  </a:txBody>
                  <a:tcPr marT="41675" marB="41675" marR="41675" marL="41675">
                    <a:lnL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F1EB"/>
                    </a:solidFill>
                  </a:tcPr>
                </a:tc>
              </a:tr>
              <a:tr h="833500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cap="none" strike="noStrike">
                          <a:solidFill>
                            <a:srgbClr val="333333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5</a:t>
                      </a:r>
                      <a:endParaRPr/>
                    </a:p>
                  </a:txBody>
                  <a:tcPr marT="41675" marB="41675" marR="41675" marL="41675">
                    <a:lnL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cap="none" strike="noStrike">
                          <a:solidFill>
                            <a:srgbClr val="333333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default boolean removeIf(Predicate&lt;? super E&gt; filter)</a:t>
                      </a:r>
                      <a:endParaRPr/>
                    </a:p>
                  </a:txBody>
                  <a:tcPr marT="41675" marB="41675" marR="41675" marL="41675">
                    <a:lnL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cap="none" strike="noStrike">
                          <a:solidFill>
                            <a:srgbClr val="333333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It is used to delete all the elements of the collection that satisfy the specified predicate.</a:t>
                      </a:r>
                      <a:endParaRPr/>
                    </a:p>
                  </a:txBody>
                  <a:tcPr marT="41675" marB="41675" marR="41675" marL="41675">
                    <a:lnL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833500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cap="none" strike="noStrike">
                          <a:solidFill>
                            <a:srgbClr val="333333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6</a:t>
                      </a:r>
                      <a:endParaRPr/>
                    </a:p>
                  </a:txBody>
                  <a:tcPr marT="41675" marB="41675" marR="41675" marL="41675">
                    <a:lnL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cap="none" strike="noStrike">
                          <a:solidFill>
                            <a:srgbClr val="333333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public boolean retainAll(Collection&lt;?&gt; c)</a:t>
                      </a:r>
                      <a:endParaRPr/>
                    </a:p>
                  </a:txBody>
                  <a:tcPr marT="41675" marB="41675" marR="41675" marL="41675">
                    <a:lnL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cap="none" strike="noStrike">
                          <a:solidFill>
                            <a:srgbClr val="333333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It is used to delete all the elements of invoking collection except the specified collection.</a:t>
                      </a:r>
                      <a:endParaRPr/>
                    </a:p>
                  </a:txBody>
                  <a:tcPr marT="41675" marB="41675" marR="41675" marL="41675">
                    <a:lnL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F1EB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7"/>
          <p:cNvSpPr txBox="1"/>
          <p:nvPr>
            <p:ph idx="1" type="body"/>
          </p:nvPr>
        </p:nvSpPr>
        <p:spPr>
          <a:xfrm>
            <a:off x="533400" y="548680"/>
            <a:ext cx="7467600" cy="6156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</a:pPr>
            <a:r>
              <a:rPr lang="en-IN"/>
              <a:t>Methods of Collection interface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t/>
            </a:r>
            <a:endParaRPr b="1" sz="2000">
              <a:solidFill>
                <a:schemeClr val="dk1"/>
              </a:solidFill>
            </a:endParaRPr>
          </a:p>
        </p:txBody>
      </p:sp>
      <p:cxnSp>
        <p:nvCxnSpPr>
          <p:cNvPr id="257" name="Google Shape;257;p7"/>
          <p:cNvCxnSpPr/>
          <p:nvPr/>
        </p:nvCxnSpPr>
        <p:spPr>
          <a:xfrm>
            <a:off x="539552" y="404664"/>
            <a:ext cx="295232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8" name="Google Shape;258;p7"/>
          <p:cNvCxnSpPr/>
          <p:nvPr/>
        </p:nvCxnSpPr>
        <p:spPr>
          <a:xfrm>
            <a:off x="3707904" y="404664"/>
            <a:ext cx="259228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9" name="Google Shape;259;p7"/>
          <p:cNvCxnSpPr/>
          <p:nvPr/>
        </p:nvCxnSpPr>
        <p:spPr>
          <a:xfrm>
            <a:off x="6444208" y="404664"/>
            <a:ext cx="2016224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60" name="Google Shape;260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44816" y="0"/>
            <a:ext cx="1115616" cy="30729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61" name="Google Shape;261;p7"/>
          <p:cNvGraphicFramePr/>
          <p:nvPr/>
        </p:nvGraphicFramePr>
        <p:xfrm>
          <a:off x="467544" y="119675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{00F3EFE5-4D24-4E4D-BFE7-D471B6C9BB3A}</a:tableStyleId>
              </a:tblPr>
              <a:tblGrid>
                <a:gridCol w="792100"/>
                <a:gridCol w="2592300"/>
                <a:gridCol w="4320475"/>
              </a:tblGrid>
              <a:tr h="871825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cap="none" strike="noStrike">
                          <a:solidFill>
                            <a:srgbClr val="333333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7</a:t>
                      </a:r>
                      <a:endParaRPr/>
                    </a:p>
                  </a:txBody>
                  <a:tcPr marT="61825" marB="61825" marR="61825" marL="61825">
                    <a:lnL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cap="none" strike="noStrike">
                          <a:solidFill>
                            <a:srgbClr val="333333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public int size()</a:t>
                      </a:r>
                      <a:endParaRPr/>
                    </a:p>
                  </a:txBody>
                  <a:tcPr marT="61825" marB="61825" marR="61825" marL="61825">
                    <a:lnL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cap="none" strike="noStrike">
                          <a:solidFill>
                            <a:srgbClr val="333333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It returns the total number of elements in the collection.</a:t>
                      </a:r>
                      <a:endParaRPr/>
                    </a:p>
                  </a:txBody>
                  <a:tcPr marT="61825" marB="61825" marR="61825" marL="61825">
                    <a:lnL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871825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cap="none" strike="noStrike">
                          <a:solidFill>
                            <a:srgbClr val="333333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8</a:t>
                      </a:r>
                      <a:endParaRPr/>
                    </a:p>
                  </a:txBody>
                  <a:tcPr marT="61825" marB="61825" marR="61825" marL="61825">
                    <a:lnL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cap="none" strike="noStrike">
                          <a:solidFill>
                            <a:srgbClr val="333333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public void clear()</a:t>
                      </a:r>
                      <a:endParaRPr/>
                    </a:p>
                  </a:txBody>
                  <a:tcPr marT="61825" marB="61825" marR="61825" marL="61825">
                    <a:lnL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cap="none" strike="noStrike">
                          <a:solidFill>
                            <a:srgbClr val="333333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It removes the total number of elements from the collection.</a:t>
                      </a:r>
                      <a:endParaRPr/>
                    </a:p>
                  </a:txBody>
                  <a:tcPr marT="61825" marB="61825" marR="61825" marL="61825">
                    <a:lnL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F1EB"/>
                    </a:solidFill>
                  </a:tcPr>
                </a:tc>
              </a:tr>
              <a:tr h="852400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cap="none" strike="noStrike">
                          <a:solidFill>
                            <a:srgbClr val="333333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9</a:t>
                      </a:r>
                      <a:endParaRPr/>
                    </a:p>
                  </a:txBody>
                  <a:tcPr marT="61825" marB="61825" marR="61825" marL="61825">
                    <a:lnL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cap="none" strike="noStrike">
                          <a:solidFill>
                            <a:srgbClr val="333333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public boolean contains(Object element)</a:t>
                      </a:r>
                      <a:endParaRPr/>
                    </a:p>
                  </a:txBody>
                  <a:tcPr marT="61825" marB="61825" marR="61825" marL="61825">
                    <a:lnL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cap="none" strike="noStrike">
                          <a:solidFill>
                            <a:srgbClr val="333333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It is used to search an element.</a:t>
                      </a:r>
                      <a:endParaRPr/>
                    </a:p>
                  </a:txBody>
                  <a:tcPr marT="61825" marB="61825" marR="61825" marL="61825">
                    <a:lnL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092125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cap="none" strike="noStrike">
                          <a:solidFill>
                            <a:srgbClr val="333333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10</a:t>
                      </a:r>
                      <a:endParaRPr/>
                    </a:p>
                  </a:txBody>
                  <a:tcPr marT="61825" marB="61825" marR="61825" marL="61825">
                    <a:lnL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cap="none" strike="noStrike">
                          <a:solidFill>
                            <a:srgbClr val="333333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public boolean containsAll(Collection&lt;?&gt; c)</a:t>
                      </a:r>
                      <a:endParaRPr/>
                    </a:p>
                  </a:txBody>
                  <a:tcPr marT="61825" marB="61825" marR="61825" marL="61825">
                    <a:lnL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cap="none" strike="noStrike">
                          <a:solidFill>
                            <a:srgbClr val="333333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It is used to search the specified collection in the collection.</a:t>
                      </a:r>
                      <a:endParaRPr/>
                    </a:p>
                  </a:txBody>
                  <a:tcPr marT="61825" marB="61825" marR="61825" marL="61825">
                    <a:lnL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F1EB"/>
                    </a:solidFill>
                  </a:tcPr>
                </a:tc>
              </a:tr>
              <a:tr h="612650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cap="none" strike="noStrike">
                          <a:solidFill>
                            <a:srgbClr val="333333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11</a:t>
                      </a:r>
                      <a:endParaRPr/>
                    </a:p>
                  </a:txBody>
                  <a:tcPr marT="61825" marB="61825" marR="61825" marL="61825">
                    <a:lnL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cap="none" strike="noStrike">
                          <a:solidFill>
                            <a:srgbClr val="333333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public Iterator iterator()</a:t>
                      </a:r>
                      <a:endParaRPr/>
                    </a:p>
                  </a:txBody>
                  <a:tcPr marT="61825" marB="61825" marR="61825" marL="61825">
                    <a:lnL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cap="none" strike="noStrike">
                          <a:solidFill>
                            <a:srgbClr val="333333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It returns an iterator.</a:t>
                      </a:r>
                      <a:endParaRPr/>
                    </a:p>
                  </a:txBody>
                  <a:tcPr marT="61825" marB="61825" marR="61825" marL="61825">
                    <a:lnL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625600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cap="none" strike="noStrike">
                          <a:solidFill>
                            <a:srgbClr val="333333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12</a:t>
                      </a:r>
                      <a:endParaRPr/>
                    </a:p>
                  </a:txBody>
                  <a:tcPr marT="61825" marB="61825" marR="61825" marL="61825">
                    <a:lnL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cap="none" strike="noStrike">
                          <a:solidFill>
                            <a:srgbClr val="333333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public Object[] toArray()</a:t>
                      </a:r>
                      <a:endParaRPr/>
                    </a:p>
                  </a:txBody>
                  <a:tcPr marT="61825" marB="61825" marR="61825" marL="61825">
                    <a:lnL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cap="none" strike="noStrike">
                          <a:solidFill>
                            <a:srgbClr val="333333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It converts collection into array.</a:t>
                      </a:r>
                      <a:endParaRPr/>
                    </a:p>
                  </a:txBody>
                  <a:tcPr marT="61825" marB="61825" marR="61825" marL="61825">
                    <a:lnL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F1EB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8"/>
          <p:cNvSpPr txBox="1"/>
          <p:nvPr>
            <p:ph idx="1" type="body"/>
          </p:nvPr>
        </p:nvSpPr>
        <p:spPr>
          <a:xfrm>
            <a:off x="533400" y="548680"/>
            <a:ext cx="7467600" cy="6156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</a:pPr>
            <a:r>
              <a:rPr lang="en-IN"/>
              <a:t>Methods of Collection interface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t/>
            </a:r>
            <a:endParaRPr b="1" sz="2000">
              <a:solidFill>
                <a:schemeClr val="dk1"/>
              </a:solidFill>
            </a:endParaRPr>
          </a:p>
        </p:txBody>
      </p:sp>
      <p:cxnSp>
        <p:nvCxnSpPr>
          <p:cNvPr id="267" name="Google Shape;267;p8"/>
          <p:cNvCxnSpPr/>
          <p:nvPr/>
        </p:nvCxnSpPr>
        <p:spPr>
          <a:xfrm>
            <a:off x="539552" y="404664"/>
            <a:ext cx="295232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68" name="Google Shape;268;p8"/>
          <p:cNvCxnSpPr/>
          <p:nvPr/>
        </p:nvCxnSpPr>
        <p:spPr>
          <a:xfrm>
            <a:off x="3707904" y="404664"/>
            <a:ext cx="259228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69" name="Google Shape;269;p8"/>
          <p:cNvCxnSpPr/>
          <p:nvPr/>
        </p:nvCxnSpPr>
        <p:spPr>
          <a:xfrm>
            <a:off x="6444208" y="404664"/>
            <a:ext cx="2016224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70" name="Google Shape;270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44816" y="0"/>
            <a:ext cx="1115616" cy="30729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71" name="Google Shape;271;p8"/>
          <p:cNvGraphicFramePr/>
          <p:nvPr/>
        </p:nvGraphicFramePr>
        <p:xfrm>
          <a:off x="561191" y="134076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{00F3EFE5-4D24-4E4D-BFE7-D471B6C9BB3A}</a:tableStyleId>
              </a:tblPr>
              <a:tblGrid>
                <a:gridCol w="648075"/>
                <a:gridCol w="2592300"/>
                <a:gridCol w="4104450"/>
              </a:tblGrid>
              <a:tr h="870375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cap="none" strike="noStrike">
                          <a:solidFill>
                            <a:srgbClr val="333333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13</a:t>
                      </a:r>
                      <a:endParaRPr/>
                    </a:p>
                  </a:txBody>
                  <a:tcPr marT="43525" marB="43525" marR="43525" marL="43525">
                    <a:lnL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cap="none" strike="noStrike">
                          <a:solidFill>
                            <a:srgbClr val="333333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public &lt;T&gt; T[] toArray(T[] a)</a:t>
                      </a:r>
                      <a:endParaRPr/>
                    </a:p>
                  </a:txBody>
                  <a:tcPr marT="43525" marB="43525" marR="43525" marL="43525">
                    <a:lnL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cap="none" strike="noStrike">
                          <a:solidFill>
                            <a:srgbClr val="333333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It converts collection into array. Here, the runtime type of the returned array is that of the specified array.</a:t>
                      </a:r>
                      <a:endParaRPr/>
                    </a:p>
                  </a:txBody>
                  <a:tcPr marT="43525" marB="43525" marR="43525" marL="43525">
                    <a:lnL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400375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cap="none" strike="noStrike">
                          <a:solidFill>
                            <a:srgbClr val="333333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14</a:t>
                      </a:r>
                      <a:endParaRPr/>
                    </a:p>
                  </a:txBody>
                  <a:tcPr marT="43525" marB="43525" marR="43525" marL="43525">
                    <a:lnL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cap="none" strike="noStrike">
                          <a:solidFill>
                            <a:srgbClr val="333333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public boolean isEmpty()</a:t>
                      </a:r>
                      <a:endParaRPr/>
                    </a:p>
                  </a:txBody>
                  <a:tcPr marT="43525" marB="43525" marR="43525" marL="43525">
                    <a:lnL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cap="none" strike="noStrike">
                          <a:solidFill>
                            <a:srgbClr val="333333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It checks if collection is empty.</a:t>
                      </a:r>
                      <a:endParaRPr/>
                    </a:p>
                  </a:txBody>
                  <a:tcPr marT="43525" marB="43525" marR="43525" marL="43525">
                    <a:lnL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F1EB"/>
                    </a:solidFill>
                  </a:tcPr>
                </a:tc>
              </a:tr>
              <a:tr h="713700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cap="none" strike="noStrike">
                          <a:solidFill>
                            <a:srgbClr val="333333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15</a:t>
                      </a:r>
                      <a:endParaRPr/>
                    </a:p>
                  </a:txBody>
                  <a:tcPr marT="43525" marB="43525" marR="43525" marL="43525">
                    <a:lnL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cap="none" strike="noStrike">
                          <a:solidFill>
                            <a:srgbClr val="333333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default Stream&lt;E&gt; parallelStream()</a:t>
                      </a:r>
                      <a:endParaRPr/>
                    </a:p>
                  </a:txBody>
                  <a:tcPr marT="43525" marB="43525" marR="43525" marL="43525">
                    <a:lnL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cap="none" strike="noStrike">
                          <a:solidFill>
                            <a:srgbClr val="333333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It returns a possibly parallel Stream with the collection as its source.</a:t>
                      </a:r>
                      <a:endParaRPr/>
                    </a:p>
                  </a:txBody>
                  <a:tcPr marT="43525" marB="43525" marR="43525" marL="43525">
                    <a:lnL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713700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cap="none" strike="noStrike">
                          <a:solidFill>
                            <a:srgbClr val="333333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16</a:t>
                      </a:r>
                      <a:endParaRPr/>
                    </a:p>
                  </a:txBody>
                  <a:tcPr marT="43525" marB="43525" marR="43525" marL="43525">
                    <a:lnL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cap="none" strike="noStrike">
                          <a:solidFill>
                            <a:srgbClr val="333333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default Stream&lt;E&gt; stream()</a:t>
                      </a:r>
                      <a:endParaRPr/>
                    </a:p>
                  </a:txBody>
                  <a:tcPr marT="43525" marB="43525" marR="43525" marL="43525">
                    <a:lnL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cap="none" strike="noStrike">
                          <a:solidFill>
                            <a:srgbClr val="333333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It returns a sequential Stream with the collection as its source.</a:t>
                      </a:r>
                      <a:endParaRPr/>
                    </a:p>
                  </a:txBody>
                  <a:tcPr marT="43525" marB="43525" marR="43525" marL="43525">
                    <a:lnL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F1EB"/>
                    </a:solidFill>
                  </a:tcPr>
                </a:tc>
              </a:tr>
              <a:tr h="713700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cap="none" strike="noStrike">
                          <a:solidFill>
                            <a:srgbClr val="333333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17</a:t>
                      </a:r>
                      <a:endParaRPr/>
                    </a:p>
                  </a:txBody>
                  <a:tcPr marT="43525" marB="43525" marR="43525" marL="43525">
                    <a:lnL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cap="none" strike="noStrike">
                          <a:solidFill>
                            <a:srgbClr val="333333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default Spliterator&lt;E&gt; spliterator()</a:t>
                      </a:r>
                      <a:endParaRPr/>
                    </a:p>
                  </a:txBody>
                  <a:tcPr marT="43525" marB="43525" marR="43525" marL="43525">
                    <a:lnL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cap="none" strike="noStrike">
                          <a:solidFill>
                            <a:srgbClr val="333333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It generates a Spliterator over the specified elements in the collection.</a:t>
                      </a:r>
                      <a:endParaRPr/>
                    </a:p>
                  </a:txBody>
                  <a:tcPr marT="43525" marB="43525" marR="43525" marL="43525">
                    <a:lnL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557050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cap="none" strike="noStrike">
                          <a:solidFill>
                            <a:srgbClr val="333333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18</a:t>
                      </a:r>
                      <a:endParaRPr/>
                    </a:p>
                  </a:txBody>
                  <a:tcPr marT="43525" marB="43525" marR="43525" marL="43525">
                    <a:lnL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cap="none" strike="noStrike">
                          <a:solidFill>
                            <a:srgbClr val="333333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public boolean equals(Object element)</a:t>
                      </a:r>
                      <a:endParaRPr/>
                    </a:p>
                  </a:txBody>
                  <a:tcPr marT="43525" marB="43525" marR="43525" marL="43525">
                    <a:lnL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cap="none" strike="noStrike">
                          <a:solidFill>
                            <a:srgbClr val="333333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It matches two collections.</a:t>
                      </a:r>
                      <a:endParaRPr/>
                    </a:p>
                  </a:txBody>
                  <a:tcPr marT="43525" marB="43525" marR="43525" marL="43525">
                    <a:lnL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F1EB"/>
                    </a:solidFill>
                  </a:tcPr>
                </a:tc>
              </a:tr>
              <a:tr h="557050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cap="none" strike="noStrike">
                          <a:solidFill>
                            <a:srgbClr val="333333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19</a:t>
                      </a:r>
                      <a:endParaRPr/>
                    </a:p>
                  </a:txBody>
                  <a:tcPr marT="43525" marB="43525" marR="43525" marL="43525">
                    <a:lnL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cap="none" strike="noStrike">
                          <a:solidFill>
                            <a:srgbClr val="333333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public int hashCode()</a:t>
                      </a:r>
                      <a:endParaRPr/>
                    </a:p>
                  </a:txBody>
                  <a:tcPr marT="43525" marB="43525" marR="43525" marL="43525">
                    <a:lnL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cap="none" strike="noStrike">
                          <a:solidFill>
                            <a:srgbClr val="333333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It returns the hash code number of the collection.</a:t>
                      </a:r>
                      <a:endParaRPr/>
                    </a:p>
                  </a:txBody>
                  <a:tcPr marT="43525" marB="43525" marR="43525" marL="43525">
                    <a:lnL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9"/>
          <p:cNvSpPr txBox="1"/>
          <p:nvPr>
            <p:ph idx="1" type="body"/>
          </p:nvPr>
        </p:nvSpPr>
        <p:spPr>
          <a:xfrm>
            <a:off x="533400" y="548680"/>
            <a:ext cx="7467600" cy="6156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800"/>
              <a:buNone/>
            </a:pPr>
            <a:r>
              <a:rPr b="1" lang="en-IN" sz="2800">
                <a:solidFill>
                  <a:srgbClr val="C00000"/>
                </a:solidFill>
              </a:rPr>
              <a:t>Iterator interface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en-IN" sz="2000"/>
              <a:t>Iterator interface provides the facility of iterating the elements in a forward direction only.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rgbClr val="C00000"/>
              </a:buClr>
              <a:buSzPts val="2000"/>
              <a:buNone/>
            </a:pPr>
            <a:r>
              <a:rPr b="1" lang="en-IN" sz="2000" u="sng">
                <a:solidFill>
                  <a:srgbClr val="C00000"/>
                </a:solidFill>
              </a:rPr>
              <a:t>Methods of Iterator interface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t/>
            </a:r>
            <a:endParaRPr b="1" sz="2000">
              <a:solidFill>
                <a:schemeClr val="dk1"/>
              </a:solidFill>
            </a:endParaRPr>
          </a:p>
        </p:txBody>
      </p:sp>
      <p:cxnSp>
        <p:nvCxnSpPr>
          <p:cNvPr id="277" name="Google Shape;277;p9"/>
          <p:cNvCxnSpPr/>
          <p:nvPr/>
        </p:nvCxnSpPr>
        <p:spPr>
          <a:xfrm>
            <a:off x="539552" y="404664"/>
            <a:ext cx="295232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78" name="Google Shape;278;p9"/>
          <p:cNvCxnSpPr/>
          <p:nvPr/>
        </p:nvCxnSpPr>
        <p:spPr>
          <a:xfrm>
            <a:off x="3707904" y="404664"/>
            <a:ext cx="259228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79" name="Google Shape;279;p9"/>
          <p:cNvCxnSpPr/>
          <p:nvPr/>
        </p:nvCxnSpPr>
        <p:spPr>
          <a:xfrm>
            <a:off x="6444208" y="404664"/>
            <a:ext cx="2016224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80" name="Google Shape;280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44816" y="0"/>
            <a:ext cx="1115616" cy="30729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81" name="Google Shape;281;p9"/>
          <p:cNvGraphicFramePr/>
          <p:nvPr/>
        </p:nvGraphicFramePr>
        <p:xfrm>
          <a:off x="542933" y="249289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{00F3EFE5-4D24-4E4D-BFE7-D471B6C9BB3A}</a:tableStyleId>
              </a:tblPr>
              <a:tblGrid>
                <a:gridCol w="840575"/>
                <a:gridCol w="3018000"/>
                <a:gridCol w="3914900"/>
              </a:tblGrid>
              <a:tr h="228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S.No.</a:t>
                      </a:r>
                      <a:endParaRPr/>
                    </a:p>
                  </a:txBody>
                  <a:tcPr marT="114300" marB="114300" marR="114300" marL="114300">
                    <a:lnL cap="flat" cmpd="sng" w="9525">
                      <a:solidFill>
                        <a:srgbClr val="50E05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0E05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0E05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Method</a:t>
                      </a:r>
                      <a:endParaRPr/>
                    </a:p>
                  </a:txBody>
                  <a:tcPr marT="114300" marB="114300" marR="114300" marL="114300">
                    <a:lnL cap="flat" cmpd="sng" w="9525">
                      <a:solidFill>
                        <a:srgbClr val="50E05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0E05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0E05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Description</a:t>
                      </a:r>
                      <a:endParaRPr/>
                    </a:p>
                  </a:txBody>
                  <a:tcPr marT="114300" marB="114300" marR="114300" marL="114300">
                    <a:lnL cap="flat" cmpd="sng" w="9525">
                      <a:solidFill>
                        <a:srgbClr val="50E05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0E05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0E05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7CCBE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cap="none" strike="noStrike">
                          <a:solidFill>
                            <a:srgbClr val="333333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1</a:t>
                      </a:r>
                      <a:endParaRPr/>
                    </a:p>
                  </a:txBody>
                  <a:tcPr marT="76200" marB="76200" marR="76200" marL="76200">
                    <a:lnL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cap="none" strike="noStrike">
                          <a:solidFill>
                            <a:srgbClr val="333333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public boolean hasNext()</a:t>
                      </a:r>
                      <a:endParaRPr/>
                    </a:p>
                  </a:txBody>
                  <a:tcPr marT="76200" marB="76200" marR="76200" marL="76200">
                    <a:lnL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cap="none" strike="noStrike">
                          <a:solidFill>
                            <a:srgbClr val="333333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It returns true if the iterator has more elements otherwise it returns false.</a:t>
                      </a:r>
                      <a:endParaRPr/>
                    </a:p>
                  </a:txBody>
                  <a:tcPr marT="76200" marB="76200" marR="76200" marL="76200">
                    <a:lnL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cap="none" strike="noStrike">
                          <a:solidFill>
                            <a:srgbClr val="333333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2</a:t>
                      </a:r>
                      <a:endParaRPr/>
                    </a:p>
                  </a:txBody>
                  <a:tcPr marT="76200" marB="76200" marR="76200" marL="76200">
                    <a:lnL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cap="none" strike="noStrike">
                          <a:solidFill>
                            <a:srgbClr val="333333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public Object next()</a:t>
                      </a:r>
                      <a:endParaRPr/>
                    </a:p>
                  </a:txBody>
                  <a:tcPr marT="76200" marB="76200" marR="76200" marL="76200">
                    <a:lnL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cap="none" strike="noStrike">
                          <a:solidFill>
                            <a:srgbClr val="333333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It returns the element and moves the cursor pointer to the next element.</a:t>
                      </a:r>
                      <a:endParaRPr/>
                    </a:p>
                  </a:txBody>
                  <a:tcPr marT="76200" marB="76200" marR="76200" marL="76200">
                    <a:lnL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F1EB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cap="none" strike="noStrike">
                          <a:solidFill>
                            <a:srgbClr val="333333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3</a:t>
                      </a:r>
                      <a:endParaRPr/>
                    </a:p>
                  </a:txBody>
                  <a:tcPr marT="76200" marB="76200" marR="76200" marL="76200">
                    <a:lnL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cap="none" strike="noStrike">
                          <a:solidFill>
                            <a:srgbClr val="333333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public void remove()</a:t>
                      </a:r>
                      <a:endParaRPr/>
                    </a:p>
                  </a:txBody>
                  <a:tcPr marT="76200" marB="76200" marR="76200" marL="76200">
                    <a:lnL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cap="none" strike="noStrike">
                          <a:solidFill>
                            <a:srgbClr val="333333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It removes the last elements returned by the iterator. It is less used.</a:t>
                      </a:r>
                      <a:endParaRPr/>
                    </a:p>
                  </a:txBody>
                  <a:tcPr marT="76200" marB="76200" marR="76200" marL="76200">
                    <a:lnL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xmlns:r="http://schemas.openxmlformats.org/officeDocument/2006/relationships" name="Contemporary Photo Album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2022-05-17T09:40:20Z</dcterms:created>
</cp:coreProperties>
</file>