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60"/>
  </p:notesMasterIdLst>
  <p:handoutMasterIdLst>
    <p:handoutMasterId r:id="rId61"/>
  </p:handoutMasterIdLst>
  <p:sldIdLst>
    <p:sldId id="266" r:id="rId2"/>
    <p:sldId id="316" r:id="rId3"/>
    <p:sldId id="317"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8" r:id="rId24"/>
    <p:sldId id="349" r:id="rId25"/>
    <p:sldId id="346" r:id="rId26"/>
    <p:sldId id="347" r:id="rId27"/>
    <p:sldId id="350" r:id="rId28"/>
    <p:sldId id="351" r:id="rId29"/>
    <p:sldId id="352" r:id="rId30"/>
    <p:sldId id="353" r:id="rId31"/>
    <p:sldId id="354" r:id="rId32"/>
    <p:sldId id="355" r:id="rId33"/>
    <p:sldId id="356" r:id="rId34"/>
    <p:sldId id="357" r:id="rId35"/>
    <p:sldId id="358" r:id="rId36"/>
    <p:sldId id="359" r:id="rId37"/>
    <p:sldId id="360" r:id="rId38"/>
    <p:sldId id="363" r:id="rId39"/>
    <p:sldId id="361" r:id="rId40"/>
    <p:sldId id="362" r:id="rId41"/>
    <p:sldId id="364" r:id="rId42"/>
    <p:sldId id="365" r:id="rId43"/>
    <p:sldId id="366" r:id="rId44"/>
    <p:sldId id="367" r:id="rId45"/>
    <p:sldId id="368" r:id="rId46"/>
    <p:sldId id="369" r:id="rId47"/>
    <p:sldId id="370" r:id="rId48"/>
    <p:sldId id="371" r:id="rId49"/>
    <p:sldId id="372" r:id="rId50"/>
    <p:sldId id="373" r:id="rId51"/>
    <p:sldId id="374" r:id="rId52"/>
    <p:sldId id="375" r:id="rId53"/>
    <p:sldId id="376" r:id="rId54"/>
    <p:sldId id="377" r:id="rId55"/>
    <p:sldId id="378" r:id="rId56"/>
    <p:sldId id="379" r:id="rId57"/>
    <p:sldId id="380" r:id="rId58"/>
    <p:sldId id="261" r:id="rId59"/>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1" autoAdjust="0"/>
    <p:restoredTop sz="94660"/>
  </p:normalViewPr>
  <p:slideViewPr>
    <p:cSldViewPr>
      <p:cViewPr>
        <p:scale>
          <a:sx n="66" d="100"/>
          <a:sy n="66" d="100"/>
        </p:scale>
        <p:origin x="-1464" y="-1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E7D018D-748F-47BF-843A-40349A141CAC}" type="datetimeFigureOut">
              <a:rPr lang="en-US" smtClean="0"/>
              <a:pPr/>
              <a:t>8/18/2022</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04AC5213-BACC-41AB-9B61-B40CF6C5296E}" type="slidenum">
              <a:rPr lang="en-US" smtClean="0"/>
              <a:pPr/>
              <a:t>‹#›</a:t>
            </a:fld>
            <a:endParaRPr lang="en-US" dirty="0"/>
          </a:p>
        </p:txBody>
      </p:sp>
    </p:spTree>
    <p:extLst>
      <p:ext uri="{BB962C8B-B14F-4D97-AF65-F5344CB8AC3E}">
        <p14:creationId xmlns:p14="http://schemas.microsoft.com/office/powerpoint/2010/main" val="137600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3E9B8FB-2ABD-42C9-A6DA-A6789EAF441D}" type="datetimeFigureOut">
              <a:rPr lang="en-US" smtClean="0"/>
              <a:pPr/>
              <a:t>8/18/2022</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BE2A7042-DEED-4AA1-9E89-4A16B2572577}" type="slidenum">
              <a:rPr lang="en-US" smtClean="0"/>
              <a:pPr/>
              <a:t>‹#›</a:t>
            </a:fld>
            <a:endParaRPr lang="en-US" dirty="0"/>
          </a:p>
        </p:txBody>
      </p:sp>
    </p:spTree>
    <p:extLst>
      <p:ext uri="{BB962C8B-B14F-4D97-AF65-F5344CB8AC3E}">
        <p14:creationId xmlns:p14="http://schemas.microsoft.com/office/powerpoint/2010/main" val="341756801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E2A7042-DEED-4AA1-9E89-4A16B2572577}" type="slidenum">
              <a:rPr lang="en-US" smtClean="0"/>
              <a:pPr/>
              <a:t>58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lbum Cover">
    <p:spTree>
      <p:nvGrpSpPr>
        <p:cNvPr id="1" name=""/>
        <p:cNvGrpSpPr/>
        <p:nvPr/>
      </p:nvGrpSpPr>
      <p:grpSpPr>
        <a:xfrm>
          <a:off x="0" y="0"/>
          <a:ext cx="0" cy="0"/>
          <a:chOff x="0" y="0"/>
          <a:chExt cx="0" cy="0"/>
        </a:xfrm>
      </p:grpSpPr>
      <p:sp>
        <p:nvSpPr>
          <p:cNvPr id="10" name="Rectangle 9"/>
          <p:cNvSpPr/>
          <p:nvPr userDrawn="1"/>
        </p:nvSpPr>
        <p:spPr>
          <a:xfrm>
            <a:off x="7162800" y="137160"/>
            <a:ext cx="228600" cy="5257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7467600" y="133350"/>
            <a:ext cx="1447800" cy="5257800"/>
          </a:xfrm>
          <a:prstGeom prst="rect">
            <a:avLst/>
          </a:prstGeom>
          <a:solidFill>
            <a:schemeClr val="accent3"/>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p>
        </p:txBody>
      </p:sp>
      <p:sp>
        <p:nvSpPr>
          <p:cNvPr id="31" name="Text Placeholder 30"/>
          <p:cNvSpPr>
            <a:spLocks noGrp="1"/>
          </p:cNvSpPr>
          <p:nvPr>
            <p:ph type="body" sz="quarter" idx="10" hasCustomPrompt="1"/>
          </p:nvPr>
        </p:nvSpPr>
        <p:spPr>
          <a:xfrm>
            <a:off x="228600" y="5467350"/>
            <a:ext cx="8672946" cy="1238250"/>
          </a:xfrm>
          <a:solidFill>
            <a:schemeClr val="accent1"/>
          </a:solidFill>
        </p:spPr>
        <p:txBody>
          <a:bodyPr vert="horz" anchor="ctr">
            <a:noAutofit/>
          </a:bodyPr>
          <a:lstStyle>
            <a:lvl1pPr marL="0" indent="0" algn="l">
              <a:buFontTx/>
              <a:buNone/>
              <a:defRPr lang="en-US" sz="4800" baseline="0" dirty="0">
                <a:solidFill>
                  <a:schemeClr val="bg1"/>
                </a:solidFill>
              </a:defRPr>
            </a:lvl1pPr>
            <a:extLst/>
          </a:lstStyle>
          <a:p>
            <a:pPr lvl="0"/>
            <a:r>
              <a:rPr lang="en-US" dirty="0" smtClean="0"/>
              <a:t>Click to add photo album title</a:t>
            </a:r>
            <a:endParaRPr lang="en-US" dirty="0"/>
          </a:p>
        </p:txBody>
      </p:sp>
      <p:sp>
        <p:nvSpPr>
          <p:cNvPr id="12" name="Picture Placeholder 11"/>
          <p:cNvSpPr>
            <a:spLocks noGrp="1"/>
          </p:cNvSpPr>
          <p:nvPr>
            <p:ph type="pic" sz="quarter" idx="11"/>
          </p:nvPr>
        </p:nvSpPr>
        <p:spPr>
          <a:xfrm>
            <a:off x="228600" y="152400"/>
            <a:ext cx="68580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1" name="Rectangle 10"/>
          <p:cNvSpPr>
            <a:spLocks noGrp="1"/>
          </p:cNvSpPr>
          <p:nvPr>
            <p:ph type="dt" sz="half" idx="12"/>
          </p:nvPr>
        </p:nvSpPr>
        <p:spPr/>
        <p:txBody>
          <a:bodyPr/>
          <a:lstStyle>
            <a:extLst/>
          </a:lstStyle>
          <a:p>
            <a:pPr algn="r"/>
            <a:fld id="{9668B50E-0B48-4566-8609-C51CF752A7DF}" type="datetimeFigureOut">
              <a:rPr lang="en-US" smtClean="0">
                <a:solidFill>
                  <a:schemeClr val="bg1"/>
                </a:solidFill>
              </a:rPr>
              <a:pPr algn="r"/>
              <a:t>8/18/2022</a:t>
            </a:fld>
            <a:endParaRPr lang="en-US" dirty="0"/>
          </a:p>
        </p:txBody>
      </p:sp>
      <p:sp>
        <p:nvSpPr>
          <p:cNvPr id="13" name="Rectangle 12"/>
          <p:cNvSpPr>
            <a:spLocks noGrp="1"/>
          </p:cNvSpPr>
          <p:nvPr>
            <p:ph type="sldNum" sz="quarter" idx="13"/>
          </p:nvPr>
        </p:nvSpPr>
        <p:spPr/>
        <p:txBody>
          <a:bodyPr/>
          <a:lstStyle>
            <a:extLst/>
          </a:lstStyle>
          <a:p>
            <a:fld id="{8A4431D5-1B33-458B-8AFD-CECCB0FA18CB}" type="slidenum">
              <a:rPr lang="en-US" smtClean="0">
                <a:solidFill>
                  <a:schemeClr val="bg1"/>
                </a:solidFill>
              </a:rPr>
              <a:pPr/>
              <a:t>‹#›</a:t>
            </a:fld>
            <a:endParaRPr lang="en-US" dirty="0"/>
          </a:p>
        </p:txBody>
      </p:sp>
      <p:sp>
        <p:nvSpPr>
          <p:cNvPr id="14" name="Rectangle 13"/>
          <p:cNvSpPr>
            <a:spLocks noGrp="1"/>
          </p:cNvSpPr>
          <p:nvPr>
            <p:ph type="ftr" sz="quarter" idx="14"/>
          </p:nvPr>
        </p:nvSpPr>
        <p:spPr>
          <a:xfrm rot="16200000">
            <a:off x="7296150" y="3698878"/>
            <a:ext cx="2933700" cy="365125"/>
          </a:xfrm>
        </p:spPr>
        <p:txBody>
          <a:bodyPr/>
          <a:lstStyle>
            <a:extLst/>
          </a:lstStyle>
          <a:p>
            <a:endParaRPr lang="en-US" dirty="0"/>
          </a:p>
        </p:txBody>
      </p:sp>
      <p:sp>
        <p:nvSpPr>
          <p:cNvPr id="18" name="Rectangle 17"/>
          <p:cNvSpPr>
            <a:spLocks noGrp="1"/>
          </p:cNvSpPr>
          <p:nvPr>
            <p:ph type="body" sz="quarter" idx="15" hasCustomPrompt="1"/>
          </p:nvPr>
        </p:nvSpPr>
        <p:spPr>
          <a:xfrm rot="16200000">
            <a:off x="5372100" y="2247900"/>
            <a:ext cx="5181600" cy="990600"/>
          </a:xfrm>
        </p:spPr>
        <p:txBody>
          <a:bodyPr/>
          <a:lstStyle>
            <a:lvl1pPr marL="0" indent="0" algn="r">
              <a:buNone/>
              <a:defRPr sz="2000">
                <a:solidFill>
                  <a:srgbClr val="FFFFFF"/>
                </a:solidFill>
              </a:defRPr>
            </a:lvl1pPr>
          </a:lstStyle>
          <a:p>
            <a:pPr lvl="0"/>
            <a:r>
              <a:rPr lang="en-US" dirty="0" smtClean="0"/>
              <a:t>Click to add date or details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1"/>
          </p:nvPr>
        </p:nvSpPr>
        <p:spPr>
          <a:xfrm>
            <a:off x="43434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noChangeAspect="1"/>
          </p:cNvSpPr>
          <p:nvPr>
            <p:ph type="pic" sz="quarter" idx="12"/>
          </p:nvPr>
        </p:nvSpPr>
        <p:spPr>
          <a:xfrm>
            <a:off x="2286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noChangeAspect="1"/>
          </p:cNvSpPr>
          <p:nvPr>
            <p:ph type="pic" sz="quarter" idx="13"/>
          </p:nvPr>
        </p:nvSpPr>
        <p:spPr>
          <a:xfrm>
            <a:off x="4343400" y="2286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Text Placeholder 11"/>
          <p:cNvSpPr>
            <a:spLocks noGrp="1"/>
          </p:cNvSpPr>
          <p:nvPr>
            <p:ph type="body" sz="quarter" idx="14" hasCustomPrompt="1"/>
          </p:nvPr>
        </p:nvSpPr>
        <p:spPr>
          <a:xfrm>
            <a:off x="228600" y="228600"/>
            <a:ext cx="3947160" cy="2960370"/>
          </a:xfrm>
        </p:spPr>
        <p:txBody>
          <a:bodyPr anchor="b" anchorCtr="0"/>
          <a:lstStyle>
            <a:lvl1pPr marL="0" marR="0" indent="0" algn="r">
              <a:buFontTx/>
              <a:buNone/>
              <a:defRPr sz="2000" i="0"/>
            </a:lvl1pPr>
            <a:extLst/>
          </a:lstStyle>
          <a:p>
            <a:pPr lvl="0"/>
            <a:r>
              <a:rPr lang="en-US" dirty="0" smtClean="0"/>
              <a:t>Click to add caption</a:t>
            </a:r>
            <a:endParaRPr lang="en-US" dirty="0"/>
          </a:p>
        </p:txBody>
      </p:sp>
      <p:sp>
        <p:nvSpPr>
          <p:cNvPr id="6" name="Rectangle 5"/>
          <p:cNvSpPr>
            <a:spLocks noGrp="1"/>
          </p:cNvSpPr>
          <p:nvPr>
            <p:ph type="dt" sz="half" idx="15"/>
          </p:nvPr>
        </p:nvSpPr>
        <p:spPr/>
        <p:txBody>
          <a:bodyPr/>
          <a:lstStyle>
            <a:extLst/>
          </a:lstStyle>
          <a:p>
            <a:pPr algn="r"/>
            <a:fld id="{9668B50E-0B48-4566-8609-C51CF752A7DF}" type="datetimeFigureOut">
              <a:rPr lang="en-US" smtClean="0">
                <a:solidFill>
                  <a:schemeClr val="bg1"/>
                </a:solidFill>
              </a:rPr>
              <a:pPr algn="r"/>
              <a:t>8/18/2022</a:t>
            </a:fld>
            <a:endParaRPr lang="en-US" dirty="0"/>
          </a:p>
        </p:txBody>
      </p:sp>
      <p:sp>
        <p:nvSpPr>
          <p:cNvPr id="7" name="Rectangle 6"/>
          <p:cNvSpPr>
            <a:spLocks noGrp="1"/>
          </p:cNvSpPr>
          <p:nvPr>
            <p:ph type="sldNum" sz="quarter" idx="16"/>
          </p:nvPr>
        </p:nvSpPr>
        <p:spPr/>
        <p:txBody>
          <a:bodyPr/>
          <a:lstStyle>
            <a:extLst/>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7"/>
          </p:nvPr>
        </p:nvSpPr>
        <p:spPr/>
        <p:txBody>
          <a:bodyPr/>
          <a:lstStyle>
            <a:extLst/>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10" name="Picture Placeholder 9"/>
          <p:cNvSpPr>
            <a:spLocks noGrp="1" noChangeAspect="1"/>
          </p:cNvSpPr>
          <p:nvPr>
            <p:ph type="pic" sz="quarter" idx="11"/>
          </p:nvPr>
        </p:nvSpPr>
        <p:spPr>
          <a:xfrm>
            <a:off x="4648200" y="3124962"/>
            <a:ext cx="3697224" cy="2772918"/>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Picture Placeholder 24"/>
          <p:cNvSpPr>
            <a:spLocks noGrp="1" noChangeAspect="1"/>
          </p:cNvSpPr>
          <p:nvPr>
            <p:ph type="pic" sz="quarter" idx="12"/>
          </p:nvPr>
        </p:nvSpPr>
        <p:spPr>
          <a:xfrm>
            <a:off x="228600" y="228600"/>
            <a:ext cx="4251960" cy="566928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13"/>
          </p:nvPr>
        </p:nvSpPr>
        <p:spPr>
          <a:xfrm>
            <a:off x="4648200" y="228600"/>
            <a:ext cx="3672840" cy="275463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5" name="Rectangle 4"/>
          <p:cNvSpPr>
            <a:spLocks noGrp="1"/>
          </p:cNvSpPr>
          <p:nvPr>
            <p:ph type="dt" sz="half" idx="14"/>
          </p:nvPr>
        </p:nvSpPr>
        <p:spPr/>
        <p:txBody>
          <a:bodyPr/>
          <a:lstStyle>
            <a:extLst/>
          </a:lstStyle>
          <a:p>
            <a:pPr algn="r"/>
            <a:fld id="{9668B50E-0B48-4566-8609-C51CF752A7DF}" type="datetimeFigureOut">
              <a:rPr lang="en-US" smtClean="0">
                <a:solidFill>
                  <a:schemeClr val="bg1"/>
                </a:solidFill>
              </a:rPr>
              <a:pPr algn="r"/>
              <a:t>8/18/2022</a:t>
            </a:fld>
            <a:endParaRPr lang="en-US" dirty="0"/>
          </a:p>
        </p:txBody>
      </p:sp>
      <p:sp>
        <p:nvSpPr>
          <p:cNvPr id="7" name="Rectangle 6"/>
          <p:cNvSpPr>
            <a:spLocks noGrp="1"/>
          </p:cNvSpPr>
          <p:nvPr>
            <p:ph type="sldNum" sz="quarter" idx="15"/>
          </p:nvPr>
        </p:nvSpPr>
        <p:spPr/>
        <p:txBody>
          <a:bodyPr/>
          <a:lstStyle>
            <a:extLst/>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6"/>
          </p:nvPr>
        </p:nvSpPr>
        <p:spPr/>
        <p:txBody>
          <a:bodyPr/>
          <a:lstStyle>
            <a:extLst/>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ortrait with Captions">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8669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6"/>
          </p:nvPr>
        </p:nvSpPr>
        <p:spPr>
          <a:xfrm>
            <a:off x="1866900"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p:cNvSpPr>
          <p:nvPr>
            <p:ph type="pic" sz="quarter" idx="25"/>
          </p:nvPr>
        </p:nvSpPr>
        <p:spPr>
          <a:xfrm>
            <a:off x="43053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9" name="Picture Placeholder 18"/>
          <p:cNvSpPr>
            <a:spLocks noGrp="1"/>
          </p:cNvSpPr>
          <p:nvPr>
            <p:ph type="pic" sz="quarter" idx="27"/>
          </p:nvPr>
        </p:nvSpPr>
        <p:spPr>
          <a:xfrm>
            <a:off x="4306086"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2" name="Text Placeholder 21"/>
          <p:cNvSpPr>
            <a:spLocks noGrp="1"/>
          </p:cNvSpPr>
          <p:nvPr>
            <p:ph type="body" sz="quarter" idx="16" hasCustomPrompt="1"/>
          </p:nvPr>
        </p:nvSpPr>
        <p:spPr>
          <a:xfrm>
            <a:off x="152400" y="228600"/>
            <a:ext cx="1676400" cy="2743200"/>
          </a:xfrm>
        </p:spPr>
        <p:txBody>
          <a:bodyPr anchor="t" anchorCtr="0"/>
          <a:lstStyle>
            <a:lvl1pPr marL="0" marR="0" indent="0" algn="r">
              <a:buFontTx/>
              <a:buNone/>
              <a:defRPr sz="1600" baseline="0"/>
            </a:lvl1pPr>
            <a:extLst/>
          </a:lstStyle>
          <a:p>
            <a:pPr lvl="0"/>
            <a:r>
              <a:rPr lang="en-US" dirty="0" smtClean="0"/>
              <a:t>Click to add caption</a:t>
            </a:r>
            <a:endParaRPr lang="en-US" dirty="0"/>
          </a:p>
        </p:txBody>
      </p:sp>
      <p:sp>
        <p:nvSpPr>
          <p:cNvPr id="5" name="Text Placeholder 4"/>
          <p:cNvSpPr>
            <a:spLocks noGrp="1"/>
          </p:cNvSpPr>
          <p:nvPr>
            <p:ph type="body" sz="quarter" idx="29" hasCustomPrompt="1"/>
          </p:nvPr>
        </p:nvSpPr>
        <p:spPr>
          <a:xfrm>
            <a:off x="6629400" y="228600"/>
            <a:ext cx="1676400" cy="19050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20" name="Text Placeholder 19"/>
          <p:cNvSpPr>
            <a:spLocks noGrp="1"/>
          </p:cNvSpPr>
          <p:nvPr>
            <p:ph type="body" sz="quarter" idx="28" hasCustomPrompt="1"/>
          </p:nvPr>
        </p:nvSpPr>
        <p:spPr>
          <a:xfrm>
            <a:off x="152400" y="4724400"/>
            <a:ext cx="1676400" cy="1905000"/>
          </a:xfrm>
        </p:spPr>
        <p:txBody>
          <a:bodyPr anchor="b" anchorCtr="0"/>
          <a:lstStyle>
            <a:lvl1pPr marL="0" marR="0" indent="0" algn="r">
              <a:buFontTx/>
              <a:buNone/>
              <a:defRPr sz="1600" baseline="0"/>
            </a:lvl1pPr>
            <a:extLst/>
          </a:lstStyle>
          <a:p>
            <a:pPr lvl="0"/>
            <a:r>
              <a:rPr lang="en-US" dirty="0" smtClean="0"/>
              <a:t>Click to add caption</a:t>
            </a:r>
            <a:endParaRPr lang="en-US" dirty="0"/>
          </a:p>
        </p:txBody>
      </p:sp>
      <p:sp>
        <p:nvSpPr>
          <p:cNvPr id="21" name="Text Placeholder 20"/>
          <p:cNvSpPr>
            <a:spLocks noGrp="1"/>
          </p:cNvSpPr>
          <p:nvPr>
            <p:ph type="body" sz="quarter" idx="30" hasCustomPrompt="1"/>
          </p:nvPr>
        </p:nvSpPr>
        <p:spPr>
          <a:xfrm>
            <a:off x="6629400" y="4724400"/>
            <a:ext cx="1676400" cy="1905000"/>
          </a:xfrm>
        </p:spPr>
        <p:txBody>
          <a:bodyPr anchor="b" anchorCtr="0"/>
          <a:lstStyle>
            <a:lvl1pPr marL="0" marR="0" indent="0" algn="l">
              <a:buFontTx/>
              <a:buNone/>
              <a:defRPr sz="1600" baseline="0"/>
            </a:lvl1pPr>
            <a:extLst/>
          </a:lstStyle>
          <a:p>
            <a:pPr lvl="0"/>
            <a:r>
              <a:rPr lang="en-US" dirty="0" smtClean="0"/>
              <a:t>Click to add caption</a:t>
            </a:r>
            <a:endParaRPr lang="en-US" dirty="0"/>
          </a:p>
        </p:txBody>
      </p:sp>
      <p:sp>
        <p:nvSpPr>
          <p:cNvPr id="10" name="Rectangle 9"/>
          <p:cNvSpPr>
            <a:spLocks noGrp="1"/>
          </p:cNvSpPr>
          <p:nvPr>
            <p:ph type="dt" sz="half" idx="31"/>
          </p:nvPr>
        </p:nvSpPr>
        <p:spPr/>
        <p:txBody>
          <a:bodyPr/>
          <a:lstStyle>
            <a:extLst/>
          </a:lstStyle>
          <a:p>
            <a:pPr algn="r"/>
            <a:fld id="{9668B50E-0B48-4566-8609-C51CF752A7DF}" type="datetimeFigureOut">
              <a:rPr lang="en-US" smtClean="0">
                <a:solidFill>
                  <a:schemeClr val="bg1"/>
                </a:solidFill>
              </a:rPr>
              <a:pPr algn="r"/>
              <a:t>8/18/2022</a:t>
            </a:fld>
            <a:endParaRPr lang="en-US" dirty="0"/>
          </a:p>
        </p:txBody>
      </p:sp>
      <p:sp>
        <p:nvSpPr>
          <p:cNvPr id="11" name="Rectangle 10"/>
          <p:cNvSpPr>
            <a:spLocks noGrp="1"/>
          </p:cNvSpPr>
          <p:nvPr>
            <p:ph type="sldNum" sz="quarter" idx="32"/>
          </p:nvPr>
        </p:nvSpPr>
        <p:spPr/>
        <p:txBody>
          <a:bodyPr/>
          <a:lstStyle>
            <a:extLst/>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33"/>
          </p:nvPr>
        </p:nvSpPr>
        <p:spPr/>
        <p:txBody>
          <a:bodyPr/>
          <a:lstStyle>
            <a:extLst/>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Landscape with Captions">
    <p:spTree>
      <p:nvGrpSpPr>
        <p:cNvPr id="1" name=""/>
        <p:cNvGrpSpPr/>
        <p:nvPr/>
      </p:nvGrpSpPr>
      <p:grpSpPr>
        <a:xfrm>
          <a:off x="0" y="0"/>
          <a:ext cx="0" cy="0"/>
          <a:chOff x="0" y="0"/>
          <a:chExt cx="0" cy="0"/>
        </a:xfrm>
      </p:grpSpPr>
      <p:sp>
        <p:nvSpPr>
          <p:cNvPr id="24" name="Picture Placeholder 23"/>
          <p:cNvSpPr>
            <a:spLocks noGrp="1"/>
          </p:cNvSpPr>
          <p:nvPr>
            <p:ph type="pic" sz="quarter" idx="14"/>
          </p:nvPr>
        </p:nvSpPr>
        <p:spPr>
          <a:xfrm>
            <a:off x="533400" y="685800"/>
            <a:ext cx="3653297"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Text Placeholder 26"/>
          <p:cNvSpPr>
            <a:spLocks noGrp="1"/>
          </p:cNvSpPr>
          <p:nvPr>
            <p:ph type="body" sz="quarter" idx="16" hasCustomPrompt="1"/>
          </p:nvPr>
        </p:nvSpPr>
        <p:spPr>
          <a:xfrm>
            <a:off x="533400" y="6324600"/>
            <a:ext cx="3657600" cy="3048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3" name="Picture Placeholder 2"/>
          <p:cNvSpPr>
            <a:spLocks noGrp="1"/>
          </p:cNvSpPr>
          <p:nvPr>
            <p:ph type="pic" sz="quarter" idx="17"/>
          </p:nvPr>
        </p:nvSpPr>
        <p:spPr>
          <a:xfrm>
            <a:off x="4267200" y="6858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p:cNvSpPr>
          <p:nvPr>
            <p:ph type="pic" sz="quarter" idx="18"/>
          </p:nvPr>
        </p:nvSpPr>
        <p:spPr>
          <a:xfrm>
            <a:off x="5334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p:cNvSpPr>
          <p:nvPr>
            <p:ph type="pic" sz="quarter" idx="19"/>
          </p:nvPr>
        </p:nvSpPr>
        <p:spPr>
          <a:xfrm>
            <a:off x="42672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Text Placeholder 17"/>
          <p:cNvSpPr>
            <a:spLocks noGrp="1"/>
          </p:cNvSpPr>
          <p:nvPr>
            <p:ph type="body" sz="quarter" idx="22" hasCustomPrompt="1"/>
          </p:nvPr>
        </p:nvSpPr>
        <p:spPr>
          <a:xfrm>
            <a:off x="533400" y="304800"/>
            <a:ext cx="3657600" cy="3048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5" name="Text Placeholder 4"/>
          <p:cNvSpPr>
            <a:spLocks noGrp="1"/>
          </p:cNvSpPr>
          <p:nvPr>
            <p:ph type="body" sz="quarter" idx="23" hasCustomPrompt="1"/>
          </p:nvPr>
        </p:nvSpPr>
        <p:spPr>
          <a:xfrm>
            <a:off x="4267200" y="6324600"/>
            <a:ext cx="3657600" cy="3048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4" name="Text Placeholder 3"/>
          <p:cNvSpPr>
            <a:spLocks noGrp="1"/>
          </p:cNvSpPr>
          <p:nvPr>
            <p:ph type="body" sz="quarter" idx="24" hasCustomPrompt="1"/>
          </p:nvPr>
        </p:nvSpPr>
        <p:spPr>
          <a:xfrm>
            <a:off x="4267200" y="304800"/>
            <a:ext cx="3657600" cy="3048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10" name="Rectangle 9"/>
          <p:cNvSpPr>
            <a:spLocks noGrp="1"/>
          </p:cNvSpPr>
          <p:nvPr>
            <p:ph type="dt" sz="half" idx="25"/>
          </p:nvPr>
        </p:nvSpPr>
        <p:spPr/>
        <p:txBody>
          <a:bodyPr/>
          <a:lstStyle>
            <a:extLst/>
          </a:lstStyle>
          <a:p>
            <a:pPr algn="r"/>
            <a:fld id="{9668B50E-0B48-4566-8609-C51CF752A7DF}" type="datetimeFigureOut">
              <a:rPr lang="en-US" smtClean="0">
                <a:solidFill>
                  <a:schemeClr val="bg1"/>
                </a:solidFill>
              </a:rPr>
              <a:pPr algn="r"/>
              <a:t>8/18/2022</a:t>
            </a:fld>
            <a:endParaRPr lang="en-US" dirty="0"/>
          </a:p>
        </p:txBody>
      </p:sp>
      <p:sp>
        <p:nvSpPr>
          <p:cNvPr id="11" name="Rectangle 10"/>
          <p:cNvSpPr>
            <a:spLocks noGrp="1"/>
          </p:cNvSpPr>
          <p:nvPr>
            <p:ph type="sldNum" sz="quarter" idx="26"/>
          </p:nvPr>
        </p:nvSpPr>
        <p:spPr/>
        <p:txBody>
          <a:bodyPr/>
          <a:lstStyle>
            <a:extLst/>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27"/>
          </p:nvPr>
        </p:nvSpPr>
        <p:spPr/>
        <p:txBody>
          <a:bodyPr/>
          <a:lstStyle>
            <a:extLst/>
          </a:lstStyle>
          <a:p>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ortrait with Large Caption">
    <p:spTree>
      <p:nvGrpSpPr>
        <p:cNvPr id="1" name=""/>
        <p:cNvGrpSpPr/>
        <p:nvPr/>
      </p:nvGrpSpPr>
      <p:grpSpPr>
        <a:xfrm>
          <a:off x="0" y="0"/>
          <a:ext cx="0" cy="0"/>
          <a:chOff x="0" y="0"/>
          <a:chExt cx="0" cy="0"/>
        </a:xfrm>
      </p:grpSpPr>
      <p:sp>
        <p:nvSpPr>
          <p:cNvPr id="22" name="Picture Placeholder 21"/>
          <p:cNvSpPr>
            <a:spLocks noGrp="1" noChangeAspect="1"/>
          </p:cNvSpPr>
          <p:nvPr>
            <p:ph type="pic" sz="quarter" idx="14"/>
          </p:nvPr>
        </p:nvSpPr>
        <p:spPr>
          <a:xfrm>
            <a:off x="2286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8" name="Picture Placeholder 27"/>
          <p:cNvSpPr>
            <a:spLocks noGrp="1" noChangeAspect="1"/>
          </p:cNvSpPr>
          <p:nvPr>
            <p:ph type="pic" sz="quarter" idx="31"/>
          </p:nvPr>
        </p:nvSpPr>
        <p:spPr>
          <a:xfrm>
            <a:off x="43434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4" name="Picture Placeholder 3"/>
          <p:cNvSpPr>
            <a:spLocks noGrp="1" noChangeAspect="1"/>
          </p:cNvSpPr>
          <p:nvPr>
            <p:ph type="pic" sz="quarter" idx="30"/>
          </p:nvPr>
        </p:nvSpPr>
        <p:spPr>
          <a:xfrm>
            <a:off x="22860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32"/>
          </p:nvPr>
        </p:nvSpPr>
        <p:spPr>
          <a:xfrm>
            <a:off x="64008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Text Placeholder 30"/>
          <p:cNvSpPr>
            <a:spLocks noGrp="1"/>
          </p:cNvSpPr>
          <p:nvPr>
            <p:ph type="body" sz="quarter" idx="29" hasCustomPrompt="1"/>
          </p:nvPr>
        </p:nvSpPr>
        <p:spPr>
          <a:xfrm>
            <a:off x="228600" y="3352800"/>
            <a:ext cx="8153400" cy="3048000"/>
          </a:xfrm>
        </p:spPr>
        <p:txBody>
          <a:bodyPr anchor="t" anchorCtr="0"/>
          <a:lstStyle>
            <a:lvl1pPr marL="0" marR="0" indent="0" algn="l">
              <a:buFontTx/>
              <a:buNone/>
              <a:defRPr sz="2800" baseline="0"/>
            </a:lvl1pPr>
            <a:extLst/>
          </a:lstStyle>
          <a:p>
            <a:pPr lvl="0"/>
            <a:r>
              <a:rPr lang="en-US" dirty="0" smtClean="0"/>
              <a:t>Click to add caption</a:t>
            </a:r>
            <a:endParaRPr lang="en-US" dirty="0"/>
          </a:p>
        </p:txBody>
      </p:sp>
      <p:sp>
        <p:nvSpPr>
          <p:cNvPr id="7" name="Rectangle 6"/>
          <p:cNvSpPr>
            <a:spLocks noGrp="1"/>
          </p:cNvSpPr>
          <p:nvPr>
            <p:ph type="dt" sz="half" idx="33"/>
          </p:nvPr>
        </p:nvSpPr>
        <p:spPr/>
        <p:txBody>
          <a:bodyPr/>
          <a:lstStyle>
            <a:extLst/>
          </a:lstStyle>
          <a:p>
            <a:pPr algn="r"/>
            <a:fld id="{9668B50E-0B48-4566-8609-C51CF752A7DF}" type="datetimeFigureOut">
              <a:rPr lang="en-US" smtClean="0">
                <a:solidFill>
                  <a:schemeClr val="bg1"/>
                </a:solidFill>
              </a:rPr>
              <a:pPr algn="r"/>
              <a:t>8/18/2022</a:t>
            </a:fld>
            <a:endParaRPr lang="en-US" dirty="0"/>
          </a:p>
        </p:txBody>
      </p:sp>
      <p:sp>
        <p:nvSpPr>
          <p:cNvPr id="8" name="Rectangle 7"/>
          <p:cNvSpPr>
            <a:spLocks noGrp="1"/>
          </p:cNvSpPr>
          <p:nvPr>
            <p:ph type="sldNum" sz="quarter" idx="34"/>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5"/>
          </p:nvPr>
        </p:nvSpPr>
        <p:spPr/>
        <p:txBody>
          <a:bodyPr/>
          <a:lstStyle>
            <a:extLst/>
          </a:lstStyle>
          <a:p>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Portrait with 3 Landscape">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343292" y="257665"/>
            <a:ext cx="4764388" cy="63525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p:cNvSpPr>
          <p:nvPr>
            <p:ph type="pic" sz="quarter" idx="18"/>
          </p:nvPr>
        </p:nvSpPr>
        <p:spPr>
          <a:xfrm>
            <a:off x="5446340" y="257665"/>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2"/>
          </p:nvPr>
        </p:nvSpPr>
        <p:spPr>
          <a:xfrm>
            <a:off x="5446340" y="2432657"/>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p:cNvSpPr>
          <p:nvPr>
            <p:ph type="pic" sz="quarter" idx="23"/>
          </p:nvPr>
        </p:nvSpPr>
        <p:spPr>
          <a:xfrm>
            <a:off x="5446340" y="4607649"/>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Rectangle 5"/>
          <p:cNvSpPr>
            <a:spLocks noGrp="1"/>
          </p:cNvSpPr>
          <p:nvPr>
            <p:ph type="dt" sz="half" idx="24"/>
          </p:nvPr>
        </p:nvSpPr>
        <p:spPr/>
        <p:txBody>
          <a:bodyPr/>
          <a:lstStyle>
            <a:extLst/>
          </a:lstStyle>
          <a:p>
            <a:pPr algn="r"/>
            <a:fld id="{9668B50E-0B48-4566-8609-C51CF752A7DF}" type="datetimeFigureOut">
              <a:rPr lang="en-US" smtClean="0">
                <a:solidFill>
                  <a:schemeClr val="bg1"/>
                </a:solidFill>
              </a:rPr>
              <a:pPr algn="r"/>
              <a:t>8/18/2022</a:t>
            </a:fld>
            <a:endParaRPr lang="en-US" dirty="0"/>
          </a:p>
        </p:txBody>
      </p:sp>
      <p:sp>
        <p:nvSpPr>
          <p:cNvPr id="7" name="Rectangle 6"/>
          <p:cNvSpPr>
            <a:spLocks noGrp="1"/>
          </p:cNvSpPr>
          <p:nvPr>
            <p:ph type="sldNum" sz="quarter" idx="25"/>
          </p:nvPr>
        </p:nvSpPr>
        <p:spPr/>
        <p:txBody>
          <a:bodyPr/>
          <a:lstStyle>
            <a:extLst/>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26"/>
          </p:nvPr>
        </p:nvSpPr>
        <p:spPr/>
        <p:txBody>
          <a:bodyPr/>
          <a:lstStyle>
            <a:extLst/>
          </a:lstStyle>
          <a:p>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andscape with 2 Portrai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228600" y="34290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7"/>
          </p:nvPr>
        </p:nvSpPr>
        <p:spPr>
          <a:xfrm>
            <a:off x="2438400" y="228600"/>
            <a:ext cx="5562600" cy="4171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5" name="Picture Placeholder 14"/>
          <p:cNvSpPr>
            <a:spLocks noGrp="1"/>
          </p:cNvSpPr>
          <p:nvPr>
            <p:ph type="pic" sz="quarter" idx="26"/>
          </p:nvPr>
        </p:nvSpPr>
        <p:spPr>
          <a:xfrm>
            <a:off x="228600" y="2286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p:cNvSpPr>
          <p:nvPr>
            <p:ph type="pic" sz="quarter" idx="27"/>
          </p:nvPr>
        </p:nvSpPr>
        <p:spPr>
          <a:xfrm>
            <a:off x="52578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Picture Placeholder 16"/>
          <p:cNvSpPr>
            <a:spLocks noGrp="1"/>
          </p:cNvSpPr>
          <p:nvPr>
            <p:ph type="pic" sz="quarter" idx="28"/>
          </p:nvPr>
        </p:nvSpPr>
        <p:spPr>
          <a:xfrm>
            <a:off x="24384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Rectangle 6"/>
          <p:cNvSpPr>
            <a:spLocks noGrp="1"/>
          </p:cNvSpPr>
          <p:nvPr>
            <p:ph type="dt" sz="half" idx="29"/>
          </p:nvPr>
        </p:nvSpPr>
        <p:spPr/>
        <p:txBody>
          <a:bodyPr/>
          <a:lstStyle>
            <a:extLst/>
          </a:lstStyle>
          <a:p>
            <a:pPr algn="r"/>
            <a:fld id="{9668B50E-0B48-4566-8609-C51CF752A7DF}" type="datetimeFigureOut">
              <a:rPr lang="en-US" smtClean="0">
                <a:solidFill>
                  <a:schemeClr val="bg1"/>
                </a:solidFill>
              </a:rPr>
              <a:pPr algn="r"/>
              <a:t>8/18/2022</a:t>
            </a:fld>
            <a:endParaRPr lang="en-US" dirty="0"/>
          </a:p>
        </p:txBody>
      </p:sp>
      <p:sp>
        <p:nvSpPr>
          <p:cNvPr id="8" name="Rectangle 7"/>
          <p:cNvSpPr>
            <a:spLocks noGrp="1"/>
          </p:cNvSpPr>
          <p:nvPr>
            <p:ph type="sldNum" sz="quarter" idx="30"/>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1"/>
          </p:nvPr>
        </p:nvSpPr>
        <p:spPr/>
        <p:txBody>
          <a:bodyPr/>
          <a:lstStyle>
            <a:extLst/>
          </a:lstStyle>
          <a:p>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andscape with 3 Portrait">
    <p:spTree>
      <p:nvGrpSpPr>
        <p:cNvPr id="1" name=""/>
        <p:cNvGrpSpPr/>
        <p:nvPr/>
      </p:nvGrpSpPr>
      <p:grpSpPr>
        <a:xfrm>
          <a:off x="0" y="0"/>
          <a:ext cx="0" cy="0"/>
          <a:chOff x="0" y="0"/>
          <a:chExt cx="0" cy="0"/>
        </a:xfrm>
      </p:grpSpPr>
      <p:sp>
        <p:nvSpPr>
          <p:cNvPr id="9" name="Picture Placeholder 8"/>
          <p:cNvSpPr>
            <a:spLocks noGrp="1"/>
          </p:cNvSpPr>
          <p:nvPr>
            <p:ph type="pic" sz="quarter" idx="26"/>
          </p:nvPr>
        </p:nvSpPr>
        <p:spPr>
          <a:xfrm>
            <a:off x="2286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Picture Placeholder 6"/>
          <p:cNvSpPr>
            <a:spLocks noGrp="1"/>
          </p:cNvSpPr>
          <p:nvPr>
            <p:ph type="pic" sz="quarter" idx="29"/>
          </p:nvPr>
        </p:nvSpPr>
        <p:spPr>
          <a:xfrm>
            <a:off x="228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Picture Placeholder 26"/>
          <p:cNvSpPr>
            <a:spLocks noGrp="1"/>
          </p:cNvSpPr>
          <p:nvPr>
            <p:ph type="pic" sz="quarter" idx="30"/>
          </p:nvPr>
        </p:nvSpPr>
        <p:spPr>
          <a:xfrm>
            <a:off x="4419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7"/>
          </p:nvPr>
        </p:nvSpPr>
        <p:spPr>
          <a:xfrm>
            <a:off x="30099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28"/>
          </p:nvPr>
        </p:nvSpPr>
        <p:spPr>
          <a:xfrm>
            <a:off x="57912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Rectangle 7"/>
          <p:cNvSpPr>
            <a:spLocks noGrp="1"/>
          </p:cNvSpPr>
          <p:nvPr>
            <p:ph type="dt" sz="half" idx="31"/>
          </p:nvPr>
        </p:nvSpPr>
        <p:spPr/>
        <p:txBody>
          <a:bodyPr/>
          <a:lstStyle>
            <a:extLst/>
          </a:lstStyle>
          <a:p>
            <a:pPr algn="r"/>
            <a:fld id="{9668B50E-0B48-4566-8609-C51CF752A7DF}" type="datetimeFigureOut">
              <a:rPr lang="en-US" smtClean="0">
                <a:solidFill>
                  <a:schemeClr val="bg1"/>
                </a:solidFill>
              </a:rPr>
              <a:pPr algn="r"/>
              <a:t>8/18/2022</a:t>
            </a:fld>
            <a:endParaRPr lang="en-US" dirty="0"/>
          </a:p>
        </p:txBody>
      </p:sp>
      <p:sp>
        <p:nvSpPr>
          <p:cNvPr id="10" name="Rectangle 9"/>
          <p:cNvSpPr>
            <a:spLocks noGrp="1"/>
          </p:cNvSpPr>
          <p:nvPr>
            <p:ph type="sldNum" sz="quarter" idx="32"/>
          </p:nvPr>
        </p:nvSpPr>
        <p:spPr/>
        <p:txBody>
          <a:bodyPr/>
          <a:lstStyle>
            <a:extLst/>
          </a:lstStyle>
          <a:p>
            <a:fld id="{8A4431D5-1B33-458B-8AFD-CECCB0FA18CB}" type="slidenum">
              <a:rPr lang="en-US" smtClean="0">
                <a:solidFill>
                  <a:srgbClr val="FFFFFF"/>
                </a:solidFill>
              </a:rPr>
              <a:pPr/>
              <a:t>‹#›</a:t>
            </a:fld>
            <a:endParaRPr lang="en-US" dirty="0"/>
          </a:p>
        </p:txBody>
      </p:sp>
      <p:sp>
        <p:nvSpPr>
          <p:cNvPr id="11" name="Rectangle 10"/>
          <p:cNvSpPr>
            <a:spLocks noGrp="1"/>
          </p:cNvSpPr>
          <p:nvPr>
            <p:ph type="ftr" sz="quarter" idx="33"/>
          </p:nvPr>
        </p:nvSpPr>
        <p:spPr/>
        <p:txBody>
          <a:bodyPr/>
          <a:lstStyle>
            <a:extLst/>
          </a:lstStyle>
          <a:p>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2133600" y="762000"/>
            <a:ext cx="4873334" cy="48768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Text Placeholder 6"/>
          <p:cNvSpPr>
            <a:spLocks noGrp="1"/>
          </p:cNvSpPr>
          <p:nvPr>
            <p:ph type="body" sz="quarter" idx="15" hasCustomPrompt="1"/>
          </p:nvPr>
        </p:nvSpPr>
        <p:spPr>
          <a:xfrm>
            <a:off x="2133600" y="5715000"/>
            <a:ext cx="4876800" cy="838200"/>
          </a:xfrm>
        </p:spPr>
        <p:txBody>
          <a:bodyPr tIns="91440" rIns="9144" bIns="91440" anchor="t"/>
          <a:lstStyle>
            <a:lvl1pPr marL="0" marR="0" indent="0" algn="l">
              <a:buFontTx/>
              <a:buNone/>
              <a:defRPr sz="2000" i="0"/>
            </a:lvl1pPr>
            <a:extLst/>
          </a:lstStyle>
          <a:p>
            <a:pPr lvl="0"/>
            <a:r>
              <a:rPr lang="en-US" dirty="0" smtClean="0"/>
              <a:t>Click to add caption</a:t>
            </a:r>
            <a:endParaRPr lang="en-US" dirty="0"/>
          </a:p>
        </p:txBody>
      </p:sp>
      <p:sp>
        <p:nvSpPr>
          <p:cNvPr id="8" name="Rectangle 7"/>
          <p:cNvSpPr>
            <a:spLocks noGrp="1"/>
          </p:cNvSpPr>
          <p:nvPr>
            <p:ph type="dt" sz="half" idx="16"/>
          </p:nvPr>
        </p:nvSpPr>
        <p:spPr/>
        <p:txBody>
          <a:bodyPr/>
          <a:lstStyle>
            <a:extLst/>
          </a:lstStyle>
          <a:p>
            <a:pPr algn="r"/>
            <a:fld id="{9668B50E-0B48-4566-8609-C51CF752A7DF}" type="datetimeFigureOut">
              <a:rPr lang="en-US" smtClean="0">
                <a:solidFill>
                  <a:schemeClr val="bg1"/>
                </a:solidFill>
              </a:rPr>
              <a:pPr algn="r"/>
              <a:t>8/18/2022</a:t>
            </a:fld>
            <a:endParaRPr lang="en-US" dirty="0"/>
          </a:p>
        </p:txBody>
      </p:sp>
      <p:sp>
        <p:nvSpPr>
          <p:cNvPr id="9" name="Rectangle 8"/>
          <p:cNvSpPr>
            <a:spLocks noGrp="1"/>
          </p:cNvSpPr>
          <p:nvPr>
            <p:ph type="sldNum" sz="quarter" idx="17"/>
          </p:nvPr>
        </p:nvSpPr>
        <p:spPr/>
        <p:txBody>
          <a:bodyPr/>
          <a:lstStyle>
            <a:extLst/>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495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2"/>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Picture Placeholder 6"/>
          <p:cNvSpPr>
            <a:spLocks noGrp="1" noChangeAspect="1"/>
          </p:cNvSpPr>
          <p:nvPr>
            <p:ph type="pic" sz="quarter" idx="14"/>
          </p:nvPr>
        </p:nvSpPr>
        <p:spPr>
          <a:xfrm>
            <a:off x="114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8" name="Text Placeholder 7"/>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2000" i="0"/>
            </a:lvl1pPr>
            <a:extLst/>
          </a:lstStyle>
          <a:p>
            <a:pPr lvl="0"/>
            <a:r>
              <a:rPr lang="en-US" dirty="0" smtClean="0"/>
              <a:t>Click to add caption</a:t>
            </a:r>
            <a:endParaRPr lang="en-US" dirty="0"/>
          </a:p>
        </p:txBody>
      </p:sp>
      <p:sp>
        <p:nvSpPr>
          <p:cNvPr id="9" name="Text Placeholder 8"/>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2000" i="0"/>
            </a:lvl1pPr>
            <a:extLst/>
          </a:lstStyle>
          <a:p>
            <a:pPr lvl="0"/>
            <a:r>
              <a:rPr lang="en-US" dirty="0" smtClean="0"/>
              <a:t>Click to add caption</a:t>
            </a:r>
            <a:endParaRPr lang="en-US" dirty="0"/>
          </a:p>
        </p:txBody>
      </p:sp>
      <p:sp>
        <p:nvSpPr>
          <p:cNvPr id="10" name="Rectangle 9"/>
          <p:cNvSpPr>
            <a:spLocks noGrp="1"/>
          </p:cNvSpPr>
          <p:nvPr>
            <p:ph type="dt" sz="half" idx="17"/>
          </p:nvPr>
        </p:nvSpPr>
        <p:spPr/>
        <p:txBody>
          <a:bodyPr/>
          <a:lstStyle>
            <a:extLst/>
          </a:lstStyle>
          <a:p>
            <a:pPr algn="r"/>
            <a:fld id="{9668B50E-0B48-4566-8609-C51CF752A7DF}" type="datetimeFigureOut">
              <a:rPr lang="en-US" smtClean="0">
                <a:solidFill>
                  <a:schemeClr val="bg1"/>
                </a:solidFill>
              </a:rPr>
              <a:pPr algn="r"/>
              <a:t>8/18/2022</a:t>
            </a:fld>
            <a:endParaRPr lang="en-US" dirty="0"/>
          </a:p>
        </p:txBody>
      </p:sp>
      <p:sp>
        <p:nvSpPr>
          <p:cNvPr id="11" name="Rectangle 10"/>
          <p:cNvSpPr>
            <a:spLocks noGrp="1"/>
          </p:cNvSpPr>
          <p:nvPr>
            <p:ph type="sldNum" sz="quarter" idx="18"/>
          </p:nvPr>
        </p:nvSpPr>
        <p:spPr/>
        <p:txBody>
          <a:bodyPr/>
          <a:lstStyle>
            <a:extLst/>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9"/>
          </p:nvPr>
        </p:nvSpPr>
        <p:spPr/>
        <p:txBody>
          <a:bodyPr/>
          <a:lstStyle>
            <a:extLst/>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ndscape with Caption">
    <p:spTree>
      <p:nvGrpSpPr>
        <p:cNvPr id="1" name=""/>
        <p:cNvGrpSpPr/>
        <p:nvPr/>
      </p:nvGrpSpPr>
      <p:grpSpPr>
        <a:xfrm>
          <a:off x="0" y="0"/>
          <a:ext cx="0" cy="0"/>
          <a:chOff x="0" y="0"/>
          <a:chExt cx="0" cy="0"/>
        </a:xfrm>
      </p:grpSpPr>
      <p:sp>
        <p:nvSpPr>
          <p:cNvPr id="16" name="Picture Placeholder 15"/>
          <p:cNvSpPr>
            <a:spLocks noGrp="1" noChangeAspect="1"/>
          </p:cNvSpPr>
          <p:nvPr>
            <p:ph type="pic" sz="quarter" idx="10"/>
          </p:nvPr>
        </p:nvSpPr>
        <p:spPr>
          <a:xfrm>
            <a:off x="533400" y="218390"/>
            <a:ext cx="7467600" cy="56007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0" indent="0" algn="ctr" rtl="0" latinLnBrk="0">
              <a:spcBef>
                <a:spcPct val="20000"/>
              </a:spcBef>
              <a:defRPr lang="en-US" sz="2000" smtClean="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dirty="0"/>
          </a:p>
        </p:txBody>
      </p:sp>
      <p:sp>
        <p:nvSpPr>
          <p:cNvPr id="19" name="Text Placeholder 18"/>
          <p:cNvSpPr>
            <a:spLocks noGrp="1"/>
          </p:cNvSpPr>
          <p:nvPr>
            <p:ph type="body" sz="quarter" idx="11" hasCustomPrompt="1"/>
          </p:nvPr>
        </p:nvSpPr>
        <p:spPr>
          <a:xfrm>
            <a:off x="533400" y="5943600"/>
            <a:ext cx="7467600" cy="762000"/>
          </a:xfrm>
        </p:spPr>
        <p:txBody>
          <a:bodyPr anchor="t" anchorCtr="0"/>
          <a:lstStyle>
            <a:lvl1pPr marL="0" marR="0" indent="0" algn="r">
              <a:buFontTx/>
              <a:buNone/>
              <a:defRPr sz="2400" i="0" baseline="0"/>
            </a:lvl1pPr>
            <a:extLst/>
          </a:lstStyle>
          <a:p>
            <a:pPr lvl="0"/>
            <a:r>
              <a:rPr lang="en-US" dirty="0" smtClean="0"/>
              <a:t>Click to add caption</a:t>
            </a:r>
            <a:endParaRPr lang="en-US" dirty="0"/>
          </a:p>
        </p:txBody>
      </p:sp>
      <p:sp>
        <p:nvSpPr>
          <p:cNvPr id="7" name="Rectangle 6"/>
          <p:cNvSpPr>
            <a:spLocks noGrp="1"/>
          </p:cNvSpPr>
          <p:nvPr>
            <p:ph type="dt" sz="half" idx="12"/>
          </p:nvPr>
        </p:nvSpPr>
        <p:spPr/>
        <p:txBody>
          <a:bodyPr/>
          <a:lstStyle>
            <a:extLst/>
          </a:lstStyle>
          <a:p>
            <a:pPr algn="r"/>
            <a:fld id="{9668B50E-0B48-4566-8609-C51CF752A7DF}" type="datetimeFigureOut">
              <a:rPr lang="en-US" smtClean="0">
                <a:solidFill>
                  <a:schemeClr val="bg1"/>
                </a:solidFill>
              </a:rPr>
              <a:pPr algn="r"/>
              <a:t>8/18/2022</a:t>
            </a:fld>
            <a:endParaRPr lang="en-US" dirty="0"/>
          </a:p>
        </p:txBody>
      </p:sp>
      <p:sp>
        <p:nvSpPr>
          <p:cNvPr id="8" name="Rectangle 7"/>
          <p:cNvSpPr>
            <a:spLocks noGrp="1"/>
          </p:cNvSpPr>
          <p:nvPr>
            <p:ph type="sldNum" sz="quarter" idx="13"/>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extLst/>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with Caption">
    <p:spTree>
      <p:nvGrpSpPr>
        <p:cNvPr id="1" name=""/>
        <p:cNvGrpSpPr/>
        <p:nvPr/>
      </p:nvGrpSpPr>
      <p:grpSpPr>
        <a:xfrm>
          <a:off x="0" y="0"/>
          <a:ext cx="0" cy="0"/>
          <a:chOff x="0" y="0"/>
          <a:chExt cx="0" cy="0"/>
        </a:xfrm>
      </p:grpSpPr>
      <p:sp>
        <p:nvSpPr>
          <p:cNvPr id="6" name="Picture Placeholder 5"/>
          <p:cNvSpPr>
            <a:spLocks noGrp="1"/>
          </p:cNvSpPr>
          <p:nvPr>
            <p:ph type="pic" sz="quarter" idx="30"/>
          </p:nvPr>
        </p:nvSpPr>
        <p:spPr>
          <a:xfrm>
            <a:off x="228600" y="1524000"/>
            <a:ext cx="8229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Text Placeholder 6"/>
          <p:cNvSpPr>
            <a:spLocks noGrp="1"/>
          </p:cNvSpPr>
          <p:nvPr>
            <p:ph type="body" sz="quarter" idx="31" hasCustomPrompt="1"/>
          </p:nvPr>
        </p:nvSpPr>
        <p:spPr>
          <a:xfrm>
            <a:off x="228600" y="4343400"/>
            <a:ext cx="8229600" cy="1676400"/>
          </a:xfrm>
        </p:spPr>
        <p:txBody>
          <a:bodyPr tIns="91440" rIns="9144" bIns="91440" anchor="t"/>
          <a:lstStyle>
            <a:lvl1pPr marL="0" marR="0" indent="0" algn="r">
              <a:buFontTx/>
              <a:buNone/>
              <a:defRPr sz="2000" i="0"/>
            </a:lvl1pPr>
            <a:extLst/>
          </a:lstStyle>
          <a:p>
            <a:pPr lvl="0"/>
            <a:r>
              <a:rPr lang="en-US" dirty="0" smtClean="0"/>
              <a:t>Click to add caption</a:t>
            </a:r>
            <a:endParaRPr lang="en-US" dirty="0"/>
          </a:p>
        </p:txBody>
      </p:sp>
      <p:sp>
        <p:nvSpPr>
          <p:cNvPr id="8" name="Rectangle 7"/>
          <p:cNvSpPr>
            <a:spLocks noGrp="1"/>
          </p:cNvSpPr>
          <p:nvPr>
            <p:ph type="dt" sz="half" idx="32"/>
          </p:nvPr>
        </p:nvSpPr>
        <p:spPr/>
        <p:txBody>
          <a:bodyPr/>
          <a:lstStyle>
            <a:extLst/>
          </a:lstStyle>
          <a:p>
            <a:pPr algn="r"/>
            <a:fld id="{9668B50E-0B48-4566-8609-C51CF752A7DF}" type="datetimeFigureOut">
              <a:rPr lang="en-US" smtClean="0">
                <a:solidFill>
                  <a:schemeClr val="bg1"/>
                </a:solidFill>
              </a:rPr>
              <a:pPr algn="r"/>
              <a:t>8/18/2022</a:t>
            </a:fld>
            <a:endParaRPr lang="en-US" dirty="0"/>
          </a:p>
        </p:txBody>
      </p:sp>
      <p:sp>
        <p:nvSpPr>
          <p:cNvPr id="9" name="Rectangle 8"/>
          <p:cNvSpPr>
            <a:spLocks noGrp="1"/>
          </p:cNvSpPr>
          <p:nvPr>
            <p:ph type="sldNum" sz="quarter" idx="33"/>
          </p:nvPr>
        </p:nvSpPr>
        <p:spPr/>
        <p:txBody>
          <a:bodyPr/>
          <a:lstStyle>
            <a:extLst/>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34"/>
          </p:nvPr>
        </p:nvSpPr>
        <p:spPr/>
        <p:txBody>
          <a:bodyPr/>
          <a:lstStyle>
            <a:extLst/>
          </a:lstStyle>
          <a:p>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extLst/>
          </a:lstStyle>
          <a:p>
            <a:fld id="{9668B50E-0B48-4566-8609-C51CF752A7DF}" type="datetimeFigureOut">
              <a:rPr lang="en-US" smtClean="0"/>
              <a:pPr/>
              <a:t>8/18/2022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A4431D5-1B33-458B-8AFD-CECCB0FA18CB}"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668B50E-0B48-4566-8609-C51CF752A7DF}" type="datetimeFigureOut">
              <a:rPr lang="en-US" smtClean="0"/>
              <a:pPr/>
              <a:t>8/18/2022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8A4431D5-1B33-458B-8AFD-CECCB0FA18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rait with Caption">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304800" y="228600"/>
            <a:ext cx="4754880" cy="63246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nchor="t"/>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Text Placeholder 24"/>
          <p:cNvSpPr>
            <a:spLocks noGrp="1"/>
          </p:cNvSpPr>
          <p:nvPr>
            <p:ph type="body" sz="quarter" idx="11" hasCustomPrompt="1"/>
          </p:nvPr>
        </p:nvSpPr>
        <p:spPr>
          <a:xfrm>
            <a:off x="5105400" y="228600"/>
            <a:ext cx="3200400" cy="3810000"/>
          </a:xfrm>
        </p:spPr>
        <p:txBody>
          <a:bodyPr tIns="91440" bIns="91440" anchor="t"/>
          <a:lstStyle>
            <a:lvl1pPr marL="0" marR="0" indent="0" algn="l">
              <a:buFontTx/>
              <a:buNone/>
              <a:defRPr sz="2000" i="0"/>
            </a:lvl1pPr>
            <a:extLst/>
          </a:lstStyle>
          <a:p>
            <a:pPr lvl="0"/>
            <a:r>
              <a:rPr lang="en-US" dirty="0" smtClean="0"/>
              <a:t>Click to add caption</a:t>
            </a:r>
            <a:endParaRPr lang="en-US" dirty="0"/>
          </a:p>
        </p:txBody>
      </p:sp>
      <p:sp>
        <p:nvSpPr>
          <p:cNvPr id="7" name="Rectangle 6"/>
          <p:cNvSpPr>
            <a:spLocks noGrp="1"/>
          </p:cNvSpPr>
          <p:nvPr>
            <p:ph type="dt" sz="half" idx="12"/>
          </p:nvPr>
        </p:nvSpPr>
        <p:spPr/>
        <p:txBody>
          <a:bodyPr/>
          <a:lstStyle>
            <a:extLst/>
          </a:lstStyle>
          <a:p>
            <a:pPr algn="r"/>
            <a:fld id="{9668B50E-0B48-4566-8609-C51CF752A7DF}" type="datetimeFigureOut">
              <a:rPr lang="en-US" smtClean="0">
                <a:solidFill>
                  <a:schemeClr val="bg1"/>
                </a:solidFill>
              </a:rPr>
              <a:pPr algn="r"/>
              <a:t>8/18/2022</a:t>
            </a:fld>
            <a:endParaRPr lang="en-US" dirty="0"/>
          </a:p>
        </p:txBody>
      </p:sp>
      <p:sp>
        <p:nvSpPr>
          <p:cNvPr id="8" name="Rectangle 7"/>
          <p:cNvSpPr>
            <a:spLocks noGrp="1"/>
          </p:cNvSpPr>
          <p:nvPr>
            <p:ph type="sldNum" sz="quarter" idx="13"/>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extLst/>
          </a:lstStyle>
          <a:p>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ndscape Fullscreen">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0" y="0"/>
            <a:ext cx="9144000" cy="6858000"/>
          </a:xfrm>
        </p:spPr>
        <p:txBody>
          <a:bodyPr anchor="t"/>
          <a:lstStyle>
            <a:extLst/>
          </a:lstStyle>
          <a:p>
            <a:pPr marL="0" marR="0" indent="0" algn="ctr">
              <a:buFontTx/>
              <a:buNone/>
            </a:pPr>
            <a:r>
              <a:rPr lang="en-US" i="0" dirty="0" smtClean="0"/>
              <a:t>Click icon to add full page picture</a:t>
            </a:r>
            <a:endParaRPr lang="en-US" i="0" baseline="0" dirty="0" smtClean="0"/>
          </a:p>
        </p:txBody>
      </p:sp>
      <p:sp>
        <p:nvSpPr>
          <p:cNvPr id="6" name="Rectangle 5"/>
          <p:cNvSpPr>
            <a:spLocks noGrp="1"/>
          </p:cNvSpPr>
          <p:nvPr>
            <p:ph type="dt" sz="half" idx="11"/>
          </p:nvPr>
        </p:nvSpPr>
        <p:spPr/>
        <p:txBody>
          <a:bodyPr/>
          <a:lstStyle>
            <a:extLst/>
          </a:lstStyle>
          <a:p>
            <a:pPr algn="r"/>
            <a:fld id="{9668B50E-0B48-4566-8609-C51CF752A7DF}" type="datetimeFigureOut">
              <a:rPr lang="en-US" smtClean="0">
                <a:solidFill>
                  <a:schemeClr val="bg1"/>
                </a:solidFill>
              </a:rPr>
              <a:pPr algn="r"/>
              <a:t>8/18/2022</a:t>
            </a:fld>
            <a:endParaRPr lang="en-US" dirty="0"/>
          </a:p>
        </p:txBody>
      </p:sp>
      <p:sp>
        <p:nvSpPr>
          <p:cNvPr id="7" name="Rectangle 6"/>
          <p:cNvSpPr>
            <a:spLocks noGrp="1"/>
          </p:cNvSpPr>
          <p:nvPr>
            <p:ph type="sldNum" sz="quarter" idx="12"/>
          </p:nvPr>
        </p:nvSpPr>
        <p:spPr/>
        <p:txBody>
          <a:bodyPr/>
          <a:lstStyle>
            <a:extLst/>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3"/>
          </p:nvPr>
        </p:nvSpPr>
        <p:spPr/>
        <p:txBody>
          <a:bodyPr/>
          <a:lstStyle>
            <a:extLst/>
          </a:lstStyle>
          <a:p>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lbum Section">
    <p:spTree>
      <p:nvGrpSpPr>
        <p:cNvPr id="1" name=""/>
        <p:cNvGrpSpPr/>
        <p:nvPr/>
      </p:nvGrpSpPr>
      <p:grpSpPr>
        <a:xfrm>
          <a:off x="0" y="0"/>
          <a:ext cx="0" cy="0"/>
          <a:chOff x="0" y="0"/>
          <a:chExt cx="0" cy="0"/>
        </a:xfrm>
      </p:grpSpPr>
      <p:sp>
        <p:nvSpPr>
          <p:cNvPr id="15" name="Rectangle 14"/>
          <p:cNvSpPr/>
          <p:nvPr userDrawn="1"/>
        </p:nvSpPr>
        <p:spPr>
          <a:xfrm rot="16200000">
            <a:off x="5315559" y="3268980"/>
            <a:ext cx="6858000" cy="32004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extLst/>
          </a:lstStyle>
          <a:p>
            <a:pPr algn="ctr"/>
            <a:endParaRPr lang="en-US" dirty="0"/>
          </a:p>
        </p:txBody>
      </p:sp>
      <p:sp>
        <p:nvSpPr>
          <p:cNvPr id="23" name="Rectangle 22"/>
          <p:cNvSpPr/>
          <p:nvPr userDrawn="1"/>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extLst/>
          </a:lstStyle>
          <a:p>
            <a:pPr algn="ctr"/>
            <a:endParaRPr lang="en-US" dirty="0"/>
          </a:p>
        </p:txBody>
      </p:sp>
      <p:sp>
        <p:nvSpPr>
          <p:cNvPr id="24" name="Rectangle 23"/>
          <p:cNvSpPr/>
          <p:nvPr userDrawn="1"/>
        </p:nvSpPr>
        <p:spPr>
          <a:xfrm>
            <a:off x="8895749" y="-733"/>
            <a:ext cx="76200" cy="685800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3" name="Picture Placeholder 12"/>
          <p:cNvSpPr>
            <a:spLocks noGrp="1"/>
          </p:cNvSpPr>
          <p:nvPr>
            <p:ph type="pic" sz="quarter" idx="11"/>
          </p:nvPr>
        </p:nvSpPr>
        <p:spPr>
          <a:xfrm>
            <a:off x="435429" y="2146300"/>
            <a:ext cx="2362200" cy="21971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Rectangle 16"/>
          <p:cNvSpPr/>
          <p:nvPr/>
        </p:nvSpPr>
        <p:spPr>
          <a:xfrm rot="10800000" flipV="1">
            <a:off x="435429" y="6172200"/>
            <a:ext cx="7086600" cy="6858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2" name="Rectangle 21"/>
          <p:cNvSpPr/>
          <p:nvPr userDrawn="1"/>
        </p:nvSpPr>
        <p:spPr>
          <a:xfrm>
            <a:off x="435429" y="0"/>
            <a:ext cx="7086600" cy="19812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6" name="Text Placeholder 5"/>
          <p:cNvSpPr>
            <a:spLocks noGrp="1"/>
          </p:cNvSpPr>
          <p:nvPr>
            <p:ph type="body" sz="quarter" idx="16" hasCustomPrompt="1"/>
          </p:nvPr>
        </p:nvSpPr>
        <p:spPr>
          <a:xfrm>
            <a:off x="435429" y="5791200"/>
            <a:ext cx="7086600" cy="381000"/>
          </a:xfrm>
          <a:solidFill>
            <a:schemeClr val="accent3"/>
          </a:solidFill>
        </p:spPr>
        <p:txBody>
          <a:bodyPr vert="horz" anchor="ctr"/>
          <a:lstStyle>
            <a:lvl1pPr marL="0" indent="0" algn="l">
              <a:buFontTx/>
              <a:buNone/>
              <a:defRPr sz="1200">
                <a:solidFill>
                  <a:srgbClr val="FFFFFF"/>
                </a:solidFill>
              </a:defRPr>
            </a:lvl1pPr>
            <a:extLst/>
          </a:lstStyle>
          <a:p>
            <a:pPr lvl="0"/>
            <a:r>
              <a:rPr lang="en-US" dirty="0" smtClean="0"/>
              <a:t>Click to add subtitle</a:t>
            </a:r>
            <a:endParaRPr lang="en-US" dirty="0"/>
          </a:p>
        </p:txBody>
      </p:sp>
      <p:sp>
        <p:nvSpPr>
          <p:cNvPr id="19" name="Text Placeholder 18"/>
          <p:cNvSpPr>
            <a:spLocks noGrp="1"/>
          </p:cNvSpPr>
          <p:nvPr>
            <p:ph type="body" sz="quarter" idx="17" hasCustomPrompt="1"/>
          </p:nvPr>
        </p:nvSpPr>
        <p:spPr>
          <a:xfrm>
            <a:off x="435429" y="4495800"/>
            <a:ext cx="7086600" cy="1295400"/>
          </a:xfrm>
          <a:solidFill>
            <a:schemeClr val="accent6"/>
          </a:solidFill>
        </p:spPr>
        <p:txBody>
          <a:bodyPr vert="horz" anchor="ctr"/>
          <a:lstStyle>
            <a:lvl1pPr marL="0" indent="0" algn="l">
              <a:buFontTx/>
              <a:buNone/>
              <a:defRPr sz="3200">
                <a:solidFill>
                  <a:srgbClr val="FFFFFF"/>
                </a:solidFill>
              </a:defRPr>
            </a:lvl1pPr>
            <a:extLst/>
          </a:lstStyle>
          <a:p>
            <a:pPr lvl="0"/>
            <a:r>
              <a:rPr lang="en-US" dirty="0" smtClean="0"/>
              <a:t>Click to add section title</a:t>
            </a:r>
            <a:endParaRPr lang="en-US" dirty="0"/>
          </a:p>
        </p:txBody>
      </p:sp>
      <p:sp>
        <p:nvSpPr>
          <p:cNvPr id="29" name="Picture Placeholder 28"/>
          <p:cNvSpPr>
            <a:spLocks noGrp="1"/>
          </p:cNvSpPr>
          <p:nvPr>
            <p:ph type="pic" sz="quarter" idx="18"/>
          </p:nvPr>
        </p:nvSpPr>
        <p:spPr>
          <a:xfrm>
            <a:off x="29500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9"/>
          </p:nvPr>
        </p:nvSpPr>
        <p:spPr>
          <a:xfrm>
            <a:off x="53122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Rectangle 17"/>
          <p:cNvSpPr>
            <a:spLocks noGrp="1"/>
          </p:cNvSpPr>
          <p:nvPr>
            <p:ph type="dt" sz="half" idx="20"/>
          </p:nvPr>
        </p:nvSpPr>
        <p:spPr/>
        <p:txBody>
          <a:bodyPr/>
          <a:lstStyle>
            <a:extLst/>
          </a:lstStyle>
          <a:p>
            <a:pPr algn="r"/>
            <a:fld id="{9668B50E-0B48-4566-8609-C51CF752A7DF}" type="datetimeFigureOut">
              <a:rPr lang="en-US" smtClean="0">
                <a:solidFill>
                  <a:schemeClr val="bg1"/>
                </a:solidFill>
              </a:rPr>
              <a:pPr algn="r"/>
              <a:t>8/18/2022</a:t>
            </a:fld>
            <a:endParaRPr lang="en-US" dirty="0"/>
          </a:p>
        </p:txBody>
      </p:sp>
      <p:sp>
        <p:nvSpPr>
          <p:cNvPr id="20" name="Rectangle 19"/>
          <p:cNvSpPr>
            <a:spLocks noGrp="1"/>
          </p:cNvSpPr>
          <p:nvPr>
            <p:ph type="sldNum" sz="quarter" idx="21"/>
          </p:nvPr>
        </p:nvSpPr>
        <p:spPr/>
        <p:txBody>
          <a:bodyPr/>
          <a:lstStyle>
            <a:extLst/>
          </a:lstStyle>
          <a:p>
            <a:fld id="{8A4431D5-1B33-458B-8AFD-CECCB0FA18CB}" type="slidenum">
              <a:rPr lang="en-US" smtClean="0">
                <a:solidFill>
                  <a:srgbClr val="FFFFFF"/>
                </a:solidFill>
              </a:rPr>
              <a:pPr/>
              <a:t>‹#›</a:t>
            </a:fld>
            <a:endParaRPr lang="en-US" dirty="0"/>
          </a:p>
        </p:txBody>
      </p:sp>
      <p:sp>
        <p:nvSpPr>
          <p:cNvPr id="21" name="Rectangle 20"/>
          <p:cNvSpPr>
            <a:spLocks noGrp="1"/>
          </p:cNvSpPr>
          <p:nvPr>
            <p:ph type="ftr" sz="quarter" idx="22"/>
          </p:nvPr>
        </p:nvSpPr>
        <p:spPr/>
        <p:txBody>
          <a:bodyPr/>
          <a:lstStyle>
            <a:extLst/>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Up Portrait with Captions">
    <p:spTree>
      <p:nvGrpSpPr>
        <p:cNvPr id="1" name=""/>
        <p:cNvGrpSpPr/>
        <p:nvPr/>
      </p:nvGrpSpPr>
      <p:grpSpPr>
        <a:xfrm>
          <a:off x="0" y="0"/>
          <a:ext cx="0" cy="0"/>
          <a:chOff x="0" y="0"/>
          <a:chExt cx="0" cy="0"/>
        </a:xfrm>
      </p:grpSpPr>
      <p:sp>
        <p:nvSpPr>
          <p:cNvPr id="28" name="Picture Placeholder 27"/>
          <p:cNvSpPr>
            <a:spLocks noGrp="1" noChangeAspect="1"/>
          </p:cNvSpPr>
          <p:nvPr>
            <p:ph type="pic" sz="quarter" idx="10"/>
          </p:nvPr>
        </p:nvSpPr>
        <p:spPr>
          <a:xfrm>
            <a:off x="4341047" y="533400"/>
            <a:ext cx="3431353" cy="4575141"/>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noChangeAspect="1"/>
          </p:cNvSpPr>
          <p:nvPr>
            <p:ph type="pic" sz="quarter" idx="11"/>
          </p:nvPr>
        </p:nvSpPr>
        <p:spPr>
          <a:xfrm>
            <a:off x="685800" y="533400"/>
            <a:ext cx="3429000" cy="45720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Text Placeholder 7"/>
          <p:cNvSpPr>
            <a:spLocks noGrp="1"/>
          </p:cNvSpPr>
          <p:nvPr>
            <p:ph type="body" sz="quarter" idx="14" hasCustomPrompt="1"/>
          </p:nvPr>
        </p:nvSpPr>
        <p:spPr>
          <a:xfrm>
            <a:off x="685800" y="5257800"/>
            <a:ext cx="3429000" cy="1219200"/>
          </a:xfrm>
        </p:spPr>
        <p:txBody>
          <a:bodyPr anchor="t"/>
          <a:lstStyle>
            <a:lvl1pPr marL="0" marR="0" indent="0" algn="r">
              <a:buFontTx/>
              <a:buNone/>
              <a:defRPr sz="1800" baseline="0"/>
            </a:lvl1pPr>
            <a:extLst/>
          </a:lstStyle>
          <a:p>
            <a:pPr lvl="0"/>
            <a:r>
              <a:rPr lang="en-US" dirty="0" smtClean="0"/>
              <a:t>Click to add caption</a:t>
            </a:r>
            <a:endParaRPr lang="en-US" dirty="0"/>
          </a:p>
        </p:txBody>
      </p:sp>
      <p:sp>
        <p:nvSpPr>
          <p:cNvPr id="14" name="Text Placeholder 13"/>
          <p:cNvSpPr>
            <a:spLocks noGrp="1"/>
          </p:cNvSpPr>
          <p:nvPr>
            <p:ph type="body" sz="quarter" idx="15" hasCustomPrompt="1"/>
          </p:nvPr>
        </p:nvSpPr>
        <p:spPr>
          <a:xfrm>
            <a:off x="4343400" y="5257800"/>
            <a:ext cx="3429000" cy="1219200"/>
          </a:xfrm>
        </p:spPr>
        <p:txBody>
          <a:bodyPr anchor="t"/>
          <a:lstStyle>
            <a:lvl1pPr marL="0" marR="0" indent="0" algn="r">
              <a:buFontTx/>
              <a:buNone/>
              <a:defRPr sz="1800" baseline="0"/>
            </a:lvl1pPr>
            <a:extLst/>
          </a:lstStyle>
          <a:p>
            <a:pPr lvl="0"/>
            <a:r>
              <a:rPr lang="en-US" dirty="0" smtClean="0"/>
              <a:t>Click to add caption</a:t>
            </a:r>
            <a:endParaRPr lang="en-US" dirty="0"/>
          </a:p>
        </p:txBody>
      </p:sp>
      <p:sp>
        <p:nvSpPr>
          <p:cNvPr id="6" name="Rectangle 5"/>
          <p:cNvSpPr>
            <a:spLocks noGrp="1"/>
          </p:cNvSpPr>
          <p:nvPr>
            <p:ph type="dt" sz="half" idx="16"/>
          </p:nvPr>
        </p:nvSpPr>
        <p:spPr/>
        <p:txBody>
          <a:bodyPr/>
          <a:lstStyle>
            <a:extLst/>
          </a:lstStyle>
          <a:p>
            <a:pPr algn="r"/>
            <a:fld id="{9668B50E-0B48-4566-8609-C51CF752A7DF}" type="datetimeFigureOut">
              <a:rPr lang="en-US" smtClean="0">
                <a:solidFill>
                  <a:schemeClr val="bg1"/>
                </a:solidFill>
              </a:rPr>
              <a:pPr algn="r"/>
              <a:t>8/18/2022</a:t>
            </a:fld>
            <a:endParaRPr lang="en-US" dirty="0"/>
          </a:p>
        </p:txBody>
      </p:sp>
      <p:sp>
        <p:nvSpPr>
          <p:cNvPr id="7" name="Rectangle 6"/>
          <p:cNvSpPr>
            <a:spLocks noGrp="1"/>
          </p:cNvSpPr>
          <p:nvPr>
            <p:ph type="sldNum" sz="quarter" idx="17"/>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3"/>
          </p:nvPr>
        </p:nvSpPr>
        <p:spPr>
          <a:xfrm>
            <a:off x="4343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noChangeAspect="1"/>
          </p:cNvSpPr>
          <p:nvPr>
            <p:ph type="pic" sz="quarter" idx="14"/>
          </p:nvPr>
        </p:nvSpPr>
        <p:spPr>
          <a:xfrm>
            <a:off x="152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4" name="Text Placeholder 23"/>
          <p:cNvSpPr>
            <a:spLocks noGrp="1"/>
          </p:cNvSpPr>
          <p:nvPr>
            <p:ph type="body" sz="quarter" idx="16" hasCustomPrompt="1"/>
          </p:nvPr>
        </p:nvSpPr>
        <p:spPr>
          <a:xfrm>
            <a:off x="152400" y="4267200"/>
            <a:ext cx="4038600" cy="1066800"/>
          </a:xfrm>
        </p:spPr>
        <p:txBody>
          <a:bodyPr anchor="t"/>
          <a:lstStyle>
            <a:lvl1pPr marL="0" marR="0" indent="0" algn="r">
              <a:buFontTx/>
              <a:buNone/>
              <a:defRPr sz="1800" baseline="0"/>
            </a:lvl1pPr>
            <a:extLst/>
          </a:lstStyle>
          <a:p>
            <a:pPr lvl="0"/>
            <a:r>
              <a:rPr lang="en-US" dirty="0" smtClean="0"/>
              <a:t>Click to add caption</a:t>
            </a:r>
            <a:endParaRPr lang="en-US" dirty="0"/>
          </a:p>
        </p:txBody>
      </p:sp>
      <p:sp>
        <p:nvSpPr>
          <p:cNvPr id="2" name="Text Placeholder 1"/>
          <p:cNvSpPr>
            <a:spLocks noGrp="1"/>
          </p:cNvSpPr>
          <p:nvPr>
            <p:ph type="body" sz="quarter" idx="17" hasCustomPrompt="1"/>
          </p:nvPr>
        </p:nvSpPr>
        <p:spPr>
          <a:xfrm>
            <a:off x="4343400" y="4267200"/>
            <a:ext cx="4038600" cy="1066800"/>
          </a:xfrm>
        </p:spPr>
        <p:txBody>
          <a:bodyPr anchor="t"/>
          <a:lstStyle>
            <a:lvl1pPr marL="0" marR="0" indent="0" algn="r">
              <a:buFontTx/>
              <a:buNone/>
              <a:defRPr sz="1800" baseline="0"/>
            </a:lvl1pPr>
            <a:extLst/>
          </a:lstStyle>
          <a:p>
            <a:pPr lvl="0"/>
            <a:r>
              <a:rPr lang="en-US" dirty="0" smtClean="0"/>
              <a:t>Click to add caption</a:t>
            </a:r>
            <a:endParaRPr lang="en-US" dirty="0"/>
          </a:p>
        </p:txBody>
      </p:sp>
      <p:sp>
        <p:nvSpPr>
          <p:cNvPr id="6" name="Rectangle 5"/>
          <p:cNvSpPr>
            <a:spLocks noGrp="1"/>
          </p:cNvSpPr>
          <p:nvPr>
            <p:ph type="dt" sz="half" idx="18"/>
          </p:nvPr>
        </p:nvSpPr>
        <p:spPr/>
        <p:txBody>
          <a:bodyPr/>
          <a:lstStyle>
            <a:extLst/>
          </a:lstStyle>
          <a:p>
            <a:pPr algn="r"/>
            <a:fld id="{9668B50E-0B48-4566-8609-C51CF752A7DF}" type="datetimeFigureOut">
              <a:rPr lang="en-US" smtClean="0">
                <a:solidFill>
                  <a:schemeClr val="bg1"/>
                </a:solidFill>
              </a:rPr>
              <a:pPr algn="r"/>
              <a:t>8/18/2022</a:t>
            </a:fld>
            <a:endParaRPr lang="en-US" dirty="0"/>
          </a:p>
        </p:txBody>
      </p:sp>
      <p:sp>
        <p:nvSpPr>
          <p:cNvPr id="7" name="Rectangle 6"/>
          <p:cNvSpPr>
            <a:spLocks noGrp="1"/>
          </p:cNvSpPr>
          <p:nvPr>
            <p:ph type="sldNum" sz="quarter" idx="19"/>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20"/>
          </p:nvPr>
        </p:nvSpPr>
        <p:spPr/>
        <p:txBody>
          <a:bodyPr/>
          <a:lstStyle>
            <a:extLst/>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1"/>
          </p:nvPr>
        </p:nvSpPr>
        <p:spPr>
          <a:xfrm>
            <a:off x="4724401" y="225552"/>
            <a:ext cx="3694176" cy="2770632"/>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noChangeAspect="1"/>
          </p:cNvSpPr>
          <p:nvPr>
            <p:ph type="pic" sz="quarter" idx="12"/>
          </p:nvPr>
        </p:nvSpPr>
        <p:spPr>
          <a:xfrm>
            <a:off x="152400" y="222504"/>
            <a:ext cx="4368557" cy="5824743"/>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9" name="Text Placeholder 8"/>
          <p:cNvSpPr>
            <a:spLocks noGrp="1"/>
          </p:cNvSpPr>
          <p:nvPr>
            <p:ph type="body" sz="quarter" idx="13" hasCustomPrompt="1"/>
          </p:nvPr>
        </p:nvSpPr>
        <p:spPr>
          <a:xfrm>
            <a:off x="4724400" y="3124200"/>
            <a:ext cx="3694177" cy="2983987"/>
          </a:xfrm>
        </p:spPr>
        <p:txBody>
          <a:bodyPr anchor="t" anchorCtr="0"/>
          <a:lstStyle>
            <a:lvl1pPr marL="0" marR="0" indent="0" algn="l">
              <a:buFontTx/>
              <a:buNone/>
              <a:defRPr sz="2000" i="0"/>
            </a:lvl1pPr>
            <a:extLst/>
          </a:lstStyle>
          <a:p>
            <a:pPr lvl="0"/>
            <a:r>
              <a:rPr lang="en-US" dirty="0" smtClean="0"/>
              <a:t>Click to add caption</a:t>
            </a:r>
            <a:endParaRPr lang="en-US" dirty="0"/>
          </a:p>
        </p:txBody>
      </p:sp>
      <p:sp>
        <p:nvSpPr>
          <p:cNvPr id="5" name="Rectangle 4"/>
          <p:cNvSpPr>
            <a:spLocks noGrp="1"/>
          </p:cNvSpPr>
          <p:nvPr>
            <p:ph type="dt" sz="half" idx="14"/>
          </p:nvPr>
        </p:nvSpPr>
        <p:spPr/>
        <p:txBody>
          <a:bodyPr/>
          <a:lstStyle>
            <a:extLst/>
          </a:lstStyle>
          <a:p>
            <a:pPr algn="r"/>
            <a:fld id="{9668B50E-0B48-4566-8609-C51CF752A7DF}" type="datetimeFigureOut">
              <a:rPr lang="en-US" smtClean="0">
                <a:solidFill>
                  <a:schemeClr val="bg1"/>
                </a:solidFill>
              </a:rPr>
              <a:pPr algn="r"/>
              <a:t>8/18/2022</a:t>
            </a:fld>
            <a:endParaRPr lang="en-US" dirty="0"/>
          </a:p>
        </p:txBody>
      </p:sp>
      <p:sp>
        <p:nvSpPr>
          <p:cNvPr id="6" name="Rectangle 5"/>
          <p:cNvSpPr>
            <a:spLocks noGrp="1"/>
          </p:cNvSpPr>
          <p:nvPr>
            <p:ph type="sldNum" sz="quarter" idx="15"/>
          </p:nvPr>
        </p:nvSpPr>
        <p:spPr/>
        <p:txBody>
          <a:bodyPr/>
          <a:lstStyle>
            <a:extLst/>
          </a:lstStyle>
          <a:p>
            <a:fld id="{8A4431D5-1B33-458B-8AFD-CECCB0FA18CB}" type="slidenum">
              <a:rPr lang="en-US" smtClean="0">
                <a:solidFill>
                  <a:srgbClr val="FFFFFF"/>
                </a:solidFill>
              </a:rPr>
              <a:pPr/>
              <a:t>‹#›</a:t>
            </a:fld>
            <a:endParaRPr lang="en-US" dirty="0"/>
          </a:p>
        </p:txBody>
      </p:sp>
      <p:sp>
        <p:nvSpPr>
          <p:cNvPr id="7" name="Rectangle 6"/>
          <p:cNvSpPr>
            <a:spLocks noGrp="1"/>
          </p:cNvSpPr>
          <p:nvPr>
            <p:ph type="ftr" sz="quarter" idx="16"/>
          </p:nvPr>
        </p:nvSpPr>
        <p:spPr/>
        <p:txBody>
          <a:bodyPr/>
          <a:lstStyle>
            <a:extLst/>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0" name="Picture Placeholder 19"/>
          <p:cNvSpPr>
            <a:spLocks noGrp="1" noChangeAspect="1"/>
          </p:cNvSpPr>
          <p:nvPr>
            <p:ph type="pic" sz="quarter" idx="10"/>
          </p:nvPr>
        </p:nvSpPr>
        <p:spPr>
          <a:xfrm>
            <a:off x="2286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9" name="Picture Placeholder 28"/>
          <p:cNvSpPr>
            <a:spLocks noGrp="1" noChangeAspect="1"/>
          </p:cNvSpPr>
          <p:nvPr>
            <p:ph type="pic" sz="quarter" idx="11"/>
          </p:nvPr>
        </p:nvSpPr>
        <p:spPr>
          <a:xfrm>
            <a:off x="30480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0" name="Picture Placeholder 9"/>
          <p:cNvSpPr>
            <a:spLocks noGrp="1" noChangeAspect="1"/>
          </p:cNvSpPr>
          <p:nvPr>
            <p:ph type="pic" sz="quarter" idx="12"/>
          </p:nvPr>
        </p:nvSpPr>
        <p:spPr>
          <a:xfrm>
            <a:off x="58674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 name="Text Placeholder 1"/>
          <p:cNvSpPr>
            <a:spLocks noGrp="1"/>
          </p:cNvSpPr>
          <p:nvPr>
            <p:ph type="body" sz="quarter" idx="13" hasCustomPrompt="1"/>
          </p:nvPr>
        </p:nvSpPr>
        <p:spPr>
          <a:xfrm>
            <a:off x="228600" y="4343400"/>
            <a:ext cx="2590800" cy="1676400"/>
          </a:xfrm>
        </p:spPr>
        <p:txBody>
          <a:bodyPr anchor="t" anchorCtr="0">
            <a:noAutofit/>
          </a:bodyPr>
          <a:lstStyle>
            <a:lvl1pPr marL="0" marR="0" indent="0" algn="l">
              <a:buFontTx/>
              <a:buNone/>
              <a:defRPr sz="2000" baseline="0"/>
            </a:lvl1pPr>
            <a:extLst/>
          </a:lstStyle>
          <a:p>
            <a:pPr lvl="0"/>
            <a:r>
              <a:rPr lang="en-US" dirty="0" smtClean="0"/>
              <a:t>Click to add caption</a:t>
            </a:r>
            <a:endParaRPr lang="en-US" dirty="0"/>
          </a:p>
        </p:txBody>
      </p:sp>
      <p:sp>
        <p:nvSpPr>
          <p:cNvPr id="15" name="Text Placeholder 14"/>
          <p:cNvSpPr>
            <a:spLocks noGrp="1"/>
          </p:cNvSpPr>
          <p:nvPr>
            <p:ph type="body" sz="quarter" idx="14" hasCustomPrompt="1"/>
          </p:nvPr>
        </p:nvSpPr>
        <p:spPr>
          <a:xfrm>
            <a:off x="3048000" y="4343400"/>
            <a:ext cx="2590800" cy="1676400"/>
          </a:xfrm>
        </p:spPr>
        <p:txBody>
          <a:bodyPr anchor="t" anchorCtr="0">
            <a:noAutofit/>
          </a:bodyPr>
          <a:lstStyle>
            <a:lvl1pPr marL="0" marR="0" indent="0" algn="l">
              <a:buFontTx/>
              <a:buNone/>
              <a:defRPr sz="2000" baseline="0"/>
            </a:lvl1pPr>
            <a:extLst/>
          </a:lstStyle>
          <a:p>
            <a:pPr lvl="0"/>
            <a:r>
              <a:rPr lang="en-US" dirty="0" smtClean="0"/>
              <a:t>Click to add caption</a:t>
            </a:r>
            <a:endParaRPr lang="en-US" dirty="0"/>
          </a:p>
        </p:txBody>
      </p:sp>
      <p:sp>
        <p:nvSpPr>
          <p:cNvPr id="13" name="Text Placeholder 12"/>
          <p:cNvSpPr>
            <a:spLocks noGrp="1"/>
          </p:cNvSpPr>
          <p:nvPr>
            <p:ph type="body" sz="quarter" idx="15" hasCustomPrompt="1"/>
          </p:nvPr>
        </p:nvSpPr>
        <p:spPr>
          <a:xfrm>
            <a:off x="5867400" y="4343400"/>
            <a:ext cx="2590800" cy="1676400"/>
          </a:xfrm>
        </p:spPr>
        <p:txBody>
          <a:bodyPr anchor="t" anchorCtr="0">
            <a:noAutofit/>
          </a:bodyPr>
          <a:lstStyle>
            <a:lvl1pPr marL="0" marR="0" indent="0" algn="l">
              <a:buFontTx/>
              <a:buNone/>
              <a:defRPr sz="2000" baseline="0"/>
            </a:lvl1pPr>
            <a:extLst/>
          </a:lstStyle>
          <a:p>
            <a:pPr lvl="0"/>
            <a:r>
              <a:rPr lang="en-US" dirty="0" smtClean="0"/>
              <a:t>Click to add caption</a:t>
            </a:r>
            <a:endParaRPr lang="en-US" dirty="0"/>
          </a:p>
        </p:txBody>
      </p:sp>
      <p:sp>
        <p:nvSpPr>
          <p:cNvPr id="30" name="Rectangle 29"/>
          <p:cNvSpPr/>
          <p:nvPr/>
        </p:nvSpPr>
        <p:spPr>
          <a:xfrm>
            <a:off x="8889273" y="0"/>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9" name="Rectangle 8"/>
          <p:cNvSpPr>
            <a:spLocks noGrp="1"/>
          </p:cNvSpPr>
          <p:nvPr>
            <p:ph type="dt" sz="half" idx="16"/>
          </p:nvPr>
        </p:nvSpPr>
        <p:spPr/>
        <p:txBody>
          <a:bodyPr/>
          <a:lstStyle>
            <a:extLst/>
          </a:lstStyle>
          <a:p>
            <a:pPr algn="r"/>
            <a:fld id="{9668B50E-0B48-4566-8609-C51CF752A7DF}" type="datetimeFigureOut">
              <a:rPr lang="en-US" smtClean="0">
                <a:solidFill>
                  <a:schemeClr val="bg1"/>
                </a:solidFill>
              </a:rPr>
              <a:pPr algn="r"/>
              <a:t>8/18/2022</a:t>
            </a:fld>
            <a:endParaRPr lang="en-US" dirty="0"/>
          </a:p>
        </p:txBody>
      </p:sp>
      <p:sp>
        <p:nvSpPr>
          <p:cNvPr id="11" name="Rectangle 10"/>
          <p:cNvSpPr>
            <a:spLocks noGrp="1"/>
          </p:cNvSpPr>
          <p:nvPr>
            <p:ph type="sldNum" sz="quarter" idx="17"/>
          </p:nvPr>
        </p:nvSpPr>
        <p:spPr/>
        <p:txBody>
          <a:bodyPr/>
          <a:lstStyle>
            <a:extLst/>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rot="16200000">
            <a:off x="5315559" y="3268980"/>
            <a:ext cx="6858000" cy="32004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extLst/>
          </a:lstStyle>
          <a:p>
            <a:pPr algn="ctr"/>
            <a:endParaRPr lang="en-US" dirty="0"/>
          </a:p>
        </p:txBody>
      </p:sp>
      <p:sp>
        <p:nvSpPr>
          <p:cNvPr id="8" name="Rectangle 7"/>
          <p:cNvSpPr/>
          <p:nvPr/>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extLst/>
          </a:lstStyle>
          <a:p>
            <a:pPr algn="ctr"/>
            <a:endParaRPr lang="en-US" dirty="0"/>
          </a:p>
        </p:txBody>
      </p:sp>
      <p:sp>
        <p:nvSpPr>
          <p:cNvPr id="2" name="Title Placeholder 1"/>
          <p:cNvSpPr>
            <a:spLocks noGrp="1"/>
          </p:cNvSpPr>
          <p:nvPr>
            <p:ph type="title"/>
          </p:nvPr>
        </p:nvSpPr>
        <p:spPr>
          <a:xfrm>
            <a:off x="457200" y="274638"/>
            <a:ext cx="7848600" cy="1143000"/>
          </a:xfrm>
          <a:prstGeom prst="rect">
            <a:avLst/>
          </a:prstGeom>
        </p:spPr>
        <p:txBody>
          <a:bodyPr vert="horz" rtlCol="0" anchor="ctr">
            <a:normAutofit/>
          </a:bodyPr>
          <a:lstStyle>
            <a:extLst/>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7848600" cy="4525963"/>
          </a:xfrm>
          <a:prstGeom prst="rect">
            <a:avLst/>
          </a:prstGeom>
        </p:spPr>
        <p:txBody>
          <a:bodyPr vert="horz" rtlCol="0">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696200" y="1012825"/>
            <a:ext cx="2133600" cy="365125"/>
          </a:xfrm>
          <a:prstGeom prst="rect">
            <a:avLst/>
          </a:prstGeom>
        </p:spPr>
        <p:txBody>
          <a:bodyPr vert="horz" rtlCol="0" anchor="ctr"/>
          <a:lstStyle>
            <a:lvl1pPr algn="r">
              <a:defRPr sz="1200">
                <a:solidFill>
                  <a:schemeClr val="bg1"/>
                </a:solidFill>
              </a:defRPr>
            </a:lvl1pPr>
            <a:extLst/>
          </a:lstStyle>
          <a:p>
            <a:pPr algn="r"/>
            <a:fld id="{9668B50E-0B48-4566-8609-C51CF752A7DF}" type="datetimeFigureOut">
              <a:rPr lang="en-US" smtClean="0">
                <a:solidFill>
                  <a:schemeClr val="bg1"/>
                </a:solidFill>
              </a:rPr>
              <a:pPr algn="r"/>
              <a:t>8/18/2022</a:t>
            </a:fld>
            <a:endParaRPr lang="en-US" dirty="0">
              <a:solidFill>
                <a:schemeClr val="bg1"/>
              </a:solidFill>
            </a:endParaRPr>
          </a:p>
        </p:txBody>
      </p:sp>
      <p:sp>
        <p:nvSpPr>
          <p:cNvPr id="5" name="Footer Placeholder 4"/>
          <p:cNvSpPr>
            <a:spLocks noGrp="1"/>
          </p:cNvSpPr>
          <p:nvPr>
            <p:ph type="ftr" sz="quarter" idx="3"/>
          </p:nvPr>
        </p:nvSpPr>
        <p:spPr>
          <a:xfrm rot="16200000">
            <a:off x="7162800" y="3832226"/>
            <a:ext cx="3200400" cy="365125"/>
          </a:xfrm>
          <a:prstGeom prst="rect">
            <a:avLst/>
          </a:prstGeom>
        </p:spPr>
        <p:txBody>
          <a:bodyPr vert="horz" rtlCol="0" anchor="ctr"/>
          <a:lstStyle>
            <a:lvl1pPr algn="l">
              <a:defRPr sz="1200">
                <a:solidFill>
                  <a:schemeClr val="bg1"/>
                </a:solidFill>
              </a:defRPr>
            </a:lvl1pPr>
            <a:extLst/>
          </a:lstStyle>
          <a:p>
            <a:pPr algn="l"/>
            <a:endParaRPr lang="en-US" dirty="0">
              <a:solidFill>
                <a:schemeClr val="bg1"/>
              </a:solidFill>
            </a:endParaRPr>
          </a:p>
        </p:txBody>
      </p:sp>
      <p:sp>
        <p:nvSpPr>
          <p:cNvPr id="6" name="Slide Number Placeholder 5"/>
          <p:cNvSpPr>
            <a:spLocks noGrp="1"/>
          </p:cNvSpPr>
          <p:nvPr>
            <p:ph type="sldNum" sz="quarter" idx="4"/>
          </p:nvPr>
        </p:nvSpPr>
        <p:spPr>
          <a:xfrm rot="5400000">
            <a:off x="8278813" y="5962650"/>
            <a:ext cx="968375" cy="365125"/>
          </a:xfrm>
          <a:prstGeom prst="rect">
            <a:avLst/>
          </a:prstGeom>
        </p:spPr>
        <p:txBody>
          <a:bodyPr vert="horz" rtlCol="0" anchor="ctr"/>
          <a:lstStyle>
            <a:lvl1pPr algn="r">
              <a:defRPr sz="1200">
                <a:solidFill>
                  <a:schemeClr val="bg1"/>
                </a:solidFill>
              </a:defRPr>
            </a:lvl1pPr>
            <a:extLst/>
          </a:lstStyle>
          <a:p>
            <a:fld id="{8A4431D5-1B33-458B-8AFD-CECCB0FA18CB}" type="slidenum">
              <a:rPr lang="en-US" smtClean="0">
                <a:solidFill>
                  <a:schemeClr val="bg1"/>
                </a:solidFill>
              </a:rPr>
              <a:pPr/>
              <a:t>‹#›</a:t>
            </a:fld>
            <a:endParaRPr lang="en-US" dirty="0">
              <a:solidFill>
                <a:schemeClr val="bg1"/>
              </a:solidFill>
            </a:endParaRPr>
          </a:p>
        </p:txBody>
      </p:sp>
      <p:sp>
        <p:nvSpPr>
          <p:cNvPr id="7" name="Rectangle 6"/>
          <p:cNvSpPr/>
          <p:nvPr/>
        </p:nvSpPr>
        <p:spPr>
          <a:xfrm>
            <a:off x="8895749" y="-733"/>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iming>
    <p:tnLst>
      <p:par>
        <p:cTn id="1" dur="indefinite" restart="never" nodeType="tmRoot"/>
      </p:par>
    </p:tnLst>
  </p:timing>
  <p:txStyles>
    <p:titleStyle>
      <a:lvl1pPr algn="ctr" rtl="0" eaLnBrk="1" latinLnBrk="0" hangingPunct="1">
        <a:spcBef>
          <a:spcPct val="0"/>
        </a:spcBef>
        <a:buNone/>
        <a:defRPr sz="4400" kern="1200">
          <a:solidFill>
            <a:schemeClr val="tx2"/>
          </a:solidFill>
          <a:latin typeface="+mj-lt"/>
          <a:ea typeface="+mj-ea"/>
          <a:cs typeface="+mj-cs"/>
        </a:defRPr>
      </a:lvl1pPr>
      <a:extLst/>
    </p:titleStyle>
    <p:bodyStyle>
      <a:lvl1pPr marL="342900" indent="-342900" algn="l" rtl="0" eaLnBrk="1" latinLnBrk="0" hangingPunct="1">
        <a:spcBef>
          <a:spcPct val="20000"/>
        </a:spcBef>
        <a:buFont typeface="Arial"/>
        <a:buChar char="•"/>
        <a:defRPr sz="32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8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20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20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c-sharp-tutorial" TargetMode="External"/><Relationship Id="rId7" Type="http://schemas.openxmlformats.org/officeDocument/2006/relationships/image" Target="../media/image2.png"/><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6" Type="http://schemas.openxmlformats.org/officeDocument/2006/relationships/hyperlink" Target="https://www.javatpoint.com/cpp-tutorial" TargetMode="External"/><Relationship Id="rId5" Type="http://schemas.openxmlformats.org/officeDocument/2006/relationships/hyperlink" Target="https://www.javatpoint.com/python-tutorial" TargetMode="External"/><Relationship Id="rId4" Type="http://schemas.openxmlformats.org/officeDocument/2006/relationships/hyperlink" Target="https://www.javatpoint.com/php-tutoria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46.jpeg"/><Relationship Id="rId4" Type="http://schemas.openxmlformats.org/officeDocument/2006/relationships/image" Target="../media/image45.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8600" y="5445224"/>
            <a:ext cx="8672946" cy="1340768"/>
          </a:xfrm>
        </p:spPr>
        <p:txBody>
          <a:bodyPr/>
          <a:lstStyle/>
          <a:p>
            <a:pPr algn="r"/>
            <a:r>
              <a:rPr lang="en-US" sz="1800" b="1" dirty="0" err="1" smtClean="0">
                <a:solidFill>
                  <a:srgbClr val="FFFF00"/>
                </a:solidFill>
              </a:rPr>
              <a:t>D.Sakthivel</a:t>
            </a:r>
            <a:endParaRPr lang="en-US" sz="1800" b="1" dirty="0" smtClean="0">
              <a:solidFill>
                <a:srgbClr val="FFFF00"/>
              </a:solidFill>
            </a:endParaRPr>
          </a:p>
          <a:p>
            <a:pPr algn="r"/>
            <a:r>
              <a:rPr lang="en-US" sz="1400" kern="1000" dirty="0" smtClean="0"/>
              <a:t>Assistant Professor &amp; Trainer,</a:t>
            </a:r>
          </a:p>
          <a:p>
            <a:pPr algn="r"/>
            <a:r>
              <a:rPr lang="en-US" sz="1400" kern="1000" dirty="0" err="1" smtClean="0"/>
              <a:t>KGiSL</a:t>
            </a:r>
            <a:r>
              <a:rPr lang="en-US" sz="1400" kern="1000" dirty="0" smtClean="0"/>
              <a:t> Micro College </a:t>
            </a:r>
          </a:p>
          <a:p>
            <a:pPr algn="r"/>
            <a:r>
              <a:rPr lang="en-US" sz="1400" kern="1000" dirty="0" smtClean="0"/>
              <a:t>KGiSL Campus, Coimbatore – 641 035.</a:t>
            </a:r>
            <a:endParaRPr lang="en-US" sz="1400" kern="1000" dirty="0"/>
          </a:p>
        </p:txBody>
      </p:sp>
      <p:pic>
        <p:nvPicPr>
          <p:cNvPr id="8" name="Picture Placeholder 7" descr="innovation_front.jfif"/>
          <p:cNvPicPr>
            <a:picLocks noGrp="1" noChangeAspect="1"/>
          </p:cNvPicPr>
          <p:nvPr>
            <p:ph type="pic" sz="quarter" idx="11"/>
          </p:nvPr>
        </p:nvPicPr>
        <p:blipFill>
          <a:blip r:embed="rId3" cstate="print"/>
          <a:srcRect l="972" r="972"/>
          <a:stretch>
            <a:fillRect/>
          </a:stretch>
        </p:blipFill>
        <p:spPr>
          <a:xfrm>
            <a:off x="228600" y="152400"/>
            <a:ext cx="6858000" cy="5148808"/>
          </a:xfrm>
        </p:spPr>
      </p:pic>
      <p:sp>
        <p:nvSpPr>
          <p:cNvPr id="9" name="TextBox 8"/>
          <p:cNvSpPr txBox="1"/>
          <p:nvPr/>
        </p:nvSpPr>
        <p:spPr>
          <a:xfrm>
            <a:off x="323528" y="764704"/>
            <a:ext cx="6696744" cy="2246769"/>
          </a:xfrm>
          <a:prstGeom prst="rect">
            <a:avLst/>
          </a:prstGeom>
          <a:noFill/>
        </p:spPr>
        <p:txBody>
          <a:bodyPr wrap="square" rtlCol="0">
            <a:spAutoFit/>
          </a:bodyPr>
          <a:lstStyle/>
          <a:p>
            <a:pPr algn="ctr"/>
            <a:r>
              <a:rPr lang="en-US" sz="2800" b="1" dirty="0" smtClean="0">
                <a:solidFill>
                  <a:schemeClr val="bg1"/>
                </a:solidFill>
              </a:rPr>
              <a:t>Welcome you all </a:t>
            </a:r>
          </a:p>
          <a:p>
            <a:pPr algn="ctr"/>
            <a:endParaRPr lang="en-US" sz="2800" b="1" dirty="0" smtClean="0">
              <a:solidFill>
                <a:schemeClr val="bg1"/>
              </a:solidFill>
            </a:endParaRPr>
          </a:p>
          <a:p>
            <a:pPr algn="ctr"/>
            <a:r>
              <a:rPr lang="en-US" sz="2800" dirty="0" smtClean="0">
                <a:solidFill>
                  <a:srgbClr val="FFFF00"/>
                </a:solidFill>
              </a:rPr>
              <a:t>JAVA PROGRAMMING</a:t>
            </a:r>
          </a:p>
          <a:p>
            <a:pPr algn="ctr"/>
            <a:endParaRPr lang="en-US" sz="2800" dirty="0" smtClean="0">
              <a:solidFill>
                <a:srgbClr val="FFFF00"/>
              </a:solidFill>
            </a:endParaRPr>
          </a:p>
          <a:p>
            <a:pPr algn="ctr"/>
            <a:r>
              <a:rPr lang="en-US" sz="2800" dirty="0" smtClean="0">
                <a:solidFill>
                  <a:srgbClr val="FFFF00"/>
                </a:solidFill>
              </a:rPr>
              <a:t>DAY </a:t>
            </a:r>
            <a:r>
              <a:rPr lang="en-US" sz="2800" smtClean="0">
                <a:solidFill>
                  <a:srgbClr val="FFFF00"/>
                </a:solidFill>
              </a:rPr>
              <a:t>: </a:t>
            </a:r>
            <a:r>
              <a:rPr lang="en-US" sz="2800" smtClean="0">
                <a:solidFill>
                  <a:srgbClr val="FFFF00"/>
                </a:solidFill>
              </a:rPr>
              <a:t>3</a:t>
            </a:r>
            <a:endParaRPr lang="en-US" sz="2800" dirty="0" smtClean="0">
              <a:solidFill>
                <a:srgbClr val="FFFF00"/>
              </a:solidFill>
            </a:endParaRPr>
          </a:p>
        </p:txBody>
      </p:sp>
      <p:pic>
        <p:nvPicPr>
          <p:cNvPr id="1026" name="Picture 2"/>
          <p:cNvPicPr>
            <a:picLocks noChangeAspect="1" noChangeArrowheads="1"/>
          </p:cNvPicPr>
          <p:nvPr/>
        </p:nvPicPr>
        <p:blipFill>
          <a:blip r:embed="rId4" cstate="print"/>
          <a:srcRect/>
          <a:stretch>
            <a:fillRect/>
          </a:stretch>
        </p:blipFill>
        <p:spPr bwMode="auto">
          <a:xfrm>
            <a:off x="755576" y="5805264"/>
            <a:ext cx="3181350" cy="8763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95536" y="524643"/>
            <a:ext cx="8057526" cy="5502359"/>
          </a:xfrm>
        </p:spPr>
        <p:txBody>
          <a:bodyPr>
            <a:normAutofit/>
          </a:bodyPr>
          <a:lstStyle/>
          <a:p>
            <a:pPr algn="l"/>
            <a:r>
              <a:rPr lang="en-US" sz="2800" b="1" dirty="0">
                <a:solidFill>
                  <a:srgbClr val="FF0000"/>
                </a:solidFill>
              </a:rPr>
              <a:t>Abstraction</a:t>
            </a:r>
          </a:p>
          <a:p>
            <a:pPr algn="l"/>
            <a:r>
              <a:rPr lang="en-US" b="1" i="1" dirty="0">
                <a:solidFill>
                  <a:schemeClr val="accent2">
                    <a:lumMod val="75000"/>
                  </a:schemeClr>
                </a:solidFill>
              </a:rPr>
              <a:t>Hiding internal details and showing functionality</a:t>
            </a:r>
            <a:r>
              <a:rPr lang="en-US" b="1" dirty="0">
                <a:solidFill>
                  <a:schemeClr val="accent2">
                    <a:lumMod val="75000"/>
                  </a:schemeClr>
                </a:solidFill>
              </a:rPr>
              <a:t> is known as abstraction. </a:t>
            </a:r>
            <a:endParaRPr lang="en-US" b="1" dirty="0" smtClean="0">
              <a:solidFill>
                <a:schemeClr val="accent2">
                  <a:lumMod val="75000"/>
                </a:schemeClr>
              </a:solidFill>
            </a:endParaRPr>
          </a:p>
          <a:p>
            <a:pPr algn="l"/>
            <a:endParaRPr lang="en-US" dirty="0"/>
          </a:p>
          <a:p>
            <a:pPr algn="l"/>
            <a:r>
              <a:rPr lang="en-US" dirty="0" smtClean="0"/>
              <a:t>For </a:t>
            </a:r>
            <a:r>
              <a:rPr lang="en-US" dirty="0"/>
              <a:t>example phone call, we don't know the internal processing.</a:t>
            </a:r>
          </a:p>
          <a:p>
            <a:pPr algn="l"/>
            <a:r>
              <a:rPr lang="en-US" dirty="0"/>
              <a:t>In Java, we use abstract class and interface to achieve abstraction.</a:t>
            </a:r>
          </a:p>
          <a:p>
            <a:pPr marL="342900" indent="-342900" algn="l">
              <a:buFont typeface="Wingdings" pitchFamily="2" charset="2"/>
              <a:buChar char="Ø"/>
            </a:pPr>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Tree>
    <p:extLst>
      <p:ext uri="{BB962C8B-B14F-4D97-AF65-F5344CB8AC3E}">
        <p14:creationId xmlns:p14="http://schemas.microsoft.com/office/powerpoint/2010/main" val="247012657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95536" y="548680"/>
            <a:ext cx="8057526" cy="3696445"/>
          </a:xfrm>
        </p:spPr>
        <p:txBody>
          <a:bodyPr>
            <a:normAutofit lnSpcReduction="10000"/>
          </a:bodyPr>
          <a:lstStyle/>
          <a:p>
            <a:pPr algn="l"/>
            <a:r>
              <a:rPr lang="en-US" sz="2800" b="1" dirty="0">
                <a:solidFill>
                  <a:srgbClr val="FF0000"/>
                </a:solidFill>
              </a:rPr>
              <a:t>Polymorphism</a:t>
            </a:r>
          </a:p>
          <a:p>
            <a:pPr marL="342900" indent="-342900" algn="l">
              <a:buFont typeface="Arial" pitchFamily="34" charset="0"/>
              <a:buChar char="•"/>
            </a:pPr>
            <a:r>
              <a:rPr lang="en-US" b="1" dirty="0"/>
              <a:t>If </a:t>
            </a:r>
            <a:r>
              <a:rPr lang="en-US" b="1" i="1" dirty="0"/>
              <a:t>one task is performed in different ways</a:t>
            </a:r>
            <a:r>
              <a:rPr lang="en-US" b="1" dirty="0"/>
              <a:t>, it is known as polymorphism. </a:t>
            </a:r>
            <a:endParaRPr lang="en-US" b="1" dirty="0" smtClean="0"/>
          </a:p>
          <a:p>
            <a:pPr marL="342900" indent="-342900" algn="l">
              <a:buFont typeface="Arial" pitchFamily="34" charset="0"/>
              <a:buChar char="•"/>
            </a:pPr>
            <a:r>
              <a:rPr lang="en-US" dirty="0" smtClean="0"/>
              <a:t>For </a:t>
            </a:r>
            <a:r>
              <a:rPr lang="en-US" dirty="0"/>
              <a:t>example: to convince the customer differently, to draw something, for example, shape, triangle, rectangle, etc.</a:t>
            </a:r>
          </a:p>
          <a:p>
            <a:pPr marL="342900" indent="-342900" algn="l">
              <a:buFont typeface="Arial" pitchFamily="34" charset="0"/>
              <a:buChar char="•"/>
            </a:pPr>
            <a:r>
              <a:rPr lang="en-US" dirty="0"/>
              <a:t>In Java, we use method overloading and method overriding to achieve polymorphism.</a:t>
            </a:r>
          </a:p>
          <a:p>
            <a:pPr marL="342900" indent="-342900" algn="l">
              <a:buFont typeface="Arial" pitchFamily="34" charset="0"/>
              <a:buChar char="•"/>
            </a:pPr>
            <a:r>
              <a:rPr lang="en-US" dirty="0"/>
              <a:t>Another example can be to speak something; for example, a cat speaks meow, dog barks woof, etc.</a:t>
            </a:r>
          </a:p>
          <a:p>
            <a:pPr marL="342900" indent="-342900" algn="l">
              <a:buFont typeface="Wingdings" pitchFamily="2" charset="2"/>
              <a:buChar char="Ø"/>
            </a:pPr>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pic>
        <p:nvPicPr>
          <p:cNvPr id="16386" name="Picture 2" descr="Polymorphism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005064"/>
            <a:ext cx="2880320" cy="246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96885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95536" y="524643"/>
            <a:ext cx="8057526" cy="3696445"/>
          </a:xfrm>
        </p:spPr>
        <p:txBody>
          <a:bodyPr>
            <a:normAutofit/>
          </a:bodyPr>
          <a:lstStyle/>
          <a:p>
            <a:pPr algn="l"/>
            <a:r>
              <a:rPr lang="en-US" sz="3200" dirty="0" smtClean="0">
                <a:solidFill>
                  <a:srgbClr val="FF0000"/>
                </a:solidFill>
              </a:rPr>
              <a:t>Inheritance</a:t>
            </a:r>
          </a:p>
          <a:p>
            <a:pPr algn="l"/>
            <a:endParaRPr lang="en-US" sz="3200" dirty="0">
              <a:solidFill>
                <a:srgbClr val="FF0000"/>
              </a:solidFill>
            </a:endParaRPr>
          </a:p>
          <a:p>
            <a:pPr marL="342900" indent="-342900" algn="l">
              <a:buFont typeface="Arial" pitchFamily="34" charset="0"/>
              <a:buChar char="•"/>
            </a:pPr>
            <a:r>
              <a:rPr lang="en-US" b="1" i="1" dirty="0">
                <a:solidFill>
                  <a:schemeClr val="accent2">
                    <a:lumMod val="75000"/>
                  </a:schemeClr>
                </a:solidFill>
              </a:rPr>
              <a:t>When one object acquires all the properties and behaviors of a parent object</a:t>
            </a:r>
            <a:r>
              <a:rPr lang="en-US" b="1" dirty="0">
                <a:solidFill>
                  <a:schemeClr val="accent2">
                    <a:lumMod val="75000"/>
                  </a:schemeClr>
                </a:solidFill>
              </a:rPr>
              <a:t>, it is known as inheritance. </a:t>
            </a:r>
            <a:endParaRPr lang="en-US" b="1" dirty="0" smtClean="0">
              <a:solidFill>
                <a:schemeClr val="accent2">
                  <a:lumMod val="75000"/>
                </a:schemeClr>
              </a:solidFill>
            </a:endParaRPr>
          </a:p>
          <a:p>
            <a:pPr marL="342900" indent="-342900" algn="l">
              <a:buFont typeface="Arial" pitchFamily="34" charset="0"/>
              <a:buChar char="•"/>
            </a:pPr>
            <a:r>
              <a:rPr lang="en-US" dirty="0" smtClean="0"/>
              <a:t>It </a:t>
            </a:r>
            <a:r>
              <a:rPr lang="en-US" dirty="0"/>
              <a:t>provides code reusability. It is used to achieve runtime polymorphism.</a:t>
            </a:r>
          </a:p>
          <a:p>
            <a:pPr marL="342900" indent="-342900" algn="l">
              <a:buFont typeface="Wingdings" pitchFamily="2" charset="2"/>
              <a:buChar char="Ø"/>
            </a:pPr>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Tree>
    <p:extLst>
      <p:ext uri="{BB962C8B-B14F-4D97-AF65-F5344CB8AC3E}">
        <p14:creationId xmlns:p14="http://schemas.microsoft.com/office/powerpoint/2010/main" val="73093095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95536" y="524643"/>
            <a:ext cx="8057526" cy="1608213"/>
          </a:xfrm>
        </p:spPr>
        <p:txBody>
          <a:bodyPr>
            <a:normAutofit lnSpcReduction="10000"/>
          </a:bodyPr>
          <a:lstStyle/>
          <a:p>
            <a:pPr algn="l"/>
            <a:r>
              <a:rPr lang="en-US" b="1" dirty="0">
                <a:solidFill>
                  <a:srgbClr val="FF0000"/>
                </a:solidFill>
              </a:rPr>
              <a:t>Java Naming Convention</a:t>
            </a:r>
          </a:p>
          <a:p>
            <a:pPr marL="342900" indent="-342900" algn="l">
              <a:buFont typeface="Arial" pitchFamily="34" charset="0"/>
              <a:buChar char="•"/>
            </a:pPr>
            <a:r>
              <a:rPr lang="en-US" dirty="0"/>
              <a:t>Java naming convention is a rule to follow as you decide what to name your identifiers such as class, package, variable, constant, method, etc.</a:t>
            </a:r>
          </a:p>
          <a:p>
            <a:pPr marL="342900" indent="-342900" algn="l">
              <a:buFont typeface="Wingdings" pitchFamily="2" charset="2"/>
              <a:buChar char="Ø"/>
            </a:pPr>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2" name="Rectangle 1"/>
          <p:cNvSpPr/>
          <p:nvPr/>
        </p:nvSpPr>
        <p:spPr>
          <a:xfrm>
            <a:off x="497834" y="2093968"/>
            <a:ext cx="7913510" cy="830997"/>
          </a:xfrm>
          <a:prstGeom prst="rect">
            <a:avLst/>
          </a:prstGeom>
        </p:spPr>
        <p:txBody>
          <a:bodyPr wrap="square">
            <a:spAutoFit/>
          </a:bodyPr>
          <a:lstStyle/>
          <a:p>
            <a:pPr marL="342900" indent="-342900">
              <a:buFont typeface="Arial" pitchFamily="34" charset="0"/>
              <a:buChar char="•"/>
            </a:pPr>
            <a:r>
              <a:rPr lang="en-US" sz="2400" dirty="0">
                <a:solidFill>
                  <a:schemeClr val="tx2"/>
                </a:solidFill>
              </a:rPr>
              <a:t>By using standard Java naming conventions, you make your code easier to read for yourself and other programmers.</a:t>
            </a:r>
            <a:endParaRPr lang="en-IN" sz="2400" dirty="0">
              <a:solidFill>
                <a:schemeClr val="tx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299717462"/>
              </p:ext>
            </p:extLst>
          </p:nvPr>
        </p:nvGraphicFramePr>
        <p:xfrm>
          <a:off x="497833" y="3068960"/>
          <a:ext cx="7913511" cy="3068850"/>
        </p:xfrm>
        <a:graphic>
          <a:graphicData uri="http://schemas.openxmlformats.org/drawingml/2006/table">
            <a:tbl>
              <a:tblPr/>
              <a:tblGrid>
                <a:gridCol w="1487861"/>
                <a:gridCol w="4062564"/>
                <a:gridCol w="2363086"/>
              </a:tblGrid>
              <a:tr h="720080">
                <a:tc>
                  <a:txBody>
                    <a:bodyPr/>
                    <a:lstStyle/>
                    <a:p>
                      <a:pPr algn="ctr" fontAlgn="t"/>
                      <a:r>
                        <a:rPr lang="en-IN" sz="1800" b="1" dirty="0" smtClean="0">
                          <a:solidFill>
                            <a:srgbClr val="0070C0"/>
                          </a:solidFill>
                          <a:effectLst/>
                          <a:latin typeface="times new roman"/>
                        </a:rPr>
                        <a:t>Identifiers </a:t>
                      </a:r>
                      <a:r>
                        <a:rPr lang="en-IN" sz="1800" b="1" dirty="0">
                          <a:solidFill>
                            <a:srgbClr val="0070C0"/>
                          </a:solidFill>
                          <a:effectLst/>
                          <a:latin typeface="times new roman"/>
                        </a:rPr>
                        <a:t>Type</a:t>
                      </a:r>
                    </a:p>
                  </a:txBody>
                  <a:tcPr marL="90039" marR="90039" marT="90039" marB="90039">
                    <a:lnL w="9525" cap="flat" cmpd="sng" algn="ctr">
                      <a:solidFill>
                        <a:srgbClr val="C07F57"/>
                      </a:solidFill>
                      <a:prstDash val="solid"/>
                      <a:round/>
                      <a:headEnd type="none" w="med" len="med"/>
                      <a:tailEnd type="none" w="med" len="med"/>
                    </a:lnL>
                    <a:lnR w="9525" cap="flat" cmpd="sng" algn="ctr">
                      <a:solidFill>
                        <a:srgbClr val="C07F57"/>
                      </a:solidFill>
                      <a:prstDash val="solid"/>
                      <a:round/>
                      <a:headEnd type="none" w="med" len="med"/>
                      <a:tailEnd type="none" w="med" len="med"/>
                    </a:lnR>
                    <a:lnT w="9525" cap="flat" cmpd="sng" algn="ctr">
                      <a:solidFill>
                        <a:srgbClr val="C07F5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b="1" dirty="0">
                          <a:solidFill>
                            <a:srgbClr val="0070C0"/>
                          </a:solidFill>
                          <a:effectLst/>
                          <a:latin typeface="times new roman"/>
                        </a:rPr>
                        <a:t>Naming Rules</a:t>
                      </a:r>
                    </a:p>
                  </a:txBody>
                  <a:tcPr marL="90039" marR="90039" marT="90039" marB="90039">
                    <a:lnL w="9525" cap="flat" cmpd="sng" algn="ctr">
                      <a:solidFill>
                        <a:srgbClr val="C07F57"/>
                      </a:solidFill>
                      <a:prstDash val="solid"/>
                      <a:round/>
                      <a:headEnd type="none" w="med" len="med"/>
                      <a:tailEnd type="none" w="med" len="med"/>
                    </a:lnL>
                    <a:lnR w="9525" cap="flat" cmpd="sng" algn="ctr">
                      <a:solidFill>
                        <a:srgbClr val="C07F57"/>
                      </a:solidFill>
                      <a:prstDash val="solid"/>
                      <a:round/>
                      <a:headEnd type="none" w="med" len="med"/>
                      <a:tailEnd type="none" w="med" len="med"/>
                    </a:lnR>
                    <a:lnT w="9525" cap="flat" cmpd="sng" algn="ctr">
                      <a:solidFill>
                        <a:srgbClr val="C07F5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b="1" dirty="0">
                          <a:solidFill>
                            <a:srgbClr val="0070C0"/>
                          </a:solidFill>
                          <a:effectLst/>
                          <a:latin typeface="times new roman"/>
                        </a:rPr>
                        <a:t>Examples</a:t>
                      </a:r>
                    </a:p>
                  </a:txBody>
                  <a:tcPr marL="90039" marR="90039" marT="90039" marB="90039">
                    <a:lnL w="9525" cap="flat" cmpd="sng" algn="ctr">
                      <a:solidFill>
                        <a:srgbClr val="C07F57"/>
                      </a:solidFill>
                      <a:prstDash val="solid"/>
                      <a:round/>
                      <a:headEnd type="none" w="med" len="med"/>
                      <a:tailEnd type="none" w="med" len="med"/>
                    </a:lnL>
                    <a:lnR w="9525" cap="flat" cmpd="sng" algn="ctr">
                      <a:solidFill>
                        <a:srgbClr val="C07F57"/>
                      </a:solidFill>
                      <a:prstDash val="solid"/>
                      <a:round/>
                      <a:headEnd type="none" w="med" len="med"/>
                      <a:tailEnd type="none" w="med" len="med"/>
                    </a:lnR>
                    <a:lnT w="9525" cap="flat" cmpd="sng" algn="ctr">
                      <a:solidFill>
                        <a:srgbClr val="C07F5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115996">
                <a:tc>
                  <a:txBody>
                    <a:bodyPr/>
                    <a:lstStyle/>
                    <a:p>
                      <a:pPr algn="just" fontAlgn="t"/>
                      <a:r>
                        <a:rPr lang="en-IN" sz="1600" b="1" dirty="0">
                          <a:solidFill>
                            <a:srgbClr val="C00000"/>
                          </a:solidFill>
                          <a:effectLst/>
                          <a:latin typeface="inter-regular"/>
                        </a:rPr>
                        <a:t>Class</a:t>
                      </a:r>
                    </a:p>
                  </a:txBody>
                  <a:tcPr marL="60026" marR="60026" marT="60026" marB="600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b="1" dirty="0">
                          <a:solidFill>
                            <a:srgbClr val="333333"/>
                          </a:solidFill>
                          <a:effectLst/>
                          <a:latin typeface="inter-regular"/>
                        </a:rPr>
                        <a:t>It should start with the uppercase letter.</a:t>
                      </a:r>
                      <a:br>
                        <a:rPr lang="en-US" sz="1400" b="1" dirty="0">
                          <a:solidFill>
                            <a:srgbClr val="333333"/>
                          </a:solidFill>
                          <a:effectLst/>
                          <a:latin typeface="inter-regular"/>
                        </a:rPr>
                      </a:br>
                      <a:r>
                        <a:rPr lang="en-US" sz="1400" b="1" dirty="0">
                          <a:solidFill>
                            <a:srgbClr val="333333"/>
                          </a:solidFill>
                          <a:effectLst/>
                          <a:latin typeface="inter-regular"/>
                        </a:rPr>
                        <a:t>It should be a noun such as Color, Button, System, Thread, etc.</a:t>
                      </a:r>
                      <a:br>
                        <a:rPr lang="en-US" sz="1400" b="1" dirty="0">
                          <a:solidFill>
                            <a:srgbClr val="333333"/>
                          </a:solidFill>
                          <a:effectLst/>
                          <a:latin typeface="inter-regular"/>
                        </a:rPr>
                      </a:br>
                      <a:r>
                        <a:rPr lang="en-US" sz="1400" b="1" dirty="0">
                          <a:solidFill>
                            <a:srgbClr val="333333"/>
                          </a:solidFill>
                          <a:effectLst/>
                          <a:latin typeface="inter-regular"/>
                        </a:rPr>
                        <a:t>Use appropriate words, instead of acronyms.</a:t>
                      </a:r>
                    </a:p>
                  </a:txBody>
                  <a:tcPr marL="60026" marR="60026" marT="60026" marB="600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333333"/>
                          </a:solidFill>
                          <a:effectLst/>
                          <a:latin typeface="inter-regular"/>
                        </a:rPr>
                        <a:t>public class </a:t>
                      </a:r>
                      <a:r>
                        <a:rPr lang="en-US" sz="1400" b="1" dirty="0" smtClean="0">
                          <a:solidFill>
                            <a:srgbClr val="333333"/>
                          </a:solidFill>
                          <a:effectLst/>
                          <a:latin typeface="inter-bold"/>
                        </a:rPr>
                        <a:t>Employee</a:t>
                      </a:r>
                      <a:endParaRPr lang="en-US" sz="1400" b="0" dirty="0" smtClean="0">
                        <a:solidFill>
                          <a:srgbClr val="333333"/>
                        </a:solidFill>
                        <a:effectLst/>
                        <a:latin typeface="inter-regular"/>
                      </a:endParaRPr>
                    </a:p>
                    <a:p>
                      <a:pPr algn="l" fontAlgn="t"/>
                      <a:r>
                        <a:rPr lang="en-US" sz="1400" dirty="0" smtClean="0">
                          <a:solidFill>
                            <a:srgbClr val="333333"/>
                          </a:solidFill>
                          <a:effectLst/>
                          <a:latin typeface="inter-regular"/>
                        </a:rPr>
                        <a:t>{</a:t>
                      </a:r>
                      <a:r>
                        <a:rPr lang="en-US" sz="1400" dirty="0">
                          <a:solidFill>
                            <a:srgbClr val="333333"/>
                          </a:solidFill>
                          <a:effectLst/>
                          <a:latin typeface="inter-regular"/>
                        </a:rPr>
                        <a:t/>
                      </a:r>
                      <a:br>
                        <a:rPr lang="en-US" sz="1400" dirty="0">
                          <a:solidFill>
                            <a:srgbClr val="333333"/>
                          </a:solidFill>
                          <a:effectLst/>
                          <a:latin typeface="inter-regular"/>
                        </a:rPr>
                      </a:br>
                      <a:r>
                        <a:rPr lang="en-US" sz="1400" dirty="0">
                          <a:solidFill>
                            <a:srgbClr val="333333"/>
                          </a:solidFill>
                          <a:effectLst/>
                          <a:latin typeface="inter-regular"/>
                        </a:rPr>
                        <a:t>//code snippet</a:t>
                      </a:r>
                      <a:br>
                        <a:rPr lang="en-US" sz="1400" dirty="0">
                          <a:solidFill>
                            <a:srgbClr val="333333"/>
                          </a:solidFill>
                          <a:effectLst/>
                          <a:latin typeface="inter-regular"/>
                        </a:rPr>
                      </a:br>
                      <a:r>
                        <a:rPr lang="en-US" sz="1400" dirty="0">
                          <a:solidFill>
                            <a:srgbClr val="333333"/>
                          </a:solidFill>
                          <a:effectLst/>
                          <a:latin typeface="inter-regular"/>
                        </a:rPr>
                        <a:t>}</a:t>
                      </a:r>
                    </a:p>
                  </a:txBody>
                  <a:tcPr marL="60026" marR="60026" marT="60026" marB="600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224136">
                <a:tc>
                  <a:txBody>
                    <a:bodyPr/>
                    <a:lstStyle/>
                    <a:p>
                      <a:pPr algn="just" fontAlgn="t"/>
                      <a:r>
                        <a:rPr lang="en-IN" sz="1600" b="1" dirty="0">
                          <a:solidFill>
                            <a:srgbClr val="C00000"/>
                          </a:solidFill>
                          <a:effectLst/>
                          <a:latin typeface="inter-regular"/>
                        </a:rPr>
                        <a:t>Interface</a:t>
                      </a:r>
                    </a:p>
                  </a:txBody>
                  <a:tcPr marL="60026" marR="60026" marT="60026" marB="600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b="1" dirty="0">
                          <a:solidFill>
                            <a:srgbClr val="333333"/>
                          </a:solidFill>
                          <a:effectLst/>
                          <a:latin typeface="inter-regular"/>
                        </a:rPr>
                        <a:t>It should start with the uppercase letter.</a:t>
                      </a:r>
                      <a:br>
                        <a:rPr lang="en-US" sz="1400" b="1" dirty="0">
                          <a:solidFill>
                            <a:srgbClr val="333333"/>
                          </a:solidFill>
                          <a:effectLst/>
                          <a:latin typeface="inter-regular"/>
                        </a:rPr>
                      </a:br>
                      <a:r>
                        <a:rPr lang="en-US" sz="1400" b="1" dirty="0">
                          <a:solidFill>
                            <a:srgbClr val="333333"/>
                          </a:solidFill>
                          <a:effectLst/>
                          <a:latin typeface="inter-regular"/>
                        </a:rPr>
                        <a:t>It should be an adjective such as Runnable, Remote, </a:t>
                      </a:r>
                      <a:r>
                        <a:rPr lang="en-US" sz="1400" b="1" dirty="0" err="1">
                          <a:solidFill>
                            <a:srgbClr val="333333"/>
                          </a:solidFill>
                          <a:effectLst/>
                          <a:latin typeface="inter-regular"/>
                        </a:rPr>
                        <a:t>ActionListener</a:t>
                      </a:r>
                      <a:r>
                        <a:rPr lang="en-US" sz="1400" b="1" dirty="0">
                          <a:solidFill>
                            <a:srgbClr val="333333"/>
                          </a:solidFill>
                          <a:effectLst/>
                          <a:latin typeface="inter-regular"/>
                        </a:rPr>
                        <a:t>.</a:t>
                      </a:r>
                      <a:br>
                        <a:rPr lang="en-US" sz="1400" b="1" dirty="0">
                          <a:solidFill>
                            <a:srgbClr val="333333"/>
                          </a:solidFill>
                          <a:effectLst/>
                          <a:latin typeface="inter-regular"/>
                        </a:rPr>
                      </a:br>
                      <a:r>
                        <a:rPr lang="en-US" sz="1400" b="1" dirty="0">
                          <a:solidFill>
                            <a:srgbClr val="333333"/>
                          </a:solidFill>
                          <a:effectLst/>
                          <a:latin typeface="inter-regular"/>
                        </a:rPr>
                        <a:t>Use appropriate words, instead of acronyms.</a:t>
                      </a:r>
                    </a:p>
                  </a:txBody>
                  <a:tcPr marL="60026" marR="60026" marT="60026" marB="600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400" dirty="0">
                          <a:solidFill>
                            <a:srgbClr val="333333"/>
                          </a:solidFill>
                          <a:effectLst/>
                          <a:latin typeface="inter-regular"/>
                        </a:rPr>
                        <a:t>interface </a:t>
                      </a:r>
                      <a:r>
                        <a:rPr lang="en-IN" sz="1400" b="1" dirty="0">
                          <a:solidFill>
                            <a:srgbClr val="333333"/>
                          </a:solidFill>
                          <a:effectLst/>
                          <a:latin typeface="inter-bold"/>
                        </a:rPr>
                        <a:t>Printable</a:t>
                      </a:r>
                      <a:r>
                        <a:rPr lang="en-IN" sz="1400" dirty="0">
                          <a:solidFill>
                            <a:srgbClr val="333333"/>
                          </a:solidFill>
                          <a:effectLst/>
                          <a:latin typeface="inter-regular"/>
                        </a:rPr>
                        <a:t/>
                      </a:r>
                      <a:br>
                        <a:rPr lang="en-IN" sz="1400" dirty="0">
                          <a:solidFill>
                            <a:srgbClr val="333333"/>
                          </a:solidFill>
                          <a:effectLst/>
                          <a:latin typeface="inter-regular"/>
                        </a:rPr>
                      </a:br>
                      <a:r>
                        <a:rPr lang="en-IN" sz="1400" dirty="0">
                          <a:solidFill>
                            <a:srgbClr val="333333"/>
                          </a:solidFill>
                          <a:effectLst/>
                          <a:latin typeface="inter-regular"/>
                        </a:rPr>
                        <a:t>{</a:t>
                      </a:r>
                      <a:br>
                        <a:rPr lang="en-IN" sz="1400" dirty="0">
                          <a:solidFill>
                            <a:srgbClr val="333333"/>
                          </a:solidFill>
                          <a:effectLst/>
                          <a:latin typeface="inter-regular"/>
                        </a:rPr>
                      </a:br>
                      <a:r>
                        <a:rPr lang="en-IN" sz="1400" dirty="0">
                          <a:solidFill>
                            <a:srgbClr val="333333"/>
                          </a:solidFill>
                          <a:effectLst/>
                          <a:latin typeface="inter-regular"/>
                        </a:rPr>
                        <a:t>//code snippet</a:t>
                      </a:r>
                      <a:br>
                        <a:rPr lang="en-IN" sz="1400" dirty="0">
                          <a:solidFill>
                            <a:srgbClr val="333333"/>
                          </a:solidFill>
                          <a:effectLst/>
                          <a:latin typeface="inter-regular"/>
                        </a:rPr>
                      </a:br>
                      <a:r>
                        <a:rPr lang="en-IN" sz="1400" dirty="0">
                          <a:solidFill>
                            <a:srgbClr val="333333"/>
                          </a:solidFill>
                          <a:effectLst/>
                          <a:latin typeface="inter-regular"/>
                        </a:rPr>
                        <a:t>}</a:t>
                      </a:r>
                    </a:p>
                  </a:txBody>
                  <a:tcPr marL="60026" marR="60026" marT="60026" marB="600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32738803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95536" y="524643"/>
            <a:ext cx="8057526" cy="528093"/>
          </a:xfrm>
        </p:spPr>
        <p:txBody>
          <a:bodyPr>
            <a:normAutofit/>
          </a:bodyPr>
          <a:lstStyle/>
          <a:p>
            <a:pPr algn="l"/>
            <a:r>
              <a:rPr lang="en-US" b="1" dirty="0">
                <a:solidFill>
                  <a:srgbClr val="FF0000"/>
                </a:solidFill>
              </a:rPr>
              <a:t>Java Naming Convention</a:t>
            </a:r>
          </a:p>
          <a:p>
            <a:pPr marL="342900" indent="-342900" algn="l">
              <a:buFont typeface="Wingdings" pitchFamily="2" charset="2"/>
              <a:buChar char="Ø"/>
            </a:pPr>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graphicFrame>
        <p:nvGraphicFramePr>
          <p:cNvPr id="5" name="Table 4"/>
          <p:cNvGraphicFramePr>
            <a:graphicFrameLocks noGrp="1"/>
          </p:cNvGraphicFramePr>
          <p:nvPr>
            <p:extLst>
              <p:ext uri="{D42A27DB-BD31-4B8C-83A1-F6EECF244321}">
                <p14:modId xmlns:p14="http://schemas.microsoft.com/office/powerpoint/2010/main" val="3257365090"/>
              </p:ext>
            </p:extLst>
          </p:nvPr>
        </p:nvGraphicFramePr>
        <p:xfrm>
          <a:off x="539552" y="1124744"/>
          <a:ext cx="7632849" cy="4725704"/>
        </p:xfrm>
        <a:graphic>
          <a:graphicData uri="http://schemas.openxmlformats.org/drawingml/2006/table">
            <a:tbl>
              <a:tblPr/>
              <a:tblGrid>
                <a:gridCol w="1156494"/>
                <a:gridCol w="4388122"/>
                <a:gridCol w="2088233"/>
              </a:tblGrid>
              <a:tr h="648071">
                <a:tc>
                  <a:txBody>
                    <a:bodyPr/>
                    <a:lstStyle/>
                    <a:p>
                      <a:pPr algn="just" fontAlgn="t"/>
                      <a:r>
                        <a:rPr lang="en-IN" sz="1800" b="1" dirty="0">
                          <a:solidFill>
                            <a:srgbClr val="C00000"/>
                          </a:solidFill>
                          <a:effectLst/>
                          <a:latin typeface="inter-regular"/>
                        </a:rPr>
                        <a:t>Method</a:t>
                      </a:r>
                    </a:p>
                  </a:txBody>
                  <a:tcPr marL="23186" marR="23186" marT="23186" marB="231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b="1" dirty="0">
                          <a:solidFill>
                            <a:srgbClr val="333333"/>
                          </a:solidFill>
                          <a:effectLst/>
                          <a:latin typeface="inter-regular"/>
                        </a:rPr>
                        <a:t>It should start with lowercase letter.</a:t>
                      </a:r>
                      <a:br>
                        <a:rPr lang="en-US" sz="1600" b="1" dirty="0">
                          <a:solidFill>
                            <a:srgbClr val="333333"/>
                          </a:solidFill>
                          <a:effectLst/>
                          <a:latin typeface="inter-regular"/>
                        </a:rPr>
                      </a:br>
                      <a:r>
                        <a:rPr lang="en-US" sz="1600" b="1" dirty="0">
                          <a:solidFill>
                            <a:srgbClr val="333333"/>
                          </a:solidFill>
                          <a:effectLst/>
                          <a:latin typeface="inter-regular"/>
                        </a:rPr>
                        <a:t>It should be a verb such as main(), print(), </a:t>
                      </a:r>
                      <a:r>
                        <a:rPr lang="en-US" sz="1600" b="1" dirty="0" err="1">
                          <a:solidFill>
                            <a:srgbClr val="333333"/>
                          </a:solidFill>
                          <a:effectLst/>
                          <a:latin typeface="inter-regular"/>
                        </a:rPr>
                        <a:t>println</a:t>
                      </a:r>
                      <a:r>
                        <a:rPr lang="en-US" sz="1600" b="1" dirty="0">
                          <a:solidFill>
                            <a:srgbClr val="333333"/>
                          </a:solidFill>
                          <a:effectLst/>
                          <a:latin typeface="inter-regular"/>
                        </a:rPr>
                        <a:t>().</a:t>
                      </a:r>
                      <a:br>
                        <a:rPr lang="en-US" sz="1600" b="1" dirty="0">
                          <a:solidFill>
                            <a:srgbClr val="333333"/>
                          </a:solidFill>
                          <a:effectLst/>
                          <a:latin typeface="inter-regular"/>
                        </a:rPr>
                      </a:br>
                      <a:r>
                        <a:rPr lang="en-US" sz="1600" b="1" dirty="0">
                          <a:solidFill>
                            <a:srgbClr val="333333"/>
                          </a:solidFill>
                          <a:effectLst/>
                          <a:latin typeface="inter-regular"/>
                        </a:rPr>
                        <a:t>If the name contains multiple words, start it with a lowercase letter followed by an uppercase letter such as </a:t>
                      </a:r>
                      <a:r>
                        <a:rPr lang="en-US" sz="1600" b="1" dirty="0" err="1">
                          <a:solidFill>
                            <a:srgbClr val="333333"/>
                          </a:solidFill>
                          <a:effectLst/>
                          <a:latin typeface="inter-regular"/>
                        </a:rPr>
                        <a:t>actionPerformed</a:t>
                      </a:r>
                      <a:r>
                        <a:rPr lang="en-US" sz="1600" b="1" dirty="0">
                          <a:solidFill>
                            <a:srgbClr val="333333"/>
                          </a:solidFill>
                          <a:effectLst/>
                          <a:latin typeface="inter-regular"/>
                        </a:rPr>
                        <a:t>().</a:t>
                      </a:r>
                    </a:p>
                  </a:txBody>
                  <a:tcPr marL="23186" marR="23186" marT="23186" marB="231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333333"/>
                          </a:solidFill>
                          <a:effectLst/>
                          <a:latin typeface="inter-regular"/>
                        </a:rPr>
                        <a:t>class Employee</a:t>
                      </a:r>
                      <a:br>
                        <a:rPr lang="en-US" sz="1600" dirty="0">
                          <a:solidFill>
                            <a:srgbClr val="333333"/>
                          </a:solidFill>
                          <a:effectLst/>
                          <a:latin typeface="inter-regular"/>
                        </a:rPr>
                      </a:br>
                      <a:r>
                        <a:rPr lang="en-US" sz="1600" dirty="0">
                          <a:solidFill>
                            <a:srgbClr val="333333"/>
                          </a:solidFill>
                          <a:effectLst/>
                          <a:latin typeface="inter-regular"/>
                        </a:rPr>
                        <a:t>{</a:t>
                      </a:r>
                      <a:br>
                        <a:rPr lang="en-US" sz="1600" dirty="0">
                          <a:solidFill>
                            <a:srgbClr val="333333"/>
                          </a:solidFill>
                          <a:effectLst/>
                          <a:latin typeface="inter-regular"/>
                        </a:rPr>
                      </a:br>
                      <a:r>
                        <a:rPr lang="en-US" sz="1600" dirty="0">
                          <a:solidFill>
                            <a:srgbClr val="333333"/>
                          </a:solidFill>
                          <a:effectLst/>
                          <a:latin typeface="inter-regular"/>
                        </a:rPr>
                        <a:t>// method</a:t>
                      </a:r>
                      <a:br>
                        <a:rPr lang="en-US" sz="1600" dirty="0">
                          <a:solidFill>
                            <a:srgbClr val="333333"/>
                          </a:solidFill>
                          <a:effectLst/>
                          <a:latin typeface="inter-regular"/>
                        </a:rPr>
                      </a:br>
                      <a:r>
                        <a:rPr lang="en-US" sz="1600" dirty="0">
                          <a:solidFill>
                            <a:srgbClr val="333333"/>
                          </a:solidFill>
                          <a:effectLst/>
                          <a:latin typeface="inter-regular"/>
                        </a:rPr>
                        <a:t>void </a:t>
                      </a:r>
                      <a:r>
                        <a:rPr lang="en-US" sz="1600" b="1" dirty="0">
                          <a:solidFill>
                            <a:srgbClr val="333333"/>
                          </a:solidFill>
                          <a:effectLst/>
                          <a:latin typeface="inter-bold"/>
                        </a:rPr>
                        <a:t>draw()</a:t>
                      </a:r>
                      <a:r>
                        <a:rPr lang="en-US" sz="1600" dirty="0">
                          <a:solidFill>
                            <a:srgbClr val="333333"/>
                          </a:solidFill>
                          <a:effectLst/>
                          <a:latin typeface="inter-regular"/>
                        </a:rPr>
                        <a:t/>
                      </a:r>
                      <a:br>
                        <a:rPr lang="en-US" sz="1600" dirty="0">
                          <a:solidFill>
                            <a:srgbClr val="333333"/>
                          </a:solidFill>
                          <a:effectLst/>
                          <a:latin typeface="inter-regular"/>
                        </a:rPr>
                      </a:br>
                      <a:r>
                        <a:rPr lang="en-US" sz="1600" dirty="0">
                          <a:solidFill>
                            <a:srgbClr val="333333"/>
                          </a:solidFill>
                          <a:effectLst/>
                          <a:latin typeface="inter-regular"/>
                        </a:rPr>
                        <a:t>{</a:t>
                      </a:r>
                      <a:br>
                        <a:rPr lang="en-US" sz="1600" dirty="0">
                          <a:solidFill>
                            <a:srgbClr val="333333"/>
                          </a:solidFill>
                          <a:effectLst/>
                          <a:latin typeface="inter-regular"/>
                        </a:rPr>
                      </a:br>
                      <a:r>
                        <a:rPr lang="en-US" sz="1600" dirty="0">
                          <a:solidFill>
                            <a:srgbClr val="333333"/>
                          </a:solidFill>
                          <a:effectLst/>
                          <a:latin typeface="inter-regular"/>
                        </a:rPr>
                        <a:t>//code snippet</a:t>
                      </a:r>
                      <a:br>
                        <a:rPr lang="en-US" sz="1600" dirty="0">
                          <a:solidFill>
                            <a:srgbClr val="333333"/>
                          </a:solidFill>
                          <a:effectLst/>
                          <a:latin typeface="inter-regular"/>
                        </a:rPr>
                      </a:br>
                      <a:r>
                        <a:rPr lang="en-US" sz="1600" dirty="0">
                          <a:solidFill>
                            <a:srgbClr val="333333"/>
                          </a:solidFill>
                          <a:effectLst/>
                          <a:latin typeface="inter-regular"/>
                        </a:rPr>
                        <a:t>}</a:t>
                      </a:r>
                      <a:br>
                        <a:rPr lang="en-US" sz="1600" dirty="0">
                          <a:solidFill>
                            <a:srgbClr val="333333"/>
                          </a:solidFill>
                          <a:effectLst/>
                          <a:latin typeface="inter-regular"/>
                        </a:rPr>
                      </a:br>
                      <a:r>
                        <a:rPr lang="en-US" sz="1600" dirty="0">
                          <a:solidFill>
                            <a:srgbClr val="333333"/>
                          </a:solidFill>
                          <a:effectLst/>
                          <a:latin typeface="inter-regular"/>
                        </a:rPr>
                        <a:t>}</a:t>
                      </a:r>
                    </a:p>
                  </a:txBody>
                  <a:tcPr marL="23186" marR="23186" marT="23186" marB="231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68163">
                <a:tc>
                  <a:txBody>
                    <a:bodyPr/>
                    <a:lstStyle/>
                    <a:p>
                      <a:pPr algn="just" fontAlgn="t"/>
                      <a:r>
                        <a:rPr lang="en-IN" sz="1800" b="1" dirty="0">
                          <a:solidFill>
                            <a:srgbClr val="C00000"/>
                          </a:solidFill>
                          <a:effectLst/>
                          <a:latin typeface="inter-regular"/>
                        </a:rPr>
                        <a:t>Variable</a:t>
                      </a:r>
                    </a:p>
                  </a:txBody>
                  <a:tcPr marL="23186" marR="23186" marT="23186" marB="231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b="1" dirty="0">
                          <a:solidFill>
                            <a:srgbClr val="333333"/>
                          </a:solidFill>
                          <a:effectLst/>
                          <a:latin typeface="inter-regular"/>
                        </a:rPr>
                        <a:t>It should start with a lowercase letter such as id, name.</a:t>
                      </a:r>
                      <a:br>
                        <a:rPr lang="en-US" sz="1600" b="1" dirty="0">
                          <a:solidFill>
                            <a:srgbClr val="333333"/>
                          </a:solidFill>
                          <a:effectLst/>
                          <a:latin typeface="inter-regular"/>
                        </a:rPr>
                      </a:br>
                      <a:r>
                        <a:rPr lang="en-US" sz="1600" b="1" dirty="0">
                          <a:solidFill>
                            <a:srgbClr val="333333"/>
                          </a:solidFill>
                          <a:effectLst/>
                          <a:latin typeface="inter-regular"/>
                        </a:rPr>
                        <a:t>It should not start with the special characters like &amp; (ampersand), $ (dollar), _ (underscore).</a:t>
                      </a:r>
                      <a:br>
                        <a:rPr lang="en-US" sz="1600" b="1" dirty="0">
                          <a:solidFill>
                            <a:srgbClr val="333333"/>
                          </a:solidFill>
                          <a:effectLst/>
                          <a:latin typeface="inter-regular"/>
                        </a:rPr>
                      </a:br>
                      <a:r>
                        <a:rPr lang="en-US" sz="1600" b="1" dirty="0">
                          <a:solidFill>
                            <a:srgbClr val="333333"/>
                          </a:solidFill>
                          <a:effectLst/>
                          <a:latin typeface="inter-regular"/>
                        </a:rPr>
                        <a:t>If the name contains multiple words, start it with the lowercase letter followed by an uppercase letter such as </a:t>
                      </a:r>
                      <a:r>
                        <a:rPr lang="en-US" sz="1600" b="1" dirty="0" err="1">
                          <a:solidFill>
                            <a:srgbClr val="333333"/>
                          </a:solidFill>
                          <a:effectLst/>
                          <a:latin typeface="inter-regular"/>
                        </a:rPr>
                        <a:t>firstName</a:t>
                      </a:r>
                      <a:r>
                        <a:rPr lang="en-US" sz="1600" b="1" dirty="0">
                          <a:solidFill>
                            <a:srgbClr val="333333"/>
                          </a:solidFill>
                          <a:effectLst/>
                          <a:latin typeface="inter-regular"/>
                        </a:rPr>
                        <a:t>, </a:t>
                      </a:r>
                      <a:r>
                        <a:rPr lang="en-US" sz="1600" b="1" dirty="0" err="1">
                          <a:solidFill>
                            <a:srgbClr val="333333"/>
                          </a:solidFill>
                          <a:effectLst/>
                          <a:latin typeface="inter-regular"/>
                        </a:rPr>
                        <a:t>lastName</a:t>
                      </a:r>
                      <a:r>
                        <a:rPr lang="en-US" sz="1600" b="1" dirty="0">
                          <a:solidFill>
                            <a:srgbClr val="333333"/>
                          </a:solidFill>
                          <a:effectLst/>
                          <a:latin typeface="inter-regular"/>
                        </a:rPr>
                        <a:t>.</a:t>
                      </a:r>
                      <a:br>
                        <a:rPr lang="en-US" sz="1600" b="1" dirty="0">
                          <a:solidFill>
                            <a:srgbClr val="333333"/>
                          </a:solidFill>
                          <a:effectLst/>
                          <a:latin typeface="inter-regular"/>
                        </a:rPr>
                      </a:br>
                      <a:r>
                        <a:rPr lang="en-US" sz="1600" b="1" dirty="0">
                          <a:solidFill>
                            <a:srgbClr val="333333"/>
                          </a:solidFill>
                          <a:effectLst/>
                          <a:latin typeface="inter-regular"/>
                        </a:rPr>
                        <a:t>Avoid using one-character variables such as x, y, z.</a:t>
                      </a:r>
                    </a:p>
                  </a:txBody>
                  <a:tcPr marL="23186" marR="23186" marT="23186" marB="231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333333"/>
                          </a:solidFill>
                          <a:effectLst/>
                          <a:latin typeface="inter-regular"/>
                        </a:rPr>
                        <a:t>class Employee</a:t>
                      </a:r>
                      <a:br>
                        <a:rPr lang="en-US" sz="1600" dirty="0">
                          <a:solidFill>
                            <a:srgbClr val="333333"/>
                          </a:solidFill>
                          <a:effectLst/>
                          <a:latin typeface="inter-regular"/>
                        </a:rPr>
                      </a:br>
                      <a:r>
                        <a:rPr lang="en-US" sz="1600" dirty="0">
                          <a:solidFill>
                            <a:srgbClr val="333333"/>
                          </a:solidFill>
                          <a:effectLst/>
                          <a:latin typeface="inter-regular"/>
                        </a:rPr>
                        <a:t>{</a:t>
                      </a:r>
                      <a:br>
                        <a:rPr lang="en-US" sz="1600" dirty="0">
                          <a:solidFill>
                            <a:srgbClr val="333333"/>
                          </a:solidFill>
                          <a:effectLst/>
                          <a:latin typeface="inter-regular"/>
                        </a:rPr>
                      </a:br>
                      <a:r>
                        <a:rPr lang="en-US" sz="1600" dirty="0">
                          <a:solidFill>
                            <a:srgbClr val="333333"/>
                          </a:solidFill>
                          <a:effectLst/>
                          <a:latin typeface="inter-regular"/>
                        </a:rPr>
                        <a:t>// variable</a:t>
                      </a:r>
                      <a:br>
                        <a:rPr lang="en-US" sz="1600" dirty="0">
                          <a:solidFill>
                            <a:srgbClr val="333333"/>
                          </a:solidFill>
                          <a:effectLst/>
                          <a:latin typeface="inter-regular"/>
                        </a:rPr>
                      </a:br>
                      <a:r>
                        <a:rPr lang="en-US" sz="1600" dirty="0" err="1">
                          <a:solidFill>
                            <a:srgbClr val="333333"/>
                          </a:solidFill>
                          <a:effectLst/>
                          <a:latin typeface="inter-regular"/>
                        </a:rPr>
                        <a:t>int</a:t>
                      </a:r>
                      <a:r>
                        <a:rPr lang="en-US" sz="1600" dirty="0">
                          <a:solidFill>
                            <a:srgbClr val="333333"/>
                          </a:solidFill>
                          <a:effectLst/>
                          <a:latin typeface="inter-regular"/>
                        </a:rPr>
                        <a:t> </a:t>
                      </a:r>
                      <a:r>
                        <a:rPr lang="en-US" sz="1600" b="1" dirty="0">
                          <a:solidFill>
                            <a:srgbClr val="333333"/>
                          </a:solidFill>
                          <a:effectLst/>
                          <a:latin typeface="inter-bold"/>
                        </a:rPr>
                        <a:t>id</a:t>
                      </a:r>
                      <a:r>
                        <a:rPr lang="en-US" sz="1600" dirty="0">
                          <a:solidFill>
                            <a:srgbClr val="333333"/>
                          </a:solidFill>
                          <a:effectLst/>
                          <a:latin typeface="inter-regular"/>
                        </a:rPr>
                        <a:t>;</a:t>
                      </a:r>
                      <a:br>
                        <a:rPr lang="en-US" sz="1600" dirty="0">
                          <a:solidFill>
                            <a:srgbClr val="333333"/>
                          </a:solidFill>
                          <a:effectLst/>
                          <a:latin typeface="inter-regular"/>
                        </a:rPr>
                      </a:br>
                      <a:r>
                        <a:rPr lang="en-US" sz="1600" dirty="0">
                          <a:solidFill>
                            <a:srgbClr val="333333"/>
                          </a:solidFill>
                          <a:effectLst/>
                          <a:latin typeface="inter-regular"/>
                        </a:rPr>
                        <a:t>//code snippet</a:t>
                      </a:r>
                      <a:br>
                        <a:rPr lang="en-US" sz="1600" dirty="0">
                          <a:solidFill>
                            <a:srgbClr val="333333"/>
                          </a:solidFill>
                          <a:effectLst/>
                          <a:latin typeface="inter-regular"/>
                        </a:rPr>
                      </a:br>
                      <a:r>
                        <a:rPr lang="en-US" sz="1600" dirty="0">
                          <a:solidFill>
                            <a:srgbClr val="333333"/>
                          </a:solidFill>
                          <a:effectLst/>
                          <a:latin typeface="inter-regular"/>
                        </a:rPr>
                        <a:t>}</a:t>
                      </a:r>
                    </a:p>
                  </a:txBody>
                  <a:tcPr marL="23186" marR="23186" marT="23186" marB="231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84303224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95536" y="524643"/>
            <a:ext cx="8057526" cy="528093"/>
          </a:xfrm>
        </p:spPr>
        <p:txBody>
          <a:bodyPr>
            <a:normAutofit/>
          </a:bodyPr>
          <a:lstStyle/>
          <a:p>
            <a:pPr algn="l"/>
            <a:r>
              <a:rPr lang="en-US" b="1" dirty="0">
                <a:solidFill>
                  <a:srgbClr val="FF0000"/>
                </a:solidFill>
              </a:rPr>
              <a:t>Java Naming Convention</a:t>
            </a:r>
          </a:p>
          <a:p>
            <a:pPr marL="342900" indent="-342900" algn="l">
              <a:buFont typeface="Wingdings" pitchFamily="2" charset="2"/>
              <a:buChar char="Ø"/>
            </a:pPr>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graphicFrame>
        <p:nvGraphicFramePr>
          <p:cNvPr id="5" name="Table 4"/>
          <p:cNvGraphicFramePr>
            <a:graphicFrameLocks noGrp="1"/>
          </p:cNvGraphicFramePr>
          <p:nvPr>
            <p:extLst>
              <p:ext uri="{D42A27DB-BD31-4B8C-83A1-F6EECF244321}">
                <p14:modId xmlns:p14="http://schemas.microsoft.com/office/powerpoint/2010/main" val="609861005"/>
              </p:ext>
            </p:extLst>
          </p:nvPr>
        </p:nvGraphicFramePr>
        <p:xfrm>
          <a:off x="539553" y="1340768"/>
          <a:ext cx="7704855" cy="4154576"/>
        </p:xfrm>
        <a:graphic>
          <a:graphicData uri="http://schemas.openxmlformats.org/drawingml/2006/table">
            <a:tbl>
              <a:tblPr/>
              <a:tblGrid>
                <a:gridCol w="1296143"/>
                <a:gridCol w="3312368"/>
                <a:gridCol w="3096344"/>
              </a:tblGrid>
              <a:tr h="2077288">
                <a:tc>
                  <a:txBody>
                    <a:bodyPr/>
                    <a:lstStyle/>
                    <a:p>
                      <a:pPr algn="l" fontAlgn="t"/>
                      <a:r>
                        <a:rPr lang="en-IN" sz="1600" b="1" dirty="0">
                          <a:solidFill>
                            <a:srgbClr val="C00000"/>
                          </a:solidFill>
                          <a:effectLst/>
                          <a:latin typeface="inter-regular"/>
                        </a:rPr>
                        <a:t>Package</a:t>
                      </a:r>
                    </a:p>
                  </a:txBody>
                  <a:tcPr marL="23186" marR="23186" marT="23186" marB="231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333333"/>
                          </a:solidFill>
                          <a:effectLst/>
                          <a:latin typeface="inter-regular"/>
                        </a:rPr>
                        <a:t>It should be a lowercase letter such as java, lang.</a:t>
                      </a:r>
                      <a:br>
                        <a:rPr lang="en-US" sz="1600" dirty="0">
                          <a:solidFill>
                            <a:srgbClr val="333333"/>
                          </a:solidFill>
                          <a:effectLst/>
                          <a:latin typeface="inter-regular"/>
                        </a:rPr>
                      </a:br>
                      <a:r>
                        <a:rPr lang="en-US" sz="1600" dirty="0">
                          <a:solidFill>
                            <a:srgbClr val="333333"/>
                          </a:solidFill>
                          <a:effectLst/>
                          <a:latin typeface="inter-regular"/>
                        </a:rPr>
                        <a:t>If the name contains multiple words, it should be separated by dots (.) such as </a:t>
                      </a:r>
                      <a:r>
                        <a:rPr lang="en-US" sz="1600" dirty="0" err="1">
                          <a:solidFill>
                            <a:srgbClr val="333333"/>
                          </a:solidFill>
                          <a:effectLst/>
                          <a:latin typeface="inter-regular"/>
                        </a:rPr>
                        <a:t>java.util</a:t>
                      </a:r>
                      <a:r>
                        <a:rPr lang="en-US" sz="1600" dirty="0">
                          <a:solidFill>
                            <a:srgbClr val="333333"/>
                          </a:solidFill>
                          <a:effectLst/>
                          <a:latin typeface="inter-regular"/>
                        </a:rPr>
                        <a:t>, </a:t>
                      </a:r>
                      <a:r>
                        <a:rPr lang="en-US" sz="1600" dirty="0" err="1">
                          <a:solidFill>
                            <a:srgbClr val="333333"/>
                          </a:solidFill>
                          <a:effectLst/>
                          <a:latin typeface="inter-regular"/>
                        </a:rPr>
                        <a:t>java.lang</a:t>
                      </a:r>
                      <a:r>
                        <a:rPr lang="en-US" sz="1600" dirty="0">
                          <a:solidFill>
                            <a:srgbClr val="333333"/>
                          </a:solidFill>
                          <a:effectLst/>
                          <a:latin typeface="inter-regular"/>
                        </a:rPr>
                        <a:t>.</a:t>
                      </a:r>
                    </a:p>
                  </a:txBody>
                  <a:tcPr marL="23186" marR="23186" marT="23186" marB="231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dirty="0">
                          <a:solidFill>
                            <a:srgbClr val="333333"/>
                          </a:solidFill>
                          <a:effectLst/>
                          <a:latin typeface="inter-regular"/>
                        </a:rPr>
                        <a:t>//package</a:t>
                      </a:r>
                      <a:br>
                        <a:rPr lang="en-IN" sz="1600" dirty="0">
                          <a:solidFill>
                            <a:srgbClr val="333333"/>
                          </a:solidFill>
                          <a:effectLst/>
                          <a:latin typeface="inter-regular"/>
                        </a:rPr>
                      </a:br>
                      <a:r>
                        <a:rPr lang="en-IN" sz="1600" dirty="0" err="1">
                          <a:solidFill>
                            <a:srgbClr val="333333"/>
                          </a:solidFill>
                          <a:effectLst/>
                          <a:latin typeface="inter-regular"/>
                        </a:rPr>
                        <a:t>package</a:t>
                      </a:r>
                      <a:r>
                        <a:rPr lang="en-IN" sz="1600" dirty="0">
                          <a:solidFill>
                            <a:srgbClr val="333333"/>
                          </a:solidFill>
                          <a:effectLst/>
                          <a:latin typeface="inter-regular"/>
                        </a:rPr>
                        <a:t> </a:t>
                      </a:r>
                      <a:r>
                        <a:rPr lang="en-IN" sz="1600" b="1" dirty="0" err="1">
                          <a:solidFill>
                            <a:srgbClr val="333333"/>
                          </a:solidFill>
                          <a:effectLst/>
                          <a:latin typeface="inter-bold"/>
                        </a:rPr>
                        <a:t>com.javatpoint</a:t>
                      </a:r>
                      <a:r>
                        <a:rPr lang="en-IN" sz="1600" b="1" dirty="0">
                          <a:solidFill>
                            <a:srgbClr val="333333"/>
                          </a:solidFill>
                          <a:effectLst/>
                          <a:latin typeface="inter-bold"/>
                        </a:rPr>
                        <a:t>;</a:t>
                      </a:r>
                      <a:r>
                        <a:rPr lang="en-IN" sz="1600" dirty="0">
                          <a:solidFill>
                            <a:srgbClr val="333333"/>
                          </a:solidFill>
                          <a:effectLst/>
                          <a:latin typeface="inter-regular"/>
                        </a:rPr>
                        <a:t/>
                      </a:r>
                      <a:br>
                        <a:rPr lang="en-IN" sz="1600" dirty="0">
                          <a:solidFill>
                            <a:srgbClr val="333333"/>
                          </a:solidFill>
                          <a:effectLst/>
                          <a:latin typeface="inter-regular"/>
                        </a:rPr>
                      </a:br>
                      <a:r>
                        <a:rPr lang="en-IN" sz="1600" dirty="0">
                          <a:solidFill>
                            <a:srgbClr val="333333"/>
                          </a:solidFill>
                          <a:effectLst/>
                          <a:latin typeface="inter-regular"/>
                        </a:rPr>
                        <a:t>class Employee</a:t>
                      </a:r>
                      <a:br>
                        <a:rPr lang="en-IN" sz="1600" dirty="0">
                          <a:solidFill>
                            <a:srgbClr val="333333"/>
                          </a:solidFill>
                          <a:effectLst/>
                          <a:latin typeface="inter-regular"/>
                        </a:rPr>
                      </a:br>
                      <a:r>
                        <a:rPr lang="en-IN" sz="1600" dirty="0">
                          <a:solidFill>
                            <a:srgbClr val="333333"/>
                          </a:solidFill>
                          <a:effectLst/>
                          <a:latin typeface="inter-regular"/>
                        </a:rPr>
                        <a:t>{</a:t>
                      </a:r>
                      <a:br>
                        <a:rPr lang="en-IN" sz="1600" dirty="0">
                          <a:solidFill>
                            <a:srgbClr val="333333"/>
                          </a:solidFill>
                          <a:effectLst/>
                          <a:latin typeface="inter-regular"/>
                        </a:rPr>
                      </a:br>
                      <a:r>
                        <a:rPr lang="en-IN" sz="1600" dirty="0">
                          <a:solidFill>
                            <a:srgbClr val="333333"/>
                          </a:solidFill>
                          <a:effectLst/>
                          <a:latin typeface="inter-regular"/>
                        </a:rPr>
                        <a:t>//code snippet</a:t>
                      </a:r>
                      <a:br>
                        <a:rPr lang="en-IN" sz="1600" dirty="0">
                          <a:solidFill>
                            <a:srgbClr val="333333"/>
                          </a:solidFill>
                          <a:effectLst/>
                          <a:latin typeface="inter-regular"/>
                        </a:rPr>
                      </a:br>
                      <a:r>
                        <a:rPr lang="en-IN" sz="1600" dirty="0">
                          <a:solidFill>
                            <a:srgbClr val="333333"/>
                          </a:solidFill>
                          <a:effectLst/>
                          <a:latin typeface="inter-regular"/>
                        </a:rPr>
                        <a:t>}</a:t>
                      </a:r>
                    </a:p>
                  </a:txBody>
                  <a:tcPr marL="23186" marR="23186" marT="23186" marB="231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077288">
                <a:tc>
                  <a:txBody>
                    <a:bodyPr/>
                    <a:lstStyle/>
                    <a:p>
                      <a:pPr algn="l" fontAlgn="t"/>
                      <a:r>
                        <a:rPr lang="en-IN" sz="1600" b="1" dirty="0">
                          <a:solidFill>
                            <a:srgbClr val="C00000"/>
                          </a:solidFill>
                          <a:effectLst/>
                          <a:latin typeface="inter-regular"/>
                        </a:rPr>
                        <a:t>Constant</a:t>
                      </a:r>
                    </a:p>
                  </a:txBody>
                  <a:tcPr marL="23186" marR="23186" marT="23186" marB="231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333333"/>
                          </a:solidFill>
                          <a:effectLst/>
                          <a:latin typeface="inter-regular"/>
                        </a:rPr>
                        <a:t>It should be in uppercase letters such as RED, YELLOW.</a:t>
                      </a:r>
                      <a:br>
                        <a:rPr lang="en-US" sz="1600" dirty="0">
                          <a:solidFill>
                            <a:srgbClr val="333333"/>
                          </a:solidFill>
                          <a:effectLst/>
                          <a:latin typeface="inter-regular"/>
                        </a:rPr>
                      </a:br>
                      <a:r>
                        <a:rPr lang="en-US" sz="1600" dirty="0">
                          <a:solidFill>
                            <a:srgbClr val="333333"/>
                          </a:solidFill>
                          <a:effectLst/>
                          <a:latin typeface="inter-regular"/>
                        </a:rPr>
                        <a:t>If the name contains multiple words, it should be separated by an underscore(_) such as MAX_PRIORITY.</a:t>
                      </a:r>
                      <a:br>
                        <a:rPr lang="en-US" sz="1600" dirty="0">
                          <a:solidFill>
                            <a:srgbClr val="333333"/>
                          </a:solidFill>
                          <a:effectLst/>
                          <a:latin typeface="inter-regular"/>
                        </a:rPr>
                      </a:br>
                      <a:r>
                        <a:rPr lang="en-US" sz="1600" dirty="0">
                          <a:solidFill>
                            <a:srgbClr val="333333"/>
                          </a:solidFill>
                          <a:effectLst/>
                          <a:latin typeface="inter-regular"/>
                        </a:rPr>
                        <a:t>It may contain digits but not as the first letter.</a:t>
                      </a:r>
                    </a:p>
                  </a:txBody>
                  <a:tcPr marL="23186" marR="23186" marT="23186" marB="231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333333"/>
                          </a:solidFill>
                          <a:effectLst/>
                          <a:latin typeface="inter-regular"/>
                        </a:rPr>
                        <a:t>class Employee</a:t>
                      </a:r>
                      <a:br>
                        <a:rPr lang="en-US" sz="1600" dirty="0">
                          <a:solidFill>
                            <a:srgbClr val="333333"/>
                          </a:solidFill>
                          <a:effectLst/>
                          <a:latin typeface="inter-regular"/>
                        </a:rPr>
                      </a:br>
                      <a:r>
                        <a:rPr lang="en-US" sz="1600" dirty="0">
                          <a:solidFill>
                            <a:srgbClr val="333333"/>
                          </a:solidFill>
                          <a:effectLst/>
                          <a:latin typeface="inter-regular"/>
                        </a:rPr>
                        <a:t>{</a:t>
                      </a:r>
                      <a:br>
                        <a:rPr lang="en-US" sz="1600" dirty="0">
                          <a:solidFill>
                            <a:srgbClr val="333333"/>
                          </a:solidFill>
                          <a:effectLst/>
                          <a:latin typeface="inter-regular"/>
                        </a:rPr>
                      </a:br>
                      <a:r>
                        <a:rPr lang="en-US" sz="1600" dirty="0">
                          <a:solidFill>
                            <a:srgbClr val="333333"/>
                          </a:solidFill>
                          <a:effectLst/>
                          <a:latin typeface="inter-regular"/>
                        </a:rPr>
                        <a:t>//constant</a:t>
                      </a:r>
                      <a:br>
                        <a:rPr lang="en-US" sz="1600" dirty="0">
                          <a:solidFill>
                            <a:srgbClr val="333333"/>
                          </a:solidFill>
                          <a:effectLst/>
                          <a:latin typeface="inter-regular"/>
                        </a:rPr>
                      </a:br>
                      <a:r>
                        <a:rPr lang="en-US" sz="1600" dirty="0">
                          <a:solidFill>
                            <a:srgbClr val="333333"/>
                          </a:solidFill>
                          <a:effectLst/>
                          <a:latin typeface="inter-regular"/>
                        </a:rPr>
                        <a:t>static final </a:t>
                      </a:r>
                      <a:r>
                        <a:rPr lang="en-US" sz="1600" dirty="0" err="1">
                          <a:solidFill>
                            <a:srgbClr val="333333"/>
                          </a:solidFill>
                          <a:effectLst/>
                          <a:latin typeface="inter-regular"/>
                        </a:rPr>
                        <a:t>int</a:t>
                      </a:r>
                      <a:r>
                        <a:rPr lang="en-US" sz="1600" dirty="0">
                          <a:solidFill>
                            <a:srgbClr val="333333"/>
                          </a:solidFill>
                          <a:effectLst/>
                          <a:latin typeface="inter-regular"/>
                        </a:rPr>
                        <a:t> </a:t>
                      </a:r>
                      <a:r>
                        <a:rPr lang="en-US" sz="1600" b="1" dirty="0">
                          <a:solidFill>
                            <a:srgbClr val="333333"/>
                          </a:solidFill>
                          <a:effectLst/>
                          <a:latin typeface="inter-bold"/>
                        </a:rPr>
                        <a:t>MIN_AGE</a:t>
                      </a:r>
                      <a:r>
                        <a:rPr lang="en-US" sz="1600" dirty="0">
                          <a:solidFill>
                            <a:srgbClr val="333333"/>
                          </a:solidFill>
                          <a:effectLst/>
                          <a:latin typeface="inter-regular"/>
                        </a:rPr>
                        <a:t> = 18;</a:t>
                      </a:r>
                      <a:br>
                        <a:rPr lang="en-US" sz="1600" dirty="0">
                          <a:solidFill>
                            <a:srgbClr val="333333"/>
                          </a:solidFill>
                          <a:effectLst/>
                          <a:latin typeface="inter-regular"/>
                        </a:rPr>
                      </a:br>
                      <a:r>
                        <a:rPr lang="en-US" sz="1600" dirty="0">
                          <a:solidFill>
                            <a:srgbClr val="333333"/>
                          </a:solidFill>
                          <a:effectLst/>
                          <a:latin typeface="inter-regular"/>
                        </a:rPr>
                        <a:t>//code snippet</a:t>
                      </a:r>
                      <a:br>
                        <a:rPr lang="en-US" sz="1600" dirty="0">
                          <a:solidFill>
                            <a:srgbClr val="333333"/>
                          </a:solidFill>
                          <a:effectLst/>
                          <a:latin typeface="inter-regular"/>
                        </a:rPr>
                      </a:br>
                      <a:r>
                        <a:rPr lang="en-US" sz="1600" dirty="0">
                          <a:solidFill>
                            <a:srgbClr val="333333"/>
                          </a:solidFill>
                          <a:effectLst/>
                          <a:latin typeface="inter-regular"/>
                        </a:rPr>
                        <a:t>}</a:t>
                      </a:r>
                    </a:p>
                  </a:txBody>
                  <a:tcPr marL="23186" marR="23186" marT="23186" marB="231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47318389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95536" y="524643"/>
            <a:ext cx="8057526" cy="528093"/>
          </a:xfrm>
        </p:spPr>
        <p:txBody>
          <a:bodyPr>
            <a:normAutofit/>
          </a:bodyPr>
          <a:lstStyle/>
          <a:p>
            <a:pPr algn="l"/>
            <a:r>
              <a:rPr lang="en-US" b="1" dirty="0">
                <a:solidFill>
                  <a:srgbClr val="FF0000"/>
                </a:solidFill>
              </a:rPr>
              <a:t>Java Naming Convention</a:t>
            </a:r>
          </a:p>
          <a:p>
            <a:pPr marL="342900" indent="-342900" algn="l">
              <a:buFont typeface="Wingdings" pitchFamily="2" charset="2"/>
              <a:buChar char="Ø"/>
            </a:pPr>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2" name="Rectangle 1"/>
          <p:cNvSpPr/>
          <p:nvPr/>
        </p:nvSpPr>
        <p:spPr>
          <a:xfrm>
            <a:off x="539552" y="1196752"/>
            <a:ext cx="7632848" cy="2031325"/>
          </a:xfrm>
          <a:prstGeom prst="rect">
            <a:avLst/>
          </a:prstGeom>
        </p:spPr>
        <p:txBody>
          <a:bodyPr wrap="square">
            <a:spAutoFit/>
          </a:bodyPr>
          <a:lstStyle/>
          <a:p>
            <a:r>
              <a:rPr lang="en-US" b="1" dirty="0" err="1">
                <a:solidFill>
                  <a:srgbClr val="C00000"/>
                </a:solidFill>
              </a:rPr>
              <a:t>CamelCase</a:t>
            </a:r>
            <a:r>
              <a:rPr lang="en-US" b="1" dirty="0">
                <a:solidFill>
                  <a:srgbClr val="C00000"/>
                </a:solidFill>
              </a:rPr>
              <a:t> in Java naming </a:t>
            </a:r>
            <a:r>
              <a:rPr lang="en-US" b="1" dirty="0" smtClean="0">
                <a:solidFill>
                  <a:srgbClr val="C00000"/>
                </a:solidFill>
              </a:rPr>
              <a:t>conventions</a:t>
            </a:r>
          </a:p>
          <a:p>
            <a:endParaRPr lang="en-US" b="1" dirty="0">
              <a:solidFill>
                <a:srgbClr val="C00000"/>
              </a:solidFill>
            </a:endParaRPr>
          </a:p>
          <a:p>
            <a:pPr marL="285750" indent="-285750">
              <a:buFont typeface="Arial" pitchFamily="34" charset="0"/>
              <a:buChar char="•"/>
            </a:pPr>
            <a:r>
              <a:rPr lang="en-US" dirty="0"/>
              <a:t>Java follows camel-case syntax for naming the class, interface, method, and variable.</a:t>
            </a:r>
          </a:p>
          <a:p>
            <a:pPr marL="285750" indent="-285750">
              <a:buFont typeface="Arial" pitchFamily="34" charset="0"/>
              <a:buChar char="•"/>
            </a:pPr>
            <a:r>
              <a:rPr lang="en-US" dirty="0"/>
              <a:t>If the name is combined with two words, the second word will start with uppercase letter always such as </a:t>
            </a:r>
            <a:r>
              <a:rPr lang="en-US" dirty="0" err="1"/>
              <a:t>actionPerformed</a:t>
            </a:r>
            <a:r>
              <a:rPr lang="en-US" dirty="0"/>
              <a:t>(), </a:t>
            </a:r>
            <a:r>
              <a:rPr lang="en-US" dirty="0" err="1"/>
              <a:t>firstName</a:t>
            </a:r>
            <a:r>
              <a:rPr lang="en-US" dirty="0"/>
              <a:t>, </a:t>
            </a:r>
            <a:r>
              <a:rPr lang="en-US" dirty="0" err="1"/>
              <a:t>ActionEvent</a:t>
            </a:r>
            <a:r>
              <a:rPr lang="en-US" dirty="0"/>
              <a:t>, </a:t>
            </a:r>
            <a:r>
              <a:rPr lang="en-US" dirty="0" err="1"/>
              <a:t>ActionListener</a:t>
            </a:r>
            <a:r>
              <a:rPr lang="en-US" dirty="0"/>
              <a:t>, etc.</a:t>
            </a:r>
          </a:p>
        </p:txBody>
      </p:sp>
    </p:spTree>
    <p:extLst>
      <p:ext uri="{BB962C8B-B14F-4D97-AF65-F5344CB8AC3E}">
        <p14:creationId xmlns:p14="http://schemas.microsoft.com/office/powerpoint/2010/main" val="20358667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397891" y="2132856"/>
            <a:ext cx="4464496" cy="528093"/>
          </a:xfrm>
        </p:spPr>
        <p:txBody>
          <a:bodyPr>
            <a:noAutofit/>
          </a:bodyPr>
          <a:lstStyle/>
          <a:p>
            <a:pPr marL="342900" indent="-342900" algn="l">
              <a:buFont typeface="Wingdings" pitchFamily="2" charset="2"/>
              <a:buChar char="Ø"/>
            </a:pPr>
            <a:r>
              <a:rPr lang="en-US" sz="3600" dirty="0" smtClean="0">
                <a:solidFill>
                  <a:srgbClr val="C00000"/>
                </a:solidFill>
              </a:rPr>
              <a:t>Object and Class</a:t>
            </a:r>
            <a:endParaRPr lang="en-US" sz="3600"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Tree>
    <p:extLst>
      <p:ext uri="{BB962C8B-B14F-4D97-AF65-F5344CB8AC3E}">
        <p14:creationId xmlns:p14="http://schemas.microsoft.com/office/powerpoint/2010/main" val="291812776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2" y="548680"/>
            <a:ext cx="4464496" cy="528093"/>
          </a:xfrm>
        </p:spPr>
        <p:txBody>
          <a:bodyPr>
            <a:noAutofit/>
          </a:bodyPr>
          <a:lstStyle/>
          <a:p>
            <a:pPr marL="342900" indent="-342900" algn="l">
              <a:buFont typeface="Wingdings" pitchFamily="2" charset="2"/>
              <a:buChar char="Ø"/>
            </a:pPr>
            <a:r>
              <a:rPr lang="en-US" sz="3600" dirty="0" smtClean="0">
                <a:solidFill>
                  <a:srgbClr val="C00000"/>
                </a:solidFill>
              </a:rPr>
              <a:t>What is object?</a:t>
            </a:r>
            <a:endParaRPr lang="en-US" sz="3600"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2" name="Rectangle 1"/>
          <p:cNvSpPr/>
          <p:nvPr/>
        </p:nvSpPr>
        <p:spPr>
          <a:xfrm>
            <a:off x="539552" y="1340768"/>
            <a:ext cx="4572000" cy="2031325"/>
          </a:xfrm>
          <a:prstGeom prst="rect">
            <a:avLst/>
          </a:prstGeom>
        </p:spPr>
        <p:txBody>
          <a:bodyPr>
            <a:spAutoFit/>
          </a:bodyPr>
          <a:lstStyle/>
          <a:p>
            <a:pPr marL="285750" indent="-285750">
              <a:buFont typeface="Arial" pitchFamily="34" charset="0"/>
              <a:buChar char="•"/>
            </a:pPr>
            <a:r>
              <a:rPr lang="en-US" b="1" dirty="0"/>
              <a:t>An entity that has state and behavior is known as an object e.g., chair, bike, marker, pen, table, car, etc</a:t>
            </a:r>
            <a:r>
              <a:rPr lang="en-US" b="1" dirty="0" smtClean="0"/>
              <a:t>.</a:t>
            </a:r>
          </a:p>
          <a:p>
            <a:pPr marL="285750" indent="-285750">
              <a:buFont typeface="Arial" pitchFamily="34" charset="0"/>
              <a:buChar char="•"/>
            </a:pPr>
            <a:r>
              <a:rPr lang="en-US" b="1" dirty="0" smtClean="0"/>
              <a:t> </a:t>
            </a:r>
            <a:r>
              <a:rPr lang="en-US" b="1" dirty="0"/>
              <a:t>It can be physical or logical (tangible and intangible). </a:t>
            </a:r>
            <a:endParaRPr lang="en-US" b="1" dirty="0" smtClean="0"/>
          </a:p>
          <a:p>
            <a:pPr marL="285750" indent="-285750">
              <a:buFont typeface="Arial" pitchFamily="34" charset="0"/>
              <a:buChar char="•"/>
            </a:pPr>
            <a:r>
              <a:rPr lang="en-US" b="1" dirty="0" smtClean="0"/>
              <a:t>The </a:t>
            </a:r>
            <a:r>
              <a:rPr lang="en-US" b="1" dirty="0"/>
              <a:t>example of an intangible object is the banking system.</a:t>
            </a:r>
            <a:endParaRPr lang="en-IN" b="1" dirty="0"/>
          </a:p>
        </p:txBody>
      </p:sp>
      <p:pic>
        <p:nvPicPr>
          <p:cNvPr id="21506" name="Picture 2" descr="object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051" y="548680"/>
            <a:ext cx="2962672" cy="26793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18023" y="3573016"/>
            <a:ext cx="7272808" cy="2308324"/>
          </a:xfrm>
          <a:prstGeom prst="rect">
            <a:avLst/>
          </a:prstGeom>
        </p:spPr>
        <p:txBody>
          <a:bodyPr wrap="square">
            <a:spAutoFit/>
          </a:bodyPr>
          <a:lstStyle/>
          <a:p>
            <a:r>
              <a:rPr lang="en-US" sz="2400" b="1" dirty="0">
                <a:solidFill>
                  <a:srgbClr val="C00000"/>
                </a:solidFill>
              </a:rPr>
              <a:t>An object has three characteristics:</a:t>
            </a:r>
          </a:p>
          <a:p>
            <a:r>
              <a:rPr lang="en-US" sz="2000" b="1" dirty="0">
                <a:solidFill>
                  <a:srgbClr val="C00000"/>
                </a:solidFill>
              </a:rPr>
              <a:t>State:</a:t>
            </a:r>
            <a:r>
              <a:rPr lang="en-US" sz="2000" dirty="0">
                <a:solidFill>
                  <a:srgbClr val="C00000"/>
                </a:solidFill>
              </a:rPr>
              <a:t> </a:t>
            </a:r>
            <a:r>
              <a:rPr lang="en-US" sz="2000" dirty="0"/>
              <a:t>represents the data (value) of an object.</a:t>
            </a:r>
          </a:p>
          <a:p>
            <a:r>
              <a:rPr lang="en-US" sz="2000" b="1" dirty="0">
                <a:solidFill>
                  <a:srgbClr val="C00000"/>
                </a:solidFill>
              </a:rPr>
              <a:t>Behavior:</a:t>
            </a:r>
            <a:r>
              <a:rPr lang="en-US" sz="2000" dirty="0">
                <a:solidFill>
                  <a:srgbClr val="C00000"/>
                </a:solidFill>
              </a:rPr>
              <a:t> </a:t>
            </a:r>
            <a:r>
              <a:rPr lang="en-US" sz="2000" dirty="0"/>
              <a:t>represents the behavior (functionality) of an object such as deposit, withdraw, etc.</a:t>
            </a:r>
          </a:p>
          <a:p>
            <a:r>
              <a:rPr lang="en-US" sz="2000" b="1" dirty="0">
                <a:solidFill>
                  <a:srgbClr val="C00000"/>
                </a:solidFill>
              </a:rPr>
              <a:t>Identity:</a:t>
            </a:r>
            <a:r>
              <a:rPr lang="en-US" sz="2000" dirty="0"/>
              <a:t> An object identity is typically implemented via a unique ID. The value of the ID is not visible to the external user. However, it is used internally by the JVM to identify each object uniquely.</a:t>
            </a:r>
          </a:p>
        </p:txBody>
      </p:sp>
    </p:spTree>
    <p:extLst>
      <p:ext uri="{BB962C8B-B14F-4D97-AF65-F5344CB8AC3E}">
        <p14:creationId xmlns:p14="http://schemas.microsoft.com/office/powerpoint/2010/main" val="279243847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2" y="548680"/>
            <a:ext cx="4464496" cy="528093"/>
          </a:xfrm>
        </p:spPr>
        <p:txBody>
          <a:bodyPr>
            <a:noAutofit/>
          </a:bodyPr>
          <a:lstStyle/>
          <a:p>
            <a:pPr marL="342900" indent="-342900" algn="l">
              <a:buFont typeface="Wingdings" pitchFamily="2" charset="2"/>
              <a:buChar char="Ø"/>
            </a:pPr>
            <a:r>
              <a:rPr lang="en-US" sz="3600" dirty="0" smtClean="0">
                <a:solidFill>
                  <a:srgbClr val="C00000"/>
                </a:solidFill>
              </a:rPr>
              <a:t>What is object?</a:t>
            </a:r>
            <a:endParaRPr lang="en-US" sz="3600"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pic>
        <p:nvPicPr>
          <p:cNvPr id="25602" name="Picture 2" descr="Characteristics of Object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80" y="1268761"/>
            <a:ext cx="3442853" cy="35283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1520" y="1268761"/>
            <a:ext cx="4572000" cy="4524315"/>
          </a:xfrm>
          <a:prstGeom prst="rect">
            <a:avLst/>
          </a:prstGeom>
        </p:spPr>
        <p:txBody>
          <a:bodyPr>
            <a:spAutoFit/>
          </a:bodyPr>
          <a:lstStyle/>
          <a:p>
            <a:r>
              <a:rPr lang="en-US" dirty="0"/>
              <a:t>For Example, Pen is an object. Its name is Reynolds; color is white, known as its state. </a:t>
            </a:r>
            <a:endParaRPr lang="en-US" dirty="0" smtClean="0"/>
          </a:p>
          <a:p>
            <a:endParaRPr lang="en-US" dirty="0"/>
          </a:p>
          <a:p>
            <a:r>
              <a:rPr lang="en-US" dirty="0" smtClean="0"/>
              <a:t>It </a:t>
            </a:r>
            <a:r>
              <a:rPr lang="en-US" dirty="0"/>
              <a:t>is used to write, so writing is its behavior</a:t>
            </a:r>
            <a:r>
              <a:rPr lang="en-US" dirty="0" smtClean="0"/>
              <a:t>.</a:t>
            </a:r>
          </a:p>
          <a:p>
            <a:endParaRPr lang="en-US" dirty="0"/>
          </a:p>
          <a:p>
            <a:r>
              <a:rPr lang="en-US" b="1" dirty="0"/>
              <a:t>An object is an instance of a class.</a:t>
            </a:r>
            <a:r>
              <a:rPr lang="en-US" dirty="0"/>
              <a:t> A class is a template or blueprint from which objects are created. So, an object is the instance(result) of a class</a:t>
            </a:r>
            <a:r>
              <a:rPr lang="en-US" dirty="0" smtClean="0"/>
              <a:t>.</a:t>
            </a:r>
          </a:p>
          <a:p>
            <a:endParaRPr lang="en-US" dirty="0"/>
          </a:p>
          <a:p>
            <a:r>
              <a:rPr lang="en-US" b="1" dirty="0"/>
              <a:t>Object Definitions:</a:t>
            </a:r>
            <a:endParaRPr lang="en-US" dirty="0"/>
          </a:p>
          <a:p>
            <a:pPr marL="285750" indent="-285750">
              <a:buFont typeface="Arial" pitchFamily="34" charset="0"/>
              <a:buChar char="•"/>
            </a:pPr>
            <a:r>
              <a:rPr lang="en-US" dirty="0"/>
              <a:t>An object is </a:t>
            </a:r>
            <a:r>
              <a:rPr lang="en-US" i="1" dirty="0"/>
              <a:t>a real-world entity</a:t>
            </a:r>
            <a:r>
              <a:rPr lang="en-US" dirty="0"/>
              <a:t>.</a:t>
            </a:r>
          </a:p>
          <a:p>
            <a:pPr marL="285750" indent="-285750">
              <a:buFont typeface="Arial" pitchFamily="34" charset="0"/>
              <a:buChar char="•"/>
            </a:pPr>
            <a:r>
              <a:rPr lang="en-US" dirty="0"/>
              <a:t>An object is </a:t>
            </a:r>
            <a:r>
              <a:rPr lang="en-US" i="1" dirty="0"/>
              <a:t>a runtime entity</a:t>
            </a:r>
            <a:r>
              <a:rPr lang="en-US" dirty="0"/>
              <a:t>.</a:t>
            </a:r>
          </a:p>
          <a:p>
            <a:pPr marL="285750" indent="-285750">
              <a:buFont typeface="Arial" pitchFamily="34" charset="0"/>
              <a:buChar char="•"/>
            </a:pPr>
            <a:r>
              <a:rPr lang="en-US" dirty="0"/>
              <a:t>The object is </a:t>
            </a:r>
            <a:r>
              <a:rPr lang="en-US" i="1" dirty="0"/>
              <a:t>an entity which has state and behavior</a:t>
            </a:r>
            <a:r>
              <a:rPr lang="en-US" dirty="0"/>
              <a:t>.</a:t>
            </a:r>
          </a:p>
          <a:p>
            <a:pPr marL="285750" indent="-285750">
              <a:buFont typeface="Arial" pitchFamily="34" charset="0"/>
              <a:buChar char="•"/>
            </a:pPr>
            <a:r>
              <a:rPr lang="en-US" dirty="0"/>
              <a:t>The object is </a:t>
            </a:r>
            <a:r>
              <a:rPr lang="en-US" i="1" dirty="0"/>
              <a:t>an instance of a class</a:t>
            </a:r>
            <a:r>
              <a:rPr lang="en-US" dirty="0"/>
              <a:t>.</a:t>
            </a:r>
          </a:p>
        </p:txBody>
      </p:sp>
    </p:spTree>
    <p:extLst>
      <p:ext uri="{BB962C8B-B14F-4D97-AF65-F5344CB8AC3E}">
        <p14:creationId xmlns:p14="http://schemas.microsoft.com/office/powerpoint/2010/main" val="216602920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ctr"/>
            <a:r>
              <a:rPr lang="en-US" sz="4000" dirty="0" smtClean="0">
                <a:solidFill>
                  <a:srgbClr val="FF0000"/>
                </a:solidFill>
              </a:rPr>
              <a:t>Day </a:t>
            </a:r>
            <a:r>
              <a:rPr lang="en-US" sz="4000" dirty="0" smtClean="0">
                <a:solidFill>
                  <a:srgbClr val="FF0000"/>
                </a:solidFill>
              </a:rPr>
              <a:t>3</a:t>
            </a:r>
            <a:endParaRPr lang="en-US" sz="4000" dirty="0" smtClean="0">
              <a:solidFill>
                <a:srgbClr val="FF0000"/>
              </a:solidFill>
            </a:endParaRPr>
          </a:p>
          <a:p>
            <a:pPr marL="571500" indent="-571500" algn="l">
              <a:buFontTx/>
              <a:buChar char="-"/>
            </a:pPr>
            <a:r>
              <a:rPr lang="en-US" sz="2000" b="1" dirty="0">
                <a:solidFill>
                  <a:srgbClr val="FF0000"/>
                </a:solidFill>
              </a:rPr>
              <a:t>Object-Oriented Programming </a:t>
            </a:r>
            <a:r>
              <a:rPr lang="en-US" sz="2000" b="1" dirty="0" smtClean="0">
                <a:solidFill>
                  <a:srgbClr val="FF0000"/>
                </a:solidFill>
              </a:rPr>
              <a:t>Concepts</a:t>
            </a:r>
            <a:endParaRPr lang="en-US" sz="2000" b="1" dirty="0">
              <a:solidFill>
                <a:srgbClr val="FF0000"/>
              </a:solidFill>
            </a:endParaRPr>
          </a:p>
          <a:p>
            <a:pPr marL="457200" indent="-457200" algn="l">
              <a:buFont typeface="Wingdings" pitchFamily="2" charset="2"/>
              <a:buChar char="q"/>
            </a:pPr>
            <a:r>
              <a:rPr lang="en-US" sz="2000" b="1" dirty="0" smtClean="0">
                <a:solidFill>
                  <a:srgbClr val="002060"/>
                </a:solidFill>
              </a:rPr>
              <a:t>Object</a:t>
            </a:r>
          </a:p>
          <a:p>
            <a:pPr marL="457200" indent="-457200" algn="l">
              <a:buFont typeface="Wingdings" pitchFamily="2" charset="2"/>
              <a:buChar char="q"/>
            </a:pPr>
            <a:r>
              <a:rPr lang="en-US" sz="2000" b="1" dirty="0" smtClean="0">
                <a:solidFill>
                  <a:srgbClr val="002060"/>
                </a:solidFill>
              </a:rPr>
              <a:t>Class</a:t>
            </a:r>
            <a:endParaRPr lang="en-US" sz="2000" b="1" dirty="0">
              <a:solidFill>
                <a:srgbClr val="002060"/>
              </a:solidFill>
            </a:endParaRPr>
          </a:p>
          <a:p>
            <a:pPr marL="457200" indent="-457200" algn="l">
              <a:buFont typeface="Wingdings" pitchFamily="2" charset="2"/>
              <a:buChar char="q"/>
            </a:pPr>
            <a:r>
              <a:rPr lang="en-US" sz="2000" b="1" dirty="0">
                <a:solidFill>
                  <a:srgbClr val="002060"/>
                </a:solidFill>
              </a:rPr>
              <a:t>Inheritance</a:t>
            </a:r>
          </a:p>
          <a:p>
            <a:pPr marL="457200" indent="-457200" algn="l">
              <a:buFont typeface="Wingdings" pitchFamily="2" charset="2"/>
              <a:buChar char="q"/>
            </a:pPr>
            <a:r>
              <a:rPr lang="en-US" sz="2000" b="1" dirty="0">
                <a:solidFill>
                  <a:srgbClr val="002060"/>
                </a:solidFill>
              </a:rPr>
              <a:t>Polymorphism</a:t>
            </a:r>
          </a:p>
          <a:p>
            <a:pPr marL="457200" indent="-457200" algn="l">
              <a:buFont typeface="Wingdings" pitchFamily="2" charset="2"/>
              <a:buChar char="q"/>
            </a:pPr>
            <a:r>
              <a:rPr lang="en-US" sz="2000" b="1" dirty="0">
                <a:solidFill>
                  <a:srgbClr val="002060"/>
                </a:solidFill>
              </a:rPr>
              <a:t>Abstraction</a:t>
            </a:r>
          </a:p>
          <a:p>
            <a:pPr marL="457200" indent="-457200" algn="l">
              <a:buFont typeface="Wingdings" pitchFamily="2" charset="2"/>
              <a:buChar char="q"/>
            </a:pPr>
            <a:r>
              <a:rPr lang="en-US" sz="2000" b="1" dirty="0" smtClean="0">
                <a:solidFill>
                  <a:srgbClr val="002060"/>
                </a:solidFill>
              </a:rPr>
              <a:t>Encapsulation</a:t>
            </a:r>
          </a:p>
          <a:p>
            <a:pPr marL="457200" indent="-457200" algn="l">
              <a:buFont typeface="Wingdings" pitchFamily="2" charset="2"/>
              <a:buChar char="q"/>
            </a:pPr>
            <a:r>
              <a:rPr lang="en-US" sz="2000" b="1" dirty="0">
                <a:solidFill>
                  <a:srgbClr val="FF0000"/>
                </a:solidFill>
              </a:rPr>
              <a:t>Java Naming </a:t>
            </a:r>
            <a:r>
              <a:rPr lang="en-US" sz="2000" b="1" dirty="0" smtClean="0">
                <a:solidFill>
                  <a:srgbClr val="FF0000"/>
                </a:solidFill>
              </a:rPr>
              <a:t>Convention</a:t>
            </a:r>
          </a:p>
          <a:p>
            <a:pPr marL="457200" indent="-457200" algn="l">
              <a:buFont typeface="Wingdings" pitchFamily="2" charset="2"/>
              <a:buChar char="q"/>
            </a:pPr>
            <a:r>
              <a:rPr lang="en-US" sz="2000" dirty="0">
                <a:solidFill>
                  <a:srgbClr val="C00000"/>
                </a:solidFill>
              </a:rPr>
              <a:t>Object and </a:t>
            </a:r>
            <a:r>
              <a:rPr lang="en-US" sz="2000" dirty="0" smtClean="0">
                <a:solidFill>
                  <a:srgbClr val="C00000"/>
                </a:solidFill>
              </a:rPr>
              <a:t>Class</a:t>
            </a:r>
          </a:p>
          <a:p>
            <a:pPr marL="457200" indent="-457200" algn="l">
              <a:buFont typeface="Wingdings" pitchFamily="2" charset="2"/>
              <a:buChar char="q"/>
            </a:pPr>
            <a:r>
              <a:rPr lang="en-US" sz="2000" b="1" dirty="0">
                <a:solidFill>
                  <a:srgbClr val="C00000"/>
                </a:solidFill>
              </a:rPr>
              <a:t>Method in </a:t>
            </a:r>
            <a:r>
              <a:rPr lang="en-US" sz="2000" b="1" dirty="0" smtClean="0">
                <a:solidFill>
                  <a:srgbClr val="C00000"/>
                </a:solidFill>
              </a:rPr>
              <a:t>Java</a:t>
            </a:r>
          </a:p>
          <a:p>
            <a:pPr marL="857250" lvl="2" indent="-457200">
              <a:buFont typeface="Wingdings" pitchFamily="2" charset="2"/>
              <a:buChar char="q"/>
            </a:pPr>
            <a:r>
              <a:rPr lang="en-US" sz="1600" b="1" dirty="0">
                <a:solidFill>
                  <a:srgbClr val="7030A0"/>
                </a:solidFill>
              </a:rPr>
              <a:t>Instance Method</a:t>
            </a:r>
          </a:p>
          <a:p>
            <a:pPr marL="857250" lvl="2" indent="-457200">
              <a:buFont typeface="Wingdings" pitchFamily="2" charset="2"/>
              <a:buChar char="q"/>
            </a:pPr>
            <a:r>
              <a:rPr lang="en-US" sz="1600" b="1" dirty="0" smtClean="0">
                <a:solidFill>
                  <a:srgbClr val="7030A0"/>
                </a:solidFill>
              </a:rPr>
              <a:t>Abstract </a:t>
            </a:r>
            <a:r>
              <a:rPr lang="en-US" sz="1600" b="1" dirty="0">
                <a:solidFill>
                  <a:srgbClr val="7030A0"/>
                </a:solidFill>
              </a:rPr>
              <a:t>Method</a:t>
            </a:r>
          </a:p>
          <a:p>
            <a:pPr marL="457200" indent="-457200" algn="l">
              <a:buFont typeface="Wingdings" pitchFamily="2" charset="2"/>
              <a:buChar char="q"/>
            </a:pPr>
            <a:endParaRPr lang="en-US" sz="2000" dirty="0">
              <a:solidFill>
                <a:srgbClr val="C00000"/>
              </a:solidFill>
            </a:endParaRPr>
          </a:p>
          <a:p>
            <a:pPr marL="457200" indent="-457200" algn="l">
              <a:buFont typeface="Wingdings" pitchFamily="2" charset="2"/>
              <a:buChar char="q"/>
            </a:pPr>
            <a:endParaRPr lang="en-US" sz="2000" b="1" dirty="0">
              <a:solidFill>
                <a:srgbClr val="FF0000"/>
              </a:solidFill>
            </a:endParaRPr>
          </a:p>
          <a:p>
            <a:pPr marL="457200" indent="-457200" algn="l">
              <a:buFont typeface="Wingdings" pitchFamily="2" charset="2"/>
              <a:buChar char="q"/>
            </a:pPr>
            <a:endParaRPr lang="en-US" sz="2000" b="1" dirty="0">
              <a:solidFill>
                <a:srgbClr val="002060"/>
              </a:solidFill>
            </a:endParaRPr>
          </a:p>
          <a:p>
            <a:pPr marL="457200" indent="-457200" algn="l">
              <a:buFont typeface="Wingdings" pitchFamily="2" charset="2"/>
              <a:buChar char="q"/>
            </a:pPr>
            <a:endParaRPr lang="en-US" sz="2000" b="1" dirty="0" smtClean="0">
              <a:solidFill>
                <a:srgbClr val="002060"/>
              </a:solidFill>
            </a:endParaRPr>
          </a:p>
          <a:p>
            <a:pPr marL="457200" indent="-457200" algn="l">
              <a:buFont typeface="Wingdings" pitchFamily="2" charset="2"/>
              <a:buChar char="q"/>
            </a:pPr>
            <a:endParaRPr lang="en-US" sz="2000" b="1" dirty="0">
              <a:solidFill>
                <a:srgbClr val="002060"/>
              </a:solidFill>
            </a:endParaRPr>
          </a:p>
          <a:p>
            <a:pPr algn="ctr"/>
            <a:endParaRPr lang="en-US" sz="4000" dirty="0" smtClean="0">
              <a:solidFill>
                <a:srgbClr val="FF0000"/>
              </a:solidFill>
            </a:endParaRPr>
          </a:p>
          <a:p>
            <a:pPr marL="342900" indent="-342900">
              <a:buFontTx/>
              <a:buChar char="-"/>
            </a:pPr>
            <a:endParaRPr lang="en-US"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5805264"/>
            <a:ext cx="3181350" cy="876300"/>
          </a:xfrm>
          <a:prstGeom prst="rect">
            <a:avLst/>
          </a:prstGeom>
          <a:noFill/>
          <a:ln w="9525">
            <a:noFill/>
            <a:miter lim="800000"/>
            <a:headEnd/>
            <a:tailEnd/>
          </a:ln>
        </p:spPr>
      </p:pic>
    </p:spTree>
    <p:extLst>
      <p:ext uri="{BB962C8B-B14F-4D97-AF65-F5344CB8AC3E}">
        <p14:creationId xmlns:p14="http://schemas.microsoft.com/office/powerpoint/2010/main" val="42212387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2" y="548680"/>
            <a:ext cx="4464496" cy="528093"/>
          </a:xfrm>
        </p:spPr>
        <p:txBody>
          <a:bodyPr>
            <a:noAutofit/>
          </a:bodyPr>
          <a:lstStyle/>
          <a:p>
            <a:pPr marL="342900" indent="-342900" algn="l">
              <a:buFont typeface="Wingdings" pitchFamily="2" charset="2"/>
              <a:buChar char="Ø"/>
            </a:pPr>
            <a:r>
              <a:rPr lang="en-US" sz="3600" dirty="0" smtClean="0">
                <a:solidFill>
                  <a:srgbClr val="C00000"/>
                </a:solidFill>
              </a:rPr>
              <a:t>What is class?</a:t>
            </a:r>
            <a:endParaRPr lang="en-US" sz="3600"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2" name="Rectangle 1"/>
          <p:cNvSpPr/>
          <p:nvPr/>
        </p:nvSpPr>
        <p:spPr>
          <a:xfrm>
            <a:off x="432048" y="1340768"/>
            <a:ext cx="4788024" cy="3570208"/>
          </a:xfrm>
          <a:prstGeom prst="rect">
            <a:avLst/>
          </a:prstGeom>
        </p:spPr>
        <p:txBody>
          <a:bodyPr wrap="square">
            <a:spAutoFit/>
          </a:bodyPr>
          <a:lstStyle/>
          <a:p>
            <a:pPr marL="342900" indent="-342900">
              <a:buFont typeface="Arial" pitchFamily="34" charset="0"/>
              <a:buChar char="•"/>
            </a:pPr>
            <a:r>
              <a:rPr lang="en-US" sz="2000" b="1" dirty="0" smtClean="0">
                <a:solidFill>
                  <a:srgbClr val="7030A0"/>
                </a:solidFill>
              </a:rPr>
              <a:t>A </a:t>
            </a:r>
            <a:r>
              <a:rPr lang="en-US" sz="2000" b="1" dirty="0">
                <a:solidFill>
                  <a:srgbClr val="7030A0"/>
                </a:solidFill>
              </a:rPr>
              <a:t>class is a group of objects which have common properties</a:t>
            </a:r>
            <a:r>
              <a:rPr lang="en-US" sz="2000" dirty="0"/>
              <a:t>. </a:t>
            </a:r>
            <a:endParaRPr lang="en-US" sz="2000" dirty="0" smtClean="0"/>
          </a:p>
          <a:p>
            <a:pPr marL="342900" indent="-342900">
              <a:buFont typeface="Arial" pitchFamily="34" charset="0"/>
              <a:buChar char="•"/>
            </a:pPr>
            <a:r>
              <a:rPr lang="en-US" sz="2000" dirty="0" smtClean="0"/>
              <a:t>It </a:t>
            </a:r>
            <a:r>
              <a:rPr lang="en-US" sz="2000" dirty="0"/>
              <a:t>is a template or blueprint from which objects are created. </a:t>
            </a:r>
            <a:endParaRPr lang="en-US" sz="2000" dirty="0" smtClean="0"/>
          </a:p>
          <a:p>
            <a:pPr marL="342900" indent="-342900">
              <a:buFont typeface="Arial" pitchFamily="34" charset="0"/>
              <a:buChar char="•"/>
            </a:pPr>
            <a:r>
              <a:rPr lang="en-US" sz="2000" dirty="0" smtClean="0"/>
              <a:t>It </a:t>
            </a:r>
            <a:r>
              <a:rPr lang="en-US" sz="2000" dirty="0"/>
              <a:t>is a logical entity. It can't be physical</a:t>
            </a:r>
            <a:r>
              <a:rPr lang="en-US" sz="2000" dirty="0" smtClean="0"/>
              <a:t>.</a:t>
            </a:r>
          </a:p>
          <a:p>
            <a:endParaRPr lang="en-US" dirty="0"/>
          </a:p>
          <a:p>
            <a:r>
              <a:rPr lang="en-US" dirty="0"/>
              <a:t>A class in Java can contain:</a:t>
            </a:r>
          </a:p>
          <a:p>
            <a:pPr marL="285750" indent="-285750">
              <a:buFont typeface="Arial" pitchFamily="34" charset="0"/>
              <a:buChar char="•"/>
            </a:pPr>
            <a:r>
              <a:rPr lang="en-US" b="1" dirty="0"/>
              <a:t>Fields</a:t>
            </a:r>
            <a:endParaRPr lang="en-US" dirty="0"/>
          </a:p>
          <a:p>
            <a:pPr marL="285750" indent="-285750">
              <a:buFont typeface="Arial" pitchFamily="34" charset="0"/>
              <a:buChar char="•"/>
            </a:pPr>
            <a:r>
              <a:rPr lang="en-US" b="1" dirty="0"/>
              <a:t>Methods</a:t>
            </a:r>
            <a:endParaRPr lang="en-US" dirty="0"/>
          </a:p>
          <a:p>
            <a:pPr marL="285750" indent="-285750">
              <a:buFont typeface="Arial" pitchFamily="34" charset="0"/>
              <a:buChar char="•"/>
            </a:pPr>
            <a:r>
              <a:rPr lang="en-US" b="1" dirty="0"/>
              <a:t>Constructors</a:t>
            </a:r>
            <a:endParaRPr lang="en-US" dirty="0"/>
          </a:p>
          <a:p>
            <a:pPr marL="285750" indent="-285750">
              <a:buFont typeface="Arial" pitchFamily="34" charset="0"/>
              <a:buChar char="•"/>
            </a:pPr>
            <a:r>
              <a:rPr lang="en-US" b="1" dirty="0"/>
              <a:t>Blocks</a:t>
            </a:r>
            <a:endParaRPr lang="en-US" dirty="0"/>
          </a:p>
          <a:p>
            <a:pPr marL="285750" indent="-285750">
              <a:buFont typeface="Arial" pitchFamily="34" charset="0"/>
              <a:buChar char="•"/>
            </a:pPr>
            <a:r>
              <a:rPr lang="en-US" b="1" dirty="0"/>
              <a:t>Nested class and interface</a:t>
            </a:r>
            <a:endParaRPr lang="en-US" dirty="0"/>
          </a:p>
        </p:txBody>
      </p:sp>
      <p:pic>
        <p:nvPicPr>
          <p:cNvPr id="26626" name="Picture 2" descr="Class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9996" y="620688"/>
            <a:ext cx="3240360" cy="5094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36445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2" y="548680"/>
            <a:ext cx="4464496" cy="528093"/>
          </a:xfrm>
        </p:spPr>
        <p:txBody>
          <a:bodyPr>
            <a:noAutofit/>
          </a:bodyPr>
          <a:lstStyle/>
          <a:p>
            <a:pPr marL="342900" indent="-342900" algn="l">
              <a:buFont typeface="Wingdings" pitchFamily="2" charset="2"/>
              <a:buChar char="Ø"/>
            </a:pPr>
            <a:r>
              <a:rPr lang="en-US" sz="3600" dirty="0" smtClean="0">
                <a:solidFill>
                  <a:srgbClr val="C00000"/>
                </a:solidFill>
              </a:rPr>
              <a:t>What is class?</a:t>
            </a:r>
            <a:endParaRPr lang="en-US" sz="3600"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4" name="Rectangle 3"/>
          <p:cNvSpPr/>
          <p:nvPr/>
        </p:nvSpPr>
        <p:spPr>
          <a:xfrm>
            <a:off x="755576" y="1213008"/>
            <a:ext cx="4572000" cy="1631216"/>
          </a:xfrm>
          <a:prstGeom prst="rect">
            <a:avLst/>
          </a:prstGeom>
        </p:spPr>
        <p:txBody>
          <a:bodyPr>
            <a:spAutoFit/>
          </a:bodyPr>
          <a:lstStyle/>
          <a:p>
            <a:r>
              <a:rPr lang="en-US" sz="2000" b="1" dirty="0">
                <a:solidFill>
                  <a:srgbClr val="C00000"/>
                </a:solidFill>
              </a:rPr>
              <a:t>Syntax to declare a class:</a:t>
            </a:r>
          </a:p>
          <a:p>
            <a:r>
              <a:rPr lang="en-US" sz="2000" b="1" dirty="0"/>
              <a:t>class</a:t>
            </a:r>
            <a:r>
              <a:rPr lang="en-US" sz="2000" dirty="0"/>
              <a:t> &lt;</a:t>
            </a:r>
            <a:r>
              <a:rPr lang="en-US" sz="2000" dirty="0" err="1"/>
              <a:t>class_name</a:t>
            </a:r>
            <a:r>
              <a:rPr lang="en-US" sz="2000" dirty="0"/>
              <a:t>&gt;{  </a:t>
            </a:r>
          </a:p>
          <a:p>
            <a:r>
              <a:rPr lang="en-US" sz="2000" dirty="0"/>
              <a:t>    field;  </a:t>
            </a:r>
          </a:p>
          <a:p>
            <a:r>
              <a:rPr lang="en-US" sz="2000" dirty="0"/>
              <a:t>    method;  </a:t>
            </a:r>
          </a:p>
          <a:p>
            <a:r>
              <a:rPr lang="en-US" sz="2000" dirty="0"/>
              <a:t>}  </a:t>
            </a:r>
          </a:p>
        </p:txBody>
      </p:sp>
      <p:sp>
        <p:nvSpPr>
          <p:cNvPr id="5" name="Rectangle 4"/>
          <p:cNvSpPr/>
          <p:nvPr/>
        </p:nvSpPr>
        <p:spPr>
          <a:xfrm>
            <a:off x="533061" y="2864621"/>
            <a:ext cx="8136904" cy="2308324"/>
          </a:xfrm>
          <a:prstGeom prst="rect">
            <a:avLst/>
          </a:prstGeom>
        </p:spPr>
        <p:txBody>
          <a:bodyPr wrap="square">
            <a:spAutoFit/>
          </a:bodyPr>
          <a:lstStyle/>
          <a:p>
            <a:r>
              <a:rPr lang="en-US" sz="2400" b="1" dirty="0">
                <a:solidFill>
                  <a:srgbClr val="C00000"/>
                </a:solidFill>
              </a:rPr>
              <a:t>Instance variable in Java</a:t>
            </a:r>
          </a:p>
          <a:p>
            <a:pPr marL="342900" indent="-342900">
              <a:buFont typeface="Arial" pitchFamily="34" charset="0"/>
              <a:buChar char="•"/>
            </a:pPr>
            <a:r>
              <a:rPr lang="en-US" sz="2000" b="1" dirty="0">
                <a:solidFill>
                  <a:srgbClr val="7030A0"/>
                </a:solidFill>
              </a:rPr>
              <a:t>A variable which is created inside the class but outside the method is known as an instance variable. </a:t>
            </a:r>
            <a:endParaRPr lang="en-US" sz="2000" b="1" dirty="0" smtClean="0">
              <a:solidFill>
                <a:srgbClr val="7030A0"/>
              </a:solidFill>
            </a:endParaRPr>
          </a:p>
          <a:p>
            <a:pPr marL="285750" indent="-285750">
              <a:buFont typeface="Arial" pitchFamily="34" charset="0"/>
              <a:buChar char="•"/>
            </a:pPr>
            <a:r>
              <a:rPr lang="en-US" sz="2000" dirty="0" smtClean="0"/>
              <a:t>Instance </a:t>
            </a:r>
            <a:r>
              <a:rPr lang="en-US" sz="2000" dirty="0"/>
              <a:t>variable doesn't get memory at compile time. </a:t>
            </a:r>
            <a:endParaRPr lang="en-US" sz="2000" dirty="0" smtClean="0"/>
          </a:p>
          <a:p>
            <a:pPr marL="285750" indent="-285750">
              <a:buFont typeface="Arial" pitchFamily="34" charset="0"/>
              <a:buChar char="•"/>
            </a:pPr>
            <a:r>
              <a:rPr lang="en-US" sz="2000" dirty="0" smtClean="0"/>
              <a:t>It </a:t>
            </a:r>
            <a:r>
              <a:rPr lang="en-US" sz="2000" dirty="0"/>
              <a:t>gets memory at runtime when an object or instance is created</a:t>
            </a:r>
            <a:r>
              <a:rPr lang="en-US" sz="2000" dirty="0" smtClean="0"/>
              <a:t>.</a:t>
            </a:r>
          </a:p>
          <a:p>
            <a:pPr marL="285750" indent="-285750">
              <a:buFont typeface="Arial" pitchFamily="34" charset="0"/>
              <a:buChar char="•"/>
            </a:pPr>
            <a:r>
              <a:rPr lang="en-US" sz="2000" dirty="0" smtClean="0"/>
              <a:t>That </a:t>
            </a:r>
            <a:r>
              <a:rPr lang="en-US" sz="2000" dirty="0"/>
              <a:t>is why it is known as an instance variable</a:t>
            </a:r>
            <a:r>
              <a:rPr lang="en-US" sz="2000" dirty="0" smtClean="0"/>
              <a:t>.</a:t>
            </a:r>
            <a:r>
              <a:rPr lang="en-US" sz="2000" dirty="0"/>
              <a:t/>
            </a:r>
            <a:br>
              <a:rPr lang="en-US" sz="2000" dirty="0"/>
            </a:br>
            <a:endParaRPr lang="en-IN" sz="2000" dirty="0"/>
          </a:p>
        </p:txBody>
      </p:sp>
    </p:spTree>
    <p:extLst>
      <p:ext uri="{BB962C8B-B14F-4D97-AF65-F5344CB8AC3E}">
        <p14:creationId xmlns:p14="http://schemas.microsoft.com/office/powerpoint/2010/main" val="47823164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6" name="Rectangle 5"/>
          <p:cNvSpPr/>
          <p:nvPr/>
        </p:nvSpPr>
        <p:spPr>
          <a:xfrm>
            <a:off x="527584" y="620688"/>
            <a:ext cx="7932848" cy="2062103"/>
          </a:xfrm>
          <a:prstGeom prst="rect">
            <a:avLst/>
          </a:prstGeom>
        </p:spPr>
        <p:txBody>
          <a:bodyPr wrap="square">
            <a:spAutoFit/>
          </a:bodyPr>
          <a:lstStyle/>
          <a:p>
            <a:r>
              <a:rPr lang="en-US" sz="2800" b="1" dirty="0">
                <a:solidFill>
                  <a:srgbClr val="C00000"/>
                </a:solidFill>
              </a:rPr>
              <a:t>Method in Java</a:t>
            </a:r>
          </a:p>
          <a:p>
            <a:r>
              <a:rPr lang="en-US" sz="2000" dirty="0"/>
              <a:t>In Java, a method is like a function which is used to expose the behavior of an object.</a:t>
            </a:r>
          </a:p>
          <a:p>
            <a:r>
              <a:rPr lang="en-US" sz="2000" dirty="0">
                <a:solidFill>
                  <a:srgbClr val="C00000"/>
                </a:solidFill>
              </a:rPr>
              <a:t>Advantage of Method</a:t>
            </a:r>
          </a:p>
          <a:p>
            <a:pPr marL="285750" indent="-285750">
              <a:buFont typeface="Arial" pitchFamily="34" charset="0"/>
              <a:buChar char="•"/>
            </a:pPr>
            <a:r>
              <a:rPr lang="en-US" sz="2000" b="1" dirty="0"/>
              <a:t>Code Reusability</a:t>
            </a:r>
          </a:p>
          <a:p>
            <a:pPr marL="285750" indent="-285750">
              <a:buFont typeface="Arial" pitchFamily="34" charset="0"/>
              <a:buChar char="•"/>
            </a:pPr>
            <a:r>
              <a:rPr lang="en-US" sz="2000" b="1" dirty="0"/>
              <a:t>Code Optimization</a:t>
            </a:r>
          </a:p>
        </p:txBody>
      </p:sp>
      <p:sp>
        <p:nvSpPr>
          <p:cNvPr id="8" name="Rectangle 7"/>
          <p:cNvSpPr/>
          <p:nvPr/>
        </p:nvSpPr>
        <p:spPr>
          <a:xfrm>
            <a:off x="620574" y="2852936"/>
            <a:ext cx="7551825" cy="1077218"/>
          </a:xfrm>
          <a:prstGeom prst="rect">
            <a:avLst/>
          </a:prstGeom>
        </p:spPr>
        <p:txBody>
          <a:bodyPr wrap="square">
            <a:spAutoFit/>
          </a:bodyPr>
          <a:lstStyle/>
          <a:p>
            <a:r>
              <a:rPr lang="en-US" sz="2400" b="1" dirty="0">
                <a:solidFill>
                  <a:srgbClr val="C00000"/>
                </a:solidFill>
              </a:rPr>
              <a:t>new keyword in Java</a:t>
            </a:r>
          </a:p>
          <a:p>
            <a:pPr marL="342900" indent="-342900">
              <a:buFont typeface="Arial" pitchFamily="34" charset="0"/>
              <a:buChar char="•"/>
            </a:pPr>
            <a:r>
              <a:rPr lang="en-US" sz="2000" dirty="0"/>
              <a:t>The new keyword is used to allocate memory at runtime. All objects get memory in Heap memory area.</a:t>
            </a:r>
          </a:p>
        </p:txBody>
      </p:sp>
      <p:sp>
        <p:nvSpPr>
          <p:cNvPr id="9" name="Rectangle 8"/>
          <p:cNvSpPr/>
          <p:nvPr/>
        </p:nvSpPr>
        <p:spPr>
          <a:xfrm>
            <a:off x="539552" y="4365104"/>
            <a:ext cx="6912768" cy="1200329"/>
          </a:xfrm>
          <a:prstGeom prst="rect">
            <a:avLst/>
          </a:prstGeom>
        </p:spPr>
        <p:txBody>
          <a:bodyPr wrap="square">
            <a:spAutoFit/>
          </a:bodyPr>
          <a:lstStyle/>
          <a:p>
            <a:r>
              <a:rPr lang="en-US" b="1" u="sng" dirty="0" smtClean="0"/>
              <a:t>Example Program (Object1 &amp; Object2)</a:t>
            </a:r>
          </a:p>
          <a:p>
            <a:r>
              <a:rPr lang="en-US" dirty="0" smtClean="0"/>
              <a:t>Object </a:t>
            </a:r>
            <a:r>
              <a:rPr lang="en-US" dirty="0"/>
              <a:t>and Class Example: main within the </a:t>
            </a:r>
            <a:r>
              <a:rPr lang="en-US" dirty="0" smtClean="0"/>
              <a:t>class – Object 1 program</a:t>
            </a:r>
          </a:p>
          <a:p>
            <a:r>
              <a:rPr lang="en-US" dirty="0"/>
              <a:t>Object and Class Example: main outside the </a:t>
            </a:r>
            <a:r>
              <a:rPr lang="en-US" dirty="0" smtClean="0"/>
              <a:t>class – Object2 program</a:t>
            </a:r>
            <a:endParaRPr lang="en-US" dirty="0"/>
          </a:p>
          <a:p>
            <a:endParaRPr lang="en-US" dirty="0"/>
          </a:p>
        </p:txBody>
      </p:sp>
    </p:spTree>
    <p:extLst>
      <p:ext uri="{BB962C8B-B14F-4D97-AF65-F5344CB8AC3E}">
        <p14:creationId xmlns:p14="http://schemas.microsoft.com/office/powerpoint/2010/main" val="261754803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9" name="Rectangle 8"/>
          <p:cNvSpPr/>
          <p:nvPr/>
        </p:nvSpPr>
        <p:spPr>
          <a:xfrm>
            <a:off x="526863" y="548680"/>
            <a:ext cx="6912768" cy="830997"/>
          </a:xfrm>
          <a:prstGeom prst="rect">
            <a:avLst/>
          </a:prstGeom>
        </p:spPr>
        <p:txBody>
          <a:bodyPr wrap="square">
            <a:spAutoFit/>
          </a:bodyPr>
          <a:lstStyle/>
          <a:p>
            <a:r>
              <a:rPr lang="en-US" sz="2400" b="1" dirty="0" smtClean="0">
                <a:solidFill>
                  <a:srgbClr val="7030A0"/>
                </a:solidFill>
              </a:rPr>
              <a:t>Example Program :</a:t>
            </a:r>
          </a:p>
          <a:p>
            <a:r>
              <a:rPr lang="en-US" sz="2400" b="1" dirty="0" smtClean="0">
                <a:solidFill>
                  <a:srgbClr val="7030A0"/>
                </a:solidFill>
              </a:rPr>
              <a:t>Object </a:t>
            </a:r>
            <a:r>
              <a:rPr lang="en-US" sz="2400" b="1" dirty="0">
                <a:solidFill>
                  <a:srgbClr val="7030A0"/>
                </a:solidFill>
              </a:rPr>
              <a:t>and Class Example: main within the </a:t>
            </a:r>
            <a:r>
              <a:rPr lang="en-US" sz="2400" b="1" dirty="0" smtClean="0">
                <a:solidFill>
                  <a:srgbClr val="7030A0"/>
                </a:solidFill>
              </a:rPr>
              <a:t>class</a:t>
            </a:r>
            <a:endParaRPr lang="en-US" sz="2400" b="1" dirty="0">
              <a:solidFill>
                <a:srgbClr val="7030A0"/>
              </a:solidFill>
            </a:endParaRP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285875"/>
            <a:ext cx="5153025"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4324" y="4288298"/>
            <a:ext cx="10668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297400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9" name="Rectangle 8"/>
          <p:cNvSpPr/>
          <p:nvPr/>
        </p:nvSpPr>
        <p:spPr>
          <a:xfrm>
            <a:off x="526863" y="548680"/>
            <a:ext cx="6912768" cy="1200329"/>
          </a:xfrm>
          <a:prstGeom prst="rect">
            <a:avLst/>
          </a:prstGeom>
        </p:spPr>
        <p:txBody>
          <a:bodyPr wrap="square">
            <a:spAutoFit/>
          </a:bodyPr>
          <a:lstStyle/>
          <a:p>
            <a:r>
              <a:rPr lang="en-US" sz="2400" b="1" dirty="0" smtClean="0">
                <a:solidFill>
                  <a:srgbClr val="7030A0"/>
                </a:solidFill>
              </a:rPr>
              <a:t>Example Program :</a:t>
            </a:r>
          </a:p>
          <a:p>
            <a:r>
              <a:rPr lang="en-US" sz="2400" b="1" dirty="0">
                <a:solidFill>
                  <a:srgbClr val="7030A0"/>
                </a:solidFill>
              </a:rPr>
              <a:t>Object and Class Example: main outside the class</a:t>
            </a:r>
          </a:p>
          <a:p>
            <a:endParaRPr lang="en-US" sz="2400" b="1" dirty="0" smtClean="0">
              <a:solidFill>
                <a:srgbClr val="7030A0"/>
              </a:solidFill>
            </a:endParaRP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484784"/>
            <a:ext cx="4886325"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549" y="4472913"/>
            <a:ext cx="12763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948055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6" name="Rectangle 5"/>
          <p:cNvSpPr/>
          <p:nvPr/>
        </p:nvSpPr>
        <p:spPr>
          <a:xfrm>
            <a:off x="432034" y="556781"/>
            <a:ext cx="7932848" cy="2000548"/>
          </a:xfrm>
          <a:prstGeom prst="rect">
            <a:avLst/>
          </a:prstGeom>
        </p:spPr>
        <p:txBody>
          <a:bodyPr wrap="square">
            <a:spAutoFit/>
          </a:bodyPr>
          <a:lstStyle/>
          <a:p>
            <a:r>
              <a:rPr lang="en-US" sz="2400" b="1" dirty="0">
                <a:solidFill>
                  <a:srgbClr val="C00000"/>
                </a:solidFill>
              </a:rPr>
              <a:t>3 Ways to initialize object</a:t>
            </a:r>
          </a:p>
          <a:p>
            <a:r>
              <a:rPr lang="en-US" sz="2000" dirty="0"/>
              <a:t>There are 3 ways to initialize object in Java.</a:t>
            </a:r>
          </a:p>
          <a:p>
            <a:pPr marL="342900" indent="-342900">
              <a:buFont typeface="Arial" pitchFamily="34" charset="0"/>
              <a:buChar char="•"/>
            </a:pPr>
            <a:r>
              <a:rPr lang="en-US" sz="2000" b="1" dirty="0">
                <a:solidFill>
                  <a:srgbClr val="7030A0"/>
                </a:solidFill>
              </a:rPr>
              <a:t>By reference variable</a:t>
            </a:r>
          </a:p>
          <a:p>
            <a:pPr marL="342900" indent="-342900">
              <a:buFont typeface="Arial" pitchFamily="34" charset="0"/>
              <a:buChar char="•"/>
            </a:pPr>
            <a:r>
              <a:rPr lang="en-US" sz="2000" b="1" dirty="0">
                <a:solidFill>
                  <a:srgbClr val="7030A0"/>
                </a:solidFill>
              </a:rPr>
              <a:t>By method</a:t>
            </a:r>
          </a:p>
          <a:p>
            <a:pPr marL="342900" indent="-342900">
              <a:buFont typeface="Arial" pitchFamily="34" charset="0"/>
              <a:buChar char="•"/>
            </a:pPr>
            <a:r>
              <a:rPr lang="en-US" sz="2000" b="1" dirty="0">
                <a:solidFill>
                  <a:srgbClr val="7030A0"/>
                </a:solidFill>
              </a:rPr>
              <a:t>By constructor</a:t>
            </a:r>
          </a:p>
          <a:p>
            <a:pPr marL="342900" indent="-342900">
              <a:buFont typeface="Arial" pitchFamily="34" charset="0"/>
              <a:buChar char="•"/>
            </a:pPr>
            <a:endParaRPr lang="en-US" sz="2000" b="1" dirty="0"/>
          </a:p>
        </p:txBody>
      </p:sp>
      <p:sp>
        <p:nvSpPr>
          <p:cNvPr id="2" name="Rectangle 1"/>
          <p:cNvSpPr/>
          <p:nvPr/>
        </p:nvSpPr>
        <p:spPr>
          <a:xfrm>
            <a:off x="552510" y="2420888"/>
            <a:ext cx="7691897" cy="2215991"/>
          </a:xfrm>
          <a:prstGeom prst="rect">
            <a:avLst/>
          </a:prstGeom>
        </p:spPr>
        <p:txBody>
          <a:bodyPr wrap="square">
            <a:spAutoFit/>
          </a:bodyPr>
          <a:lstStyle/>
          <a:p>
            <a:r>
              <a:rPr lang="en-US" sz="2400" b="1" dirty="0" smtClean="0">
                <a:solidFill>
                  <a:srgbClr val="7030A0"/>
                </a:solidFill>
              </a:rPr>
              <a:t>1) Object </a:t>
            </a:r>
            <a:r>
              <a:rPr lang="en-US" sz="2400" b="1" dirty="0">
                <a:solidFill>
                  <a:srgbClr val="7030A0"/>
                </a:solidFill>
              </a:rPr>
              <a:t>and Class </a:t>
            </a:r>
            <a:r>
              <a:rPr lang="en-US" sz="2400" b="1" dirty="0" smtClean="0">
                <a:solidFill>
                  <a:srgbClr val="7030A0"/>
                </a:solidFill>
              </a:rPr>
              <a:t>Example: </a:t>
            </a:r>
            <a:r>
              <a:rPr lang="en-US" sz="2400" b="1" dirty="0">
                <a:solidFill>
                  <a:srgbClr val="7030A0"/>
                </a:solidFill>
              </a:rPr>
              <a:t>Initialization through reference</a:t>
            </a:r>
          </a:p>
          <a:p>
            <a:r>
              <a:rPr lang="en-US" b="1" dirty="0"/>
              <a:t>Initializing an object means storing data into the object. </a:t>
            </a:r>
            <a:endParaRPr lang="en-US" b="1" dirty="0" smtClean="0"/>
          </a:p>
          <a:p>
            <a:endParaRPr lang="en-US" b="1" dirty="0"/>
          </a:p>
          <a:p>
            <a:endParaRPr lang="en-US" b="1" dirty="0" smtClean="0"/>
          </a:p>
          <a:p>
            <a:r>
              <a:rPr lang="en-US" dirty="0"/>
              <a:t>Let's see a simple example where we are going to initialize the object through a reference variable.</a:t>
            </a:r>
            <a:endParaRPr lang="en-US" b="1" dirty="0"/>
          </a:p>
        </p:txBody>
      </p:sp>
    </p:spTree>
    <p:extLst>
      <p:ext uri="{BB962C8B-B14F-4D97-AF65-F5344CB8AC3E}">
        <p14:creationId xmlns:p14="http://schemas.microsoft.com/office/powerpoint/2010/main" val="33946852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3" name="Rectangle 2"/>
          <p:cNvSpPr/>
          <p:nvPr/>
        </p:nvSpPr>
        <p:spPr>
          <a:xfrm>
            <a:off x="539552" y="692696"/>
            <a:ext cx="6912768" cy="4893647"/>
          </a:xfrm>
          <a:prstGeom prst="rect">
            <a:avLst/>
          </a:prstGeom>
        </p:spPr>
        <p:txBody>
          <a:bodyPr wrap="square">
            <a:spAutoFit/>
          </a:bodyPr>
          <a:lstStyle/>
          <a:p>
            <a:r>
              <a:rPr lang="en-IN" sz="2400" b="1" dirty="0"/>
              <a:t>class</a:t>
            </a:r>
            <a:r>
              <a:rPr lang="en-IN" sz="2400" dirty="0"/>
              <a:t> Student{  </a:t>
            </a:r>
          </a:p>
          <a:p>
            <a:r>
              <a:rPr lang="en-IN" sz="2400" dirty="0"/>
              <a:t> </a:t>
            </a:r>
            <a:r>
              <a:rPr lang="en-IN" sz="2400" b="1" dirty="0" err="1"/>
              <a:t>int</a:t>
            </a:r>
            <a:r>
              <a:rPr lang="en-IN" sz="2400" dirty="0"/>
              <a:t> id;  </a:t>
            </a:r>
          </a:p>
          <a:p>
            <a:r>
              <a:rPr lang="en-IN" sz="2400" dirty="0"/>
              <a:t> String name;  </a:t>
            </a:r>
          </a:p>
          <a:p>
            <a:r>
              <a:rPr lang="en-IN" sz="2400" dirty="0"/>
              <a:t>}  </a:t>
            </a:r>
          </a:p>
          <a:p>
            <a:r>
              <a:rPr lang="en-IN" sz="2400" b="1" dirty="0"/>
              <a:t>class</a:t>
            </a:r>
            <a:r>
              <a:rPr lang="en-IN" sz="2400" dirty="0"/>
              <a:t> TestStudent2{  </a:t>
            </a:r>
          </a:p>
          <a:p>
            <a:r>
              <a:rPr lang="en-IN" sz="2400" dirty="0"/>
              <a:t> </a:t>
            </a:r>
            <a:r>
              <a:rPr lang="en-IN" sz="2400" b="1" dirty="0"/>
              <a:t>public</a:t>
            </a:r>
            <a:r>
              <a:rPr lang="en-IN" sz="2400" dirty="0"/>
              <a:t> </a:t>
            </a:r>
            <a:r>
              <a:rPr lang="en-IN" sz="2400" b="1" dirty="0"/>
              <a:t>static</a:t>
            </a:r>
            <a:r>
              <a:rPr lang="en-IN" sz="2400" dirty="0"/>
              <a:t> </a:t>
            </a:r>
            <a:r>
              <a:rPr lang="en-IN" sz="2400" b="1" dirty="0"/>
              <a:t>void</a:t>
            </a:r>
            <a:r>
              <a:rPr lang="en-IN" sz="2400" dirty="0"/>
              <a:t> main(String </a:t>
            </a:r>
            <a:r>
              <a:rPr lang="en-IN" sz="2400" dirty="0" err="1"/>
              <a:t>args</a:t>
            </a:r>
            <a:r>
              <a:rPr lang="en-IN" sz="2400" dirty="0"/>
              <a:t>[]){  </a:t>
            </a:r>
          </a:p>
          <a:p>
            <a:r>
              <a:rPr lang="en-IN" sz="2400" dirty="0"/>
              <a:t>  Student s1=</a:t>
            </a:r>
            <a:r>
              <a:rPr lang="en-IN" sz="2400" b="1" dirty="0"/>
              <a:t>new</a:t>
            </a:r>
            <a:r>
              <a:rPr lang="en-IN" sz="2400" dirty="0"/>
              <a:t> Student();  </a:t>
            </a:r>
          </a:p>
          <a:p>
            <a:r>
              <a:rPr lang="en-IN" sz="2400" dirty="0"/>
              <a:t>  s1.id=101;  </a:t>
            </a:r>
          </a:p>
          <a:p>
            <a:r>
              <a:rPr lang="en-IN" sz="2400" dirty="0"/>
              <a:t>  s1.name="</a:t>
            </a:r>
            <a:r>
              <a:rPr lang="en-IN" sz="2400" dirty="0" err="1"/>
              <a:t>Sonoo</a:t>
            </a:r>
            <a:r>
              <a:rPr lang="en-IN" sz="2400" dirty="0"/>
              <a:t>";  </a:t>
            </a:r>
          </a:p>
          <a:p>
            <a:r>
              <a:rPr lang="en-IN" sz="2400" dirty="0"/>
              <a:t>  </a:t>
            </a:r>
            <a:r>
              <a:rPr lang="en-IN" sz="2400" dirty="0" err="1"/>
              <a:t>System.out.println</a:t>
            </a:r>
            <a:r>
              <a:rPr lang="en-IN" sz="2400" dirty="0"/>
              <a:t>(s1.id+" "+s1.name</a:t>
            </a:r>
            <a:r>
              <a:rPr lang="en-IN" sz="2400" dirty="0" smtClean="0"/>
              <a:t>); </a:t>
            </a:r>
            <a:r>
              <a:rPr lang="en-IN" dirty="0" smtClean="0"/>
              <a:t>//</a:t>
            </a:r>
            <a:r>
              <a:rPr lang="en-IN" dirty="0"/>
              <a:t>printing members with a white space  </a:t>
            </a:r>
          </a:p>
          <a:p>
            <a:r>
              <a:rPr lang="en-IN" sz="2400" dirty="0"/>
              <a:t> }  </a:t>
            </a:r>
          </a:p>
          <a:p>
            <a:r>
              <a:rPr lang="en-IN" sz="2400" dirty="0"/>
              <a:t>}  </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8026" y="5335108"/>
            <a:ext cx="178117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204690" y="548680"/>
            <a:ext cx="4146200" cy="461665"/>
          </a:xfrm>
          <a:prstGeom prst="rect">
            <a:avLst/>
          </a:prstGeom>
        </p:spPr>
        <p:txBody>
          <a:bodyPr wrap="none">
            <a:spAutoFit/>
          </a:bodyPr>
          <a:lstStyle/>
          <a:p>
            <a:r>
              <a:rPr lang="en-IN" sz="2400" b="1" dirty="0">
                <a:solidFill>
                  <a:srgbClr val="7030A0"/>
                </a:solidFill>
              </a:rPr>
              <a:t>Initialization through reference</a:t>
            </a:r>
          </a:p>
        </p:txBody>
      </p:sp>
    </p:spTree>
    <p:extLst>
      <p:ext uri="{BB962C8B-B14F-4D97-AF65-F5344CB8AC3E}">
        <p14:creationId xmlns:p14="http://schemas.microsoft.com/office/powerpoint/2010/main" val="220697010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3" name="Rectangle 2"/>
          <p:cNvSpPr/>
          <p:nvPr/>
        </p:nvSpPr>
        <p:spPr>
          <a:xfrm>
            <a:off x="539552" y="692696"/>
            <a:ext cx="6912768" cy="6309420"/>
          </a:xfrm>
          <a:prstGeom prst="rect">
            <a:avLst/>
          </a:prstGeom>
        </p:spPr>
        <p:txBody>
          <a:bodyPr wrap="square">
            <a:spAutoFit/>
          </a:bodyPr>
          <a:lstStyle/>
          <a:p>
            <a:r>
              <a:rPr lang="en-IN" sz="2000" b="1" dirty="0"/>
              <a:t>class</a:t>
            </a:r>
            <a:r>
              <a:rPr lang="en-IN" sz="2000" dirty="0"/>
              <a:t> Student{  </a:t>
            </a:r>
          </a:p>
          <a:p>
            <a:r>
              <a:rPr lang="en-IN" sz="2000" dirty="0"/>
              <a:t> </a:t>
            </a:r>
            <a:r>
              <a:rPr lang="en-IN" sz="2000" b="1" dirty="0" err="1"/>
              <a:t>int</a:t>
            </a:r>
            <a:r>
              <a:rPr lang="en-IN" sz="2000" dirty="0"/>
              <a:t> id;  </a:t>
            </a:r>
          </a:p>
          <a:p>
            <a:r>
              <a:rPr lang="en-IN" sz="2000" dirty="0"/>
              <a:t> String name;  </a:t>
            </a:r>
          </a:p>
          <a:p>
            <a:r>
              <a:rPr lang="en-IN" sz="2000" dirty="0"/>
              <a:t>}  </a:t>
            </a:r>
          </a:p>
          <a:p>
            <a:r>
              <a:rPr lang="en-IN" sz="2000" b="1" dirty="0"/>
              <a:t>class</a:t>
            </a:r>
            <a:r>
              <a:rPr lang="en-IN" sz="2000" dirty="0"/>
              <a:t> TestStudent3{  </a:t>
            </a:r>
          </a:p>
          <a:p>
            <a:r>
              <a:rPr lang="en-IN" sz="2000" dirty="0"/>
              <a:t> </a:t>
            </a:r>
            <a:r>
              <a:rPr lang="en-IN" sz="2000" b="1" dirty="0"/>
              <a:t>public</a:t>
            </a:r>
            <a:r>
              <a:rPr lang="en-IN" sz="2000" dirty="0"/>
              <a:t> </a:t>
            </a:r>
            <a:r>
              <a:rPr lang="en-IN" sz="2000" b="1" dirty="0"/>
              <a:t>static</a:t>
            </a:r>
            <a:r>
              <a:rPr lang="en-IN" sz="2000" dirty="0"/>
              <a:t> </a:t>
            </a:r>
            <a:r>
              <a:rPr lang="en-IN" sz="2000" b="1" dirty="0"/>
              <a:t>void</a:t>
            </a:r>
            <a:r>
              <a:rPr lang="en-IN" sz="2000" dirty="0"/>
              <a:t> main(String </a:t>
            </a:r>
            <a:r>
              <a:rPr lang="en-IN" sz="2000" dirty="0" err="1"/>
              <a:t>args</a:t>
            </a:r>
            <a:r>
              <a:rPr lang="en-IN" sz="2000" dirty="0"/>
              <a:t>[]){  </a:t>
            </a:r>
          </a:p>
          <a:p>
            <a:r>
              <a:rPr lang="en-IN" sz="2000" dirty="0"/>
              <a:t>  //Creating objects  </a:t>
            </a:r>
          </a:p>
          <a:p>
            <a:r>
              <a:rPr lang="en-IN" sz="2000" dirty="0"/>
              <a:t>  Student s1=</a:t>
            </a:r>
            <a:r>
              <a:rPr lang="en-IN" sz="2000" b="1" dirty="0"/>
              <a:t>new</a:t>
            </a:r>
            <a:r>
              <a:rPr lang="en-IN" sz="2000" dirty="0"/>
              <a:t> Student();  </a:t>
            </a:r>
          </a:p>
          <a:p>
            <a:r>
              <a:rPr lang="en-IN" sz="2000" dirty="0"/>
              <a:t>  Student s2=</a:t>
            </a:r>
            <a:r>
              <a:rPr lang="en-IN" sz="2000" b="1" dirty="0"/>
              <a:t>new</a:t>
            </a:r>
            <a:r>
              <a:rPr lang="en-IN" sz="2000" dirty="0"/>
              <a:t> Student();  </a:t>
            </a:r>
          </a:p>
          <a:p>
            <a:r>
              <a:rPr lang="en-IN" sz="2000" dirty="0"/>
              <a:t>  //Initializing objects  </a:t>
            </a:r>
          </a:p>
          <a:p>
            <a:r>
              <a:rPr lang="en-IN" sz="2000" dirty="0"/>
              <a:t>  s1.id=101;  </a:t>
            </a:r>
          </a:p>
          <a:p>
            <a:r>
              <a:rPr lang="en-IN" sz="2000" dirty="0"/>
              <a:t>  s1.name="</a:t>
            </a:r>
            <a:r>
              <a:rPr lang="en-IN" sz="2000" dirty="0" err="1"/>
              <a:t>Sonoo</a:t>
            </a:r>
            <a:r>
              <a:rPr lang="en-IN" sz="2000" dirty="0"/>
              <a:t>";  </a:t>
            </a:r>
          </a:p>
          <a:p>
            <a:r>
              <a:rPr lang="en-IN" sz="2000" dirty="0"/>
              <a:t>  s2.id=102;  </a:t>
            </a:r>
          </a:p>
          <a:p>
            <a:r>
              <a:rPr lang="en-IN" sz="2000" dirty="0"/>
              <a:t>  s2.name="</a:t>
            </a:r>
            <a:r>
              <a:rPr lang="en-IN" sz="2000" dirty="0" err="1"/>
              <a:t>Amit</a:t>
            </a:r>
            <a:r>
              <a:rPr lang="en-IN" sz="2000" dirty="0"/>
              <a:t>";  </a:t>
            </a:r>
          </a:p>
          <a:p>
            <a:r>
              <a:rPr lang="en-IN" sz="2000" dirty="0"/>
              <a:t>  //Printing data  </a:t>
            </a:r>
          </a:p>
          <a:p>
            <a:r>
              <a:rPr lang="en-IN" sz="2000" dirty="0"/>
              <a:t>  System.out.println(s1.id+" "+s1.name);  </a:t>
            </a:r>
          </a:p>
          <a:p>
            <a:r>
              <a:rPr lang="en-IN" sz="2000" dirty="0"/>
              <a:t>  System.out.println(s2.id+" "+s2.name);  </a:t>
            </a:r>
          </a:p>
          <a:p>
            <a:r>
              <a:rPr lang="en-IN" sz="2000" dirty="0"/>
              <a:t> }  </a:t>
            </a:r>
          </a:p>
          <a:p>
            <a:r>
              <a:rPr lang="en-IN" sz="2000" dirty="0"/>
              <a:t>}  </a:t>
            </a:r>
          </a:p>
          <a:p>
            <a:endParaRPr lang="en-IN" sz="2400" dirty="0"/>
          </a:p>
        </p:txBody>
      </p:sp>
      <p:sp>
        <p:nvSpPr>
          <p:cNvPr id="4" name="Rectangle 3"/>
          <p:cNvSpPr/>
          <p:nvPr/>
        </p:nvSpPr>
        <p:spPr>
          <a:xfrm>
            <a:off x="4659140" y="677850"/>
            <a:ext cx="3801292" cy="1569660"/>
          </a:xfrm>
          <a:prstGeom prst="rect">
            <a:avLst/>
          </a:prstGeom>
        </p:spPr>
        <p:txBody>
          <a:bodyPr wrap="square">
            <a:spAutoFit/>
          </a:bodyPr>
          <a:lstStyle/>
          <a:p>
            <a:r>
              <a:rPr lang="en-US" sz="2400" b="1" dirty="0">
                <a:solidFill>
                  <a:srgbClr val="7030A0"/>
                </a:solidFill>
              </a:rPr>
              <a:t>We can also create multiple objects and store information in it through reference variable.</a:t>
            </a:r>
            <a:endParaRPr lang="en-IN" sz="2400" b="1" dirty="0">
              <a:solidFill>
                <a:srgbClr val="7030A0"/>
              </a:solidFill>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1282" y="4221088"/>
            <a:ext cx="13620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138244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2" name="Rectangle 1"/>
          <p:cNvSpPr/>
          <p:nvPr/>
        </p:nvSpPr>
        <p:spPr>
          <a:xfrm>
            <a:off x="546312" y="620688"/>
            <a:ext cx="7626087" cy="461665"/>
          </a:xfrm>
          <a:prstGeom prst="rect">
            <a:avLst/>
          </a:prstGeom>
        </p:spPr>
        <p:txBody>
          <a:bodyPr wrap="square">
            <a:spAutoFit/>
          </a:bodyPr>
          <a:lstStyle/>
          <a:p>
            <a:r>
              <a:rPr lang="en-US" sz="2400" b="1" dirty="0">
                <a:solidFill>
                  <a:srgbClr val="C00000"/>
                </a:solidFill>
              </a:rPr>
              <a:t>Object and Class Example: Initialization through method</a:t>
            </a:r>
          </a:p>
        </p:txBody>
      </p:sp>
      <p:sp>
        <p:nvSpPr>
          <p:cNvPr id="5" name="Rectangle 4"/>
          <p:cNvSpPr/>
          <p:nvPr/>
        </p:nvSpPr>
        <p:spPr>
          <a:xfrm>
            <a:off x="539552" y="1101758"/>
            <a:ext cx="7626087" cy="1938992"/>
          </a:xfrm>
          <a:prstGeom prst="rect">
            <a:avLst/>
          </a:prstGeom>
        </p:spPr>
        <p:txBody>
          <a:bodyPr wrap="square">
            <a:spAutoFit/>
          </a:bodyPr>
          <a:lstStyle/>
          <a:p>
            <a:pPr marL="285750" indent="-285750" algn="just">
              <a:buFont typeface="Arial" pitchFamily="34" charset="0"/>
              <a:buChar char="•"/>
            </a:pPr>
            <a:r>
              <a:rPr lang="en-US" sz="2400" dirty="0"/>
              <a:t>In this example, we are creating the two objects of Student class and initializing the value to these objects by invoking the </a:t>
            </a:r>
            <a:r>
              <a:rPr lang="en-US" sz="2400" dirty="0" err="1"/>
              <a:t>insertRecord</a:t>
            </a:r>
            <a:r>
              <a:rPr lang="en-US" sz="2400" dirty="0"/>
              <a:t> method. </a:t>
            </a:r>
            <a:endParaRPr lang="en-US" sz="2400" dirty="0" smtClean="0"/>
          </a:p>
          <a:p>
            <a:pPr marL="285750" indent="-285750" algn="just">
              <a:buFont typeface="Arial" pitchFamily="34" charset="0"/>
              <a:buChar char="•"/>
            </a:pPr>
            <a:r>
              <a:rPr lang="en-US" sz="2400" dirty="0" smtClean="0"/>
              <a:t>Here</a:t>
            </a:r>
            <a:r>
              <a:rPr lang="en-US" sz="2400" dirty="0"/>
              <a:t>, we are displaying the state (data) of the objects by invoking the </a:t>
            </a:r>
            <a:r>
              <a:rPr lang="en-US" sz="2400" dirty="0" err="1"/>
              <a:t>displayInformation</a:t>
            </a:r>
            <a:r>
              <a:rPr lang="en-US" sz="2400" dirty="0"/>
              <a:t>() method.</a:t>
            </a:r>
            <a:endParaRPr lang="en-IN" sz="2400" dirty="0"/>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292" y="3040750"/>
            <a:ext cx="4153644" cy="2165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89214" y="5301208"/>
            <a:ext cx="6405331" cy="1200329"/>
          </a:xfrm>
          <a:prstGeom prst="rect">
            <a:avLst/>
          </a:prstGeom>
        </p:spPr>
        <p:txBody>
          <a:bodyPr wrap="square">
            <a:spAutoFit/>
          </a:bodyPr>
          <a:lstStyle/>
          <a:p>
            <a:r>
              <a:rPr lang="en-US" dirty="0"/>
              <a:t>As you can see in the above figure, object gets the memory in heap memory area. The reference variable refers to the object allocated in the heap memory area. Here, s1 and s2 both are reference variables that refer to the objects allocated in memory.</a:t>
            </a:r>
            <a:endParaRPr lang="en-IN" dirty="0"/>
          </a:p>
        </p:txBody>
      </p:sp>
    </p:spTree>
    <p:extLst>
      <p:ext uri="{BB962C8B-B14F-4D97-AF65-F5344CB8AC3E}">
        <p14:creationId xmlns:p14="http://schemas.microsoft.com/office/powerpoint/2010/main" val="1206553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2" name="Rectangle 1"/>
          <p:cNvSpPr/>
          <p:nvPr/>
        </p:nvSpPr>
        <p:spPr>
          <a:xfrm>
            <a:off x="546312" y="620688"/>
            <a:ext cx="7626087" cy="461665"/>
          </a:xfrm>
          <a:prstGeom prst="rect">
            <a:avLst/>
          </a:prstGeom>
        </p:spPr>
        <p:txBody>
          <a:bodyPr wrap="square">
            <a:spAutoFit/>
          </a:bodyPr>
          <a:lstStyle/>
          <a:p>
            <a:r>
              <a:rPr lang="en-US" sz="2400" b="1" dirty="0">
                <a:solidFill>
                  <a:srgbClr val="C00000"/>
                </a:solidFill>
              </a:rPr>
              <a:t>Object and Class Example: Initialization through method</a:t>
            </a: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64" y="1229833"/>
            <a:ext cx="4838700"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3674" y="4293096"/>
            <a:ext cx="12287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119761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normAutofit fontScale="85000" lnSpcReduction="20000"/>
          </a:bodyPr>
          <a:lstStyle/>
          <a:p>
            <a:pPr algn="ctr"/>
            <a:r>
              <a:rPr lang="en-US" sz="3000" b="1" dirty="0">
                <a:solidFill>
                  <a:srgbClr val="FF0000"/>
                </a:solidFill>
              </a:rPr>
              <a:t>Object-Oriented Programming </a:t>
            </a:r>
            <a:endParaRPr lang="en-US" sz="3000" b="1" dirty="0" smtClean="0">
              <a:solidFill>
                <a:srgbClr val="FF0000"/>
              </a:solidFill>
            </a:endParaRPr>
          </a:p>
          <a:p>
            <a:pPr marL="342900" indent="-342900" algn="l">
              <a:buFont typeface="Arial" pitchFamily="34" charset="0"/>
              <a:buChar char="•"/>
            </a:pPr>
            <a:r>
              <a:rPr lang="en-US" dirty="0"/>
              <a:t> Object-Oriented Programming is a paradigm that provides many concepts, such as </a:t>
            </a:r>
            <a:r>
              <a:rPr lang="en-US" b="1" dirty="0"/>
              <a:t>inheritance</a:t>
            </a:r>
            <a:r>
              <a:rPr lang="en-US" dirty="0"/>
              <a:t>, </a:t>
            </a:r>
            <a:r>
              <a:rPr lang="en-US" b="1" dirty="0"/>
              <a:t>data binding</a:t>
            </a:r>
            <a:r>
              <a:rPr lang="en-US" dirty="0"/>
              <a:t>, </a:t>
            </a:r>
            <a:r>
              <a:rPr lang="en-US" b="1" dirty="0"/>
              <a:t>polymorphism</a:t>
            </a:r>
            <a:r>
              <a:rPr lang="en-US" dirty="0"/>
              <a:t>, etc</a:t>
            </a:r>
            <a:r>
              <a:rPr lang="en-US" dirty="0" smtClean="0"/>
              <a:t>.</a:t>
            </a:r>
          </a:p>
          <a:p>
            <a:pPr marL="342900" indent="-342900" algn="l">
              <a:buFont typeface="Arial" pitchFamily="34" charset="0"/>
              <a:buChar char="•"/>
            </a:pPr>
            <a:endParaRPr lang="en-US" dirty="0"/>
          </a:p>
          <a:p>
            <a:pPr marL="342900" indent="-342900" algn="l">
              <a:buFont typeface="Arial" pitchFamily="34" charset="0"/>
              <a:buChar char="•"/>
            </a:pPr>
            <a:r>
              <a:rPr lang="en-US" b="1" dirty="0" err="1"/>
              <a:t>Simula</a:t>
            </a:r>
            <a:r>
              <a:rPr lang="en-US" dirty="0"/>
              <a:t> is considered the first object-oriented programming language. </a:t>
            </a:r>
            <a:endParaRPr lang="en-US" dirty="0" smtClean="0"/>
          </a:p>
          <a:p>
            <a:pPr marL="342900" indent="-342900" algn="l">
              <a:buFont typeface="Arial" pitchFamily="34" charset="0"/>
              <a:buChar char="•"/>
            </a:pPr>
            <a:r>
              <a:rPr lang="en-US" dirty="0" smtClean="0">
                <a:solidFill>
                  <a:srgbClr val="FF0000"/>
                </a:solidFill>
              </a:rPr>
              <a:t>The </a:t>
            </a:r>
            <a:r>
              <a:rPr lang="en-US" dirty="0">
                <a:solidFill>
                  <a:srgbClr val="FF0000"/>
                </a:solidFill>
              </a:rPr>
              <a:t>programming paradigm where everything is represented as an object </a:t>
            </a:r>
            <a:r>
              <a:rPr lang="en-US" dirty="0"/>
              <a:t>is known as a truly object-oriented programming language</a:t>
            </a:r>
            <a:r>
              <a:rPr lang="en-US" dirty="0" smtClean="0"/>
              <a:t>.</a:t>
            </a:r>
          </a:p>
          <a:p>
            <a:pPr marL="342900" indent="-342900" algn="l">
              <a:buFont typeface="Arial" pitchFamily="34" charset="0"/>
              <a:buChar char="•"/>
            </a:pPr>
            <a:endParaRPr lang="en-US" dirty="0"/>
          </a:p>
          <a:p>
            <a:pPr marL="342900" indent="-342900" algn="l">
              <a:buFont typeface="Arial" pitchFamily="34" charset="0"/>
              <a:buChar char="•"/>
            </a:pPr>
            <a:r>
              <a:rPr lang="en-US" b="1" dirty="0"/>
              <a:t>Smalltalk</a:t>
            </a:r>
            <a:r>
              <a:rPr lang="en-US" dirty="0"/>
              <a:t> is considered the first truly object-oriented programming language</a:t>
            </a:r>
            <a:r>
              <a:rPr lang="en-US" dirty="0" smtClean="0"/>
              <a:t>.</a:t>
            </a:r>
          </a:p>
          <a:p>
            <a:pPr marL="342900" indent="-342900" algn="l">
              <a:buFont typeface="Arial" pitchFamily="34" charset="0"/>
              <a:buChar char="•"/>
            </a:pPr>
            <a:endParaRPr lang="en-US" dirty="0"/>
          </a:p>
          <a:p>
            <a:pPr marL="342900" indent="-342900" algn="l">
              <a:buFont typeface="Arial" pitchFamily="34" charset="0"/>
              <a:buChar char="•"/>
            </a:pPr>
            <a:r>
              <a:rPr lang="en-US" dirty="0"/>
              <a:t>The popular object-oriented languages are </a:t>
            </a:r>
            <a:r>
              <a:rPr lang="en-US" dirty="0">
                <a:hlinkClick r:id="rId2"/>
              </a:rPr>
              <a:t>Java</a:t>
            </a:r>
            <a:r>
              <a:rPr lang="en-US" dirty="0"/>
              <a:t>, </a:t>
            </a:r>
            <a:r>
              <a:rPr lang="en-US" dirty="0">
                <a:hlinkClick r:id="rId3"/>
              </a:rPr>
              <a:t>C#</a:t>
            </a:r>
            <a:r>
              <a:rPr lang="en-US" dirty="0"/>
              <a:t>, </a:t>
            </a:r>
            <a:r>
              <a:rPr lang="en-US" dirty="0">
                <a:hlinkClick r:id="rId4"/>
              </a:rPr>
              <a:t>PHP</a:t>
            </a:r>
            <a:r>
              <a:rPr lang="en-US" dirty="0"/>
              <a:t>, </a:t>
            </a:r>
            <a:r>
              <a:rPr lang="en-US" dirty="0">
                <a:hlinkClick r:id="rId5"/>
              </a:rPr>
              <a:t>Python</a:t>
            </a:r>
            <a:r>
              <a:rPr lang="en-US" dirty="0"/>
              <a:t>, </a:t>
            </a:r>
            <a:r>
              <a:rPr lang="en-US" dirty="0">
                <a:hlinkClick r:id="rId6"/>
              </a:rPr>
              <a:t>C++</a:t>
            </a:r>
            <a:r>
              <a:rPr lang="en-US" dirty="0"/>
              <a:t>, etc.</a:t>
            </a:r>
          </a:p>
          <a:p>
            <a:pPr marL="342900" indent="-342900" algn="l">
              <a:buFont typeface="Arial" pitchFamily="34" charset="0"/>
              <a:buChar char="•"/>
            </a:pPr>
            <a:r>
              <a:rPr lang="en-US" b="1" dirty="0">
                <a:solidFill>
                  <a:srgbClr val="FF0000"/>
                </a:solidFill>
              </a:rPr>
              <a:t>The main aim of object-oriented programming is to implement real-world entities</a:t>
            </a:r>
            <a:r>
              <a:rPr lang="en-US" dirty="0"/>
              <a:t>, </a:t>
            </a:r>
            <a:endParaRPr lang="en-US" dirty="0" smtClean="0"/>
          </a:p>
          <a:p>
            <a:pPr marL="342900" indent="-342900" algn="l">
              <a:buFont typeface="Arial" pitchFamily="34" charset="0"/>
              <a:buChar char="•"/>
            </a:pPr>
            <a:r>
              <a:rPr lang="en-US" dirty="0" smtClean="0"/>
              <a:t>for </a:t>
            </a:r>
            <a:r>
              <a:rPr lang="en-US" dirty="0"/>
              <a:t>example, object, classes, abstraction, inheritance, polymorphism, etc.</a:t>
            </a:r>
          </a:p>
          <a:p>
            <a:pPr algn="l"/>
            <a:r>
              <a:rPr lang="en-US" dirty="0"/>
              <a:t/>
            </a:r>
            <a:br>
              <a:rPr lang="en-US" dirty="0"/>
            </a:br>
            <a:r>
              <a:rPr lang="en-US" dirty="0"/>
              <a:t/>
            </a:r>
            <a:br>
              <a:rPr lang="en-US" dirty="0"/>
            </a:br>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7" cstate="print"/>
          <a:srcRect/>
          <a:stretch>
            <a:fillRect/>
          </a:stretch>
        </p:blipFill>
        <p:spPr bwMode="auto">
          <a:xfrm>
            <a:off x="755576" y="5805264"/>
            <a:ext cx="3181350" cy="876300"/>
          </a:xfrm>
          <a:prstGeom prst="rect">
            <a:avLst/>
          </a:prstGeom>
          <a:noFill/>
          <a:ln w="9525">
            <a:noFill/>
            <a:miter lim="800000"/>
            <a:headEnd/>
            <a:tailEnd/>
          </a:ln>
        </p:spPr>
      </p:pic>
    </p:spTree>
    <p:extLst>
      <p:ext uri="{BB962C8B-B14F-4D97-AF65-F5344CB8AC3E}">
        <p14:creationId xmlns:p14="http://schemas.microsoft.com/office/powerpoint/2010/main" val="42212387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2" name="Rectangle 1"/>
          <p:cNvSpPr/>
          <p:nvPr/>
        </p:nvSpPr>
        <p:spPr>
          <a:xfrm>
            <a:off x="546312" y="620688"/>
            <a:ext cx="7626087" cy="1200329"/>
          </a:xfrm>
          <a:prstGeom prst="rect">
            <a:avLst/>
          </a:prstGeom>
        </p:spPr>
        <p:txBody>
          <a:bodyPr wrap="square">
            <a:spAutoFit/>
          </a:bodyPr>
          <a:lstStyle/>
          <a:p>
            <a:r>
              <a:rPr lang="en-US" sz="2400" b="1" dirty="0">
                <a:solidFill>
                  <a:srgbClr val="C00000"/>
                </a:solidFill>
              </a:rPr>
              <a:t>Object and Class Example: Initialization through a constructor</a:t>
            </a:r>
          </a:p>
          <a:p>
            <a:endParaRPr lang="en-US" sz="2400" b="1" dirty="0">
              <a:solidFill>
                <a:srgbClr val="C00000"/>
              </a:solidFill>
            </a:endParaRP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282" y="1484784"/>
            <a:ext cx="3508637"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19" y="1340768"/>
            <a:ext cx="4320480"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5517232"/>
            <a:ext cx="1838325" cy="1262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101099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2" name="Rectangle 1"/>
          <p:cNvSpPr/>
          <p:nvPr/>
        </p:nvSpPr>
        <p:spPr>
          <a:xfrm>
            <a:off x="546312" y="620688"/>
            <a:ext cx="7626087" cy="461665"/>
          </a:xfrm>
          <a:prstGeom prst="rect">
            <a:avLst/>
          </a:prstGeom>
        </p:spPr>
        <p:txBody>
          <a:bodyPr wrap="square">
            <a:spAutoFit/>
          </a:bodyPr>
          <a:lstStyle/>
          <a:p>
            <a:r>
              <a:rPr lang="en-US" sz="2400" b="1" dirty="0">
                <a:solidFill>
                  <a:srgbClr val="C00000"/>
                </a:solidFill>
              </a:rPr>
              <a:t>Object and Class Example: </a:t>
            </a:r>
            <a:r>
              <a:rPr lang="en-US" sz="2400" b="1" dirty="0" smtClean="0">
                <a:solidFill>
                  <a:srgbClr val="C00000"/>
                </a:solidFill>
              </a:rPr>
              <a:t>Rectangle</a:t>
            </a:r>
            <a:endParaRPr lang="en-US" sz="2400" b="1" dirty="0">
              <a:solidFill>
                <a:srgbClr val="C00000"/>
              </a:solidFill>
            </a:endParaRPr>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96752"/>
            <a:ext cx="3819525"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4169" y="1196752"/>
            <a:ext cx="4101355"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5229200"/>
            <a:ext cx="146685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109625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3" name="Rectangle 2"/>
          <p:cNvSpPr/>
          <p:nvPr/>
        </p:nvSpPr>
        <p:spPr>
          <a:xfrm>
            <a:off x="573650" y="908720"/>
            <a:ext cx="7598750" cy="4401205"/>
          </a:xfrm>
          <a:prstGeom prst="rect">
            <a:avLst/>
          </a:prstGeom>
        </p:spPr>
        <p:txBody>
          <a:bodyPr wrap="square">
            <a:spAutoFit/>
          </a:bodyPr>
          <a:lstStyle/>
          <a:p>
            <a:r>
              <a:rPr lang="en-US" sz="2800" b="1" dirty="0">
                <a:solidFill>
                  <a:srgbClr val="C00000"/>
                </a:solidFill>
              </a:rPr>
              <a:t>What are the different ways to create an object in Java?</a:t>
            </a:r>
          </a:p>
          <a:p>
            <a:r>
              <a:rPr lang="en-US" sz="2800" dirty="0"/>
              <a:t>There are many ways to create an object in java. They are</a:t>
            </a:r>
            <a:r>
              <a:rPr lang="en-US" sz="2800" dirty="0" smtClean="0"/>
              <a:t>:</a:t>
            </a:r>
          </a:p>
          <a:p>
            <a:endParaRPr lang="en-US" sz="2800" dirty="0"/>
          </a:p>
          <a:p>
            <a:pPr marL="457200" indent="-457200">
              <a:buFont typeface="Wingdings" pitchFamily="2" charset="2"/>
              <a:buChar char="q"/>
            </a:pPr>
            <a:r>
              <a:rPr lang="en-US" sz="2800" dirty="0">
                <a:solidFill>
                  <a:srgbClr val="7030A0"/>
                </a:solidFill>
              </a:rPr>
              <a:t>By new keyword</a:t>
            </a:r>
          </a:p>
          <a:p>
            <a:pPr marL="457200" indent="-457200">
              <a:buFont typeface="Wingdings" pitchFamily="2" charset="2"/>
              <a:buChar char="q"/>
            </a:pPr>
            <a:r>
              <a:rPr lang="en-US" sz="2800" dirty="0">
                <a:solidFill>
                  <a:srgbClr val="7030A0"/>
                </a:solidFill>
              </a:rPr>
              <a:t>By </a:t>
            </a:r>
            <a:r>
              <a:rPr lang="en-US" sz="2800" dirty="0" err="1">
                <a:solidFill>
                  <a:srgbClr val="7030A0"/>
                </a:solidFill>
              </a:rPr>
              <a:t>newInstance</a:t>
            </a:r>
            <a:r>
              <a:rPr lang="en-US" sz="2800" dirty="0">
                <a:solidFill>
                  <a:srgbClr val="7030A0"/>
                </a:solidFill>
              </a:rPr>
              <a:t>() method</a:t>
            </a:r>
          </a:p>
          <a:p>
            <a:pPr marL="457200" indent="-457200">
              <a:buFont typeface="Wingdings" pitchFamily="2" charset="2"/>
              <a:buChar char="q"/>
            </a:pPr>
            <a:r>
              <a:rPr lang="en-US" sz="2800" dirty="0">
                <a:solidFill>
                  <a:srgbClr val="7030A0"/>
                </a:solidFill>
              </a:rPr>
              <a:t>By clone() method</a:t>
            </a:r>
          </a:p>
          <a:p>
            <a:pPr marL="457200" indent="-457200">
              <a:buFont typeface="Wingdings" pitchFamily="2" charset="2"/>
              <a:buChar char="q"/>
            </a:pPr>
            <a:r>
              <a:rPr lang="en-US" sz="2800" dirty="0">
                <a:solidFill>
                  <a:srgbClr val="7030A0"/>
                </a:solidFill>
              </a:rPr>
              <a:t>By deserialization</a:t>
            </a:r>
          </a:p>
          <a:p>
            <a:pPr marL="457200" indent="-457200">
              <a:buFont typeface="Wingdings" pitchFamily="2" charset="2"/>
              <a:buChar char="q"/>
            </a:pPr>
            <a:r>
              <a:rPr lang="en-US" sz="2800" dirty="0">
                <a:solidFill>
                  <a:srgbClr val="7030A0"/>
                </a:solidFill>
              </a:rPr>
              <a:t>By factory method etc.</a:t>
            </a:r>
          </a:p>
        </p:txBody>
      </p:sp>
    </p:spTree>
    <p:extLst>
      <p:ext uri="{BB962C8B-B14F-4D97-AF65-F5344CB8AC3E}">
        <p14:creationId xmlns:p14="http://schemas.microsoft.com/office/powerpoint/2010/main" val="340574686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pic>
        <p:nvPicPr>
          <p:cNvPr id="35842" name="Picture 2" descr="Different Ways to create an Object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21" y="613611"/>
            <a:ext cx="6128717" cy="5544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19899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2" name="Rectangle 1"/>
          <p:cNvSpPr/>
          <p:nvPr/>
        </p:nvSpPr>
        <p:spPr>
          <a:xfrm>
            <a:off x="552297" y="573989"/>
            <a:ext cx="7882656" cy="2000548"/>
          </a:xfrm>
          <a:prstGeom prst="rect">
            <a:avLst/>
          </a:prstGeom>
        </p:spPr>
        <p:txBody>
          <a:bodyPr wrap="square">
            <a:spAutoFit/>
          </a:bodyPr>
          <a:lstStyle/>
          <a:p>
            <a:r>
              <a:rPr lang="en-US" sz="2400" b="1" dirty="0">
                <a:solidFill>
                  <a:srgbClr val="C00000"/>
                </a:solidFill>
              </a:rPr>
              <a:t>Anonymous object</a:t>
            </a:r>
          </a:p>
          <a:p>
            <a:r>
              <a:rPr lang="en-US" sz="2000" dirty="0"/>
              <a:t>Anonymous simply means nameless. An object which has no reference is known as an anonymous object. It can be used at the time of object creation only.</a:t>
            </a:r>
          </a:p>
          <a:p>
            <a:r>
              <a:rPr lang="en-US" sz="2000" dirty="0"/>
              <a:t>If you have to use an object only once, an anonymous object is a good approach. For example:</a:t>
            </a:r>
          </a:p>
        </p:txBody>
      </p:sp>
      <p:sp>
        <p:nvSpPr>
          <p:cNvPr id="3" name="Rectangle 2"/>
          <p:cNvSpPr/>
          <p:nvPr/>
        </p:nvSpPr>
        <p:spPr>
          <a:xfrm>
            <a:off x="664070" y="2548935"/>
            <a:ext cx="4318618" cy="400110"/>
          </a:xfrm>
          <a:prstGeom prst="rect">
            <a:avLst/>
          </a:prstGeom>
        </p:spPr>
        <p:txBody>
          <a:bodyPr wrap="none">
            <a:spAutoFit/>
          </a:bodyPr>
          <a:lstStyle/>
          <a:p>
            <a:r>
              <a:rPr lang="en-IN" sz="2000" b="1" dirty="0">
                <a:solidFill>
                  <a:srgbClr val="C00000"/>
                </a:solidFill>
              </a:rPr>
              <a:t>new</a:t>
            </a:r>
            <a:r>
              <a:rPr lang="en-IN" sz="2000" dirty="0">
                <a:solidFill>
                  <a:srgbClr val="C00000"/>
                </a:solidFill>
              </a:rPr>
              <a:t> Calculation();//anonymous object  </a:t>
            </a:r>
          </a:p>
        </p:txBody>
      </p:sp>
      <p:sp>
        <p:nvSpPr>
          <p:cNvPr id="4" name="Rectangle 3"/>
          <p:cNvSpPr/>
          <p:nvPr/>
        </p:nvSpPr>
        <p:spPr>
          <a:xfrm>
            <a:off x="647786" y="2991789"/>
            <a:ext cx="3953262" cy="400110"/>
          </a:xfrm>
          <a:prstGeom prst="rect">
            <a:avLst/>
          </a:prstGeom>
        </p:spPr>
        <p:txBody>
          <a:bodyPr wrap="none">
            <a:spAutoFit/>
          </a:bodyPr>
          <a:lstStyle/>
          <a:p>
            <a:r>
              <a:rPr lang="en-US" sz="2000" dirty="0"/>
              <a:t>Calling method through a reference:</a:t>
            </a:r>
            <a:endParaRPr lang="en-IN" sz="2000" dirty="0"/>
          </a:p>
        </p:txBody>
      </p:sp>
      <p:sp>
        <p:nvSpPr>
          <p:cNvPr id="5" name="Rectangle 4"/>
          <p:cNvSpPr/>
          <p:nvPr/>
        </p:nvSpPr>
        <p:spPr>
          <a:xfrm>
            <a:off x="755576" y="3573016"/>
            <a:ext cx="4572000" cy="646331"/>
          </a:xfrm>
          <a:prstGeom prst="rect">
            <a:avLst/>
          </a:prstGeom>
        </p:spPr>
        <p:txBody>
          <a:bodyPr>
            <a:spAutoFit/>
          </a:bodyPr>
          <a:lstStyle/>
          <a:p>
            <a:r>
              <a:rPr lang="en-IN" b="1" dirty="0">
                <a:solidFill>
                  <a:srgbClr val="7030A0"/>
                </a:solidFill>
              </a:rPr>
              <a:t>Calculation c=new Calculation();  </a:t>
            </a:r>
          </a:p>
          <a:p>
            <a:r>
              <a:rPr lang="en-IN" b="1" dirty="0" err="1">
                <a:solidFill>
                  <a:srgbClr val="7030A0"/>
                </a:solidFill>
              </a:rPr>
              <a:t>c.fact</a:t>
            </a:r>
            <a:r>
              <a:rPr lang="en-IN" b="1" dirty="0">
                <a:solidFill>
                  <a:srgbClr val="7030A0"/>
                </a:solidFill>
              </a:rPr>
              <a:t>(5);  </a:t>
            </a:r>
          </a:p>
        </p:txBody>
      </p:sp>
      <p:sp>
        <p:nvSpPr>
          <p:cNvPr id="6" name="Rectangle 5"/>
          <p:cNvSpPr/>
          <p:nvPr/>
        </p:nvSpPr>
        <p:spPr>
          <a:xfrm>
            <a:off x="710263" y="4396462"/>
            <a:ext cx="4945008" cy="400110"/>
          </a:xfrm>
          <a:prstGeom prst="rect">
            <a:avLst/>
          </a:prstGeom>
        </p:spPr>
        <p:txBody>
          <a:bodyPr wrap="none">
            <a:spAutoFit/>
          </a:bodyPr>
          <a:lstStyle/>
          <a:p>
            <a:r>
              <a:rPr lang="en-US" sz="2000" dirty="0" smtClean="0"/>
              <a:t>Calling method through an anonymous object</a:t>
            </a:r>
            <a:endParaRPr lang="en-IN" sz="2000" dirty="0"/>
          </a:p>
        </p:txBody>
      </p:sp>
      <p:sp>
        <p:nvSpPr>
          <p:cNvPr id="8" name="Rectangle 7"/>
          <p:cNvSpPr/>
          <p:nvPr/>
        </p:nvSpPr>
        <p:spPr>
          <a:xfrm>
            <a:off x="851185" y="5003884"/>
            <a:ext cx="2701124" cy="369332"/>
          </a:xfrm>
          <a:prstGeom prst="rect">
            <a:avLst/>
          </a:prstGeom>
        </p:spPr>
        <p:txBody>
          <a:bodyPr wrap="none">
            <a:spAutoFit/>
          </a:bodyPr>
          <a:lstStyle/>
          <a:p>
            <a:r>
              <a:rPr lang="en-IN" b="1" dirty="0">
                <a:solidFill>
                  <a:srgbClr val="7030A0"/>
                </a:solidFill>
              </a:rPr>
              <a:t>new Calculation().fact(5);  </a:t>
            </a:r>
          </a:p>
        </p:txBody>
      </p:sp>
    </p:spTree>
    <p:extLst>
      <p:ext uri="{BB962C8B-B14F-4D97-AF65-F5344CB8AC3E}">
        <p14:creationId xmlns:p14="http://schemas.microsoft.com/office/powerpoint/2010/main" val="2922638696"/>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355" y="692696"/>
            <a:ext cx="5076825"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0749" y="4653136"/>
            <a:ext cx="20193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75318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2" name="Rectangle 1"/>
          <p:cNvSpPr/>
          <p:nvPr/>
        </p:nvSpPr>
        <p:spPr>
          <a:xfrm>
            <a:off x="552297" y="573989"/>
            <a:ext cx="7882656" cy="2308324"/>
          </a:xfrm>
          <a:prstGeom prst="rect">
            <a:avLst/>
          </a:prstGeom>
        </p:spPr>
        <p:txBody>
          <a:bodyPr wrap="square">
            <a:spAutoFit/>
          </a:bodyPr>
          <a:lstStyle/>
          <a:p>
            <a:r>
              <a:rPr lang="en-US" sz="2400" b="1" dirty="0">
                <a:solidFill>
                  <a:srgbClr val="C00000"/>
                </a:solidFill>
              </a:rPr>
              <a:t>Creating multiple objects by one type </a:t>
            </a:r>
            <a:r>
              <a:rPr lang="en-US" sz="2400" b="1" dirty="0" smtClean="0">
                <a:solidFill>
                  <a:srgbClr val="C00000"/>
                </a:solidFill>
              </a:rPr>
              <a:t>only</a:t>
            </a:r>
          </a:p>
          <a:p>
            <a:endParaRPr lang="en-US" sz="2400" b="1" dirty="0" smtClean="0">
              <a:solidFill>
                <a:srgbClr val="C00000"/>
              </a:solidFill>
            </a:endParaRPr>
          </a:p>
          <a:p>
            <a:r>
              <a:rPr lang="en-US" sz="2400" dirty="0"/>
              <a:t>We can create multiple objects by one type only as we do in case of primitives.</a:t>
            </a:r>
          </a:p>
          <a:p>
            <a:r>
              <a:rPr lang="en-US" sz="2400" dirty="0">
                <a:solidFill>
                  <a:srgbClr val="C00000"/>
                </a:solidFill>
              </a:rPr>
              <a:t>Initialization of primitive variables:</a:t>
            </a:r>
          </a:p>
          <a:p>
            <a:endParaRPr lang="en-US" sz="2400" b="1" dirty="0">
              <a:solidFill>
                <a:srgbClr val="C00000"/>
              </a:solidFill>
            </a:endParaRPr>
          </a:p>
        </p:txBody>
      </p:sp>
      <p:sp>
        <p:nvSpPr>
          <p:cNvPr id="9" name="Rectangle 8"/>
          <p:cNvSpPr/>
          <p:nvPr/>
        </p:nvSpPr>
        <p:spPr>
          <a:xfrm>
            <a:off x="755576" y="2328315"/>
            <a:ext cx="2203167" cy="461665"/>
          </a:xfrm>
          <a:prstGeom prst="rect">
            <a:avLst/>
          </a:prstGeom>
        </p:spPr>
        <p:txBody>
          <a:bodyPr wrap="none">
            <a:spAutoFit/>
          </a:bodyPr>
          <a:lstStyle/>
          <a:p>
            <a:r>
              <a:rPr lang="en-IN" sz="2400" b="1" dirty="0" err="1">
                <a:solidFill>
                  <a:srgbClr val="7030A0"/>
                </a:solidFill>
              </a:rPr>
              <a:t>int</a:t>
            </a:r>
            <a:r>
              <a:rPr lang="en-IN" sz="2400" dirty="0">
                <a:solidFill>
                  <a:srgbClr val="7030A0"/>
                </a:solidFill>
              </a:rPr>
              <a:t> a=10, b=20;  </a:t>
            </a:r>
          </a:p>
        </p:txBody>
      </p:sp>
      <p:sp>
        <p:nvSpPr>
          <p:cNvPr id="10" name="Rectangle 9"/>
          <p:cNvSpPr/>
          <p:nvPr/>
        </p:nvSpPr>
        <p:spPr>
          <a:xfrm>
            <a:off x="676942" y="2911679"/>
            <a:ext cx="4571573" cy="461665"/>
          </a:xfrm>
          <a:prstGeom prst="rect">
            <a:avLst/>
          </a:prstGeom>
        </p:spPr>
        <p:txBody>
          <a:bodyPr wrap="none">
            <a:spAutoFit/>
          </a:bodyPr>
          <a:lstStyle/>
          <a:p>
            <a:r>
              <a:rPr lang="en-IN" sz="2400" dirty="0" smtClean="0">
                <a:solidFill>
                  <a:srgbClr val="C00000"/>
                </a:solidFill>
              </a:rPr>
              <a:t>Initialization of reference variables:</a:t>
            </a:r>
            <a:endParaRPr lang="en-IN" sz="2400" dirty="0">
              <a:solidFill>
                <a:srgbClr val="C00000"/>
              </a:solidFill>
            </a:endParaRPr>
          </a:p>
        </p:txBody>
      </p:sp>
      <p:sp>
        <p:nvSpPr>
          <p:cNvPr id="11" name="Rectangle 10"/>
          <p:cNvSpPr/>
          <p:nvPr/>
        </p:nvSpPr>
        <p:spPr>
          <a:xfrm>
            <a:off x="836599" y="3861048"/>
            <a:ext cx="7191786" cy="646331"/>
          </a:xfrm>
          <a:prstGeom prst="rect">
            <a:avLst/>
          </a:prstGeom>
        </p:spPr>
        <p:txBody>
          <a:bodyPr wrap="square">
            <a:spAutoFit/>
          </a:bodyPr>
          <a:lstStyle/>
          <a:p>
            <a:r>
              <a:rPr lang="en-US" b="1" dirty="0">
                <a:solidFill>
                  <a:srgbClr val="7030A0"/>
                </a:solidFill>
              </a:rPr>
              <a:t>Rectangle r1=new Rectangle(), r2=new Rectangle();//creating two objects  </a:t>
            </a:r>
          </a:p>
        </p:txBody>
      </p:sp>
    </p:spTree>
    <p:extLst>
      <p:ext uri="{BB962C8B-B14F-4D97-AF65-F5344CB8AC3E}">
        <p14:creationId xmlns:p14="http://schemas.microsoft.com/office/powerpoint/2010/main" val="311694359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340" y="638831"/>
            <a:ext cx="3960440"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1556792"/>
            <a:ext cx="5162550" cy="4004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340" y="5412640"/>
            <a:ext cx="13335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9394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11"/>
          </p:nvPr>
        </p:nvSpPr>
        <p:spPr/>
        <p:txBody>
          <a:bodyPr/>
          <a:lstStyle/>
          <a:p>
            <a:endParaRPr lang="en-IN"/>
          </a:p>
        </p:txBody>
      </p:sp>
      <p:sp>
        <p:nvSpPr>
          <p:cNvPr id="4" name="Rectangle 3"/>
          <p:cNvSpPr/>
          <p:nvPr/>
        </p:nvSpPr>
        <p:spPr>
          <a:xfrm>
            <a:off x="1331640" y="1700808"/>
            <a:ext cx="5832648" cy="830997"/>
          </a:xfrm>
          <a:prstGeom prst="rect">
            <a:avLst/>
          </a:prstGeom>
        </p:spPr>
        <p:txBody>
          <a:bodyPr wrap="square">
            <a:spAutoFit/>
          </a:bodyPr>
          <a:lstStyle/>
          <a:p>
            <a:pPr algn="ctr"/>
            <a:r>
              <a:rPr lang="en-US" sz="4800" b="1" dirty="0">
                <a:solidFill>
                  <a:srgbClr val="C00000"/>
                </a:solidFill>
              </a:rPr>
              <a:t>Method in Java</a:t>
            </a:r>
          </a:p>
        </p:txBody>
      </p:sp>
    </p:spTree>
    <p:extLst>
      <p:ext uri="{BB962C8B-B14F-4D97-AF65-F5344CB8AC3E}">
        <p14:creationId xmlns:p14="http://schemas.microsoft.com/office/powerpoint/2010/main" val="395390073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2" name="Rectangle 1"/>
          <p:cNvSpPr/>
          <p:nvPr/>
        </p:nvSpPr>
        <p:spPr>
          <a:xfrm>
            <a:off x="522354" y="476672"/>
            <a:ext cx="7913510" cy="2431435"/>
          </a:xfrm>
          <a:prstGeom prst="rect">
            <a:avLst/>
          </a:prstGeom>
        </p:spPr>
        <p:txBody>
          <a:bodyPr wrap="square">
            <a:spAutoFit/>
          </a:bodyPr>
          <a:lstStyle/>
          <a:p>
            <a:pPr algn="ctr"/>
            <a:r>
              <a:rPr lang="en-US" sz="3200" b="1" dirty="0">
                <a:solidFill>
                  <a:srgbClr val="C00000"/>
                </a:solidFill>
              </a:rPr>
              <a:t>Method in Java</a:t>
            </a:r>
          </a:p>
          <a:p>
            <a:pPr marL="342900" indent="-342900">
              <a:buFont typeface="Arial" pitchFamily="34" charset="0"/>
              <a:buChar char="•"/>
            </a:pPr>
            <a:r>
              <a:rPr lang="en-US" sz="2400" dirty="0"/>
              <a:t>In general, a </a:t>
            </a:r>
            <a:r>
              <a:rPr lang="en-US" sz="2400" b="1" dirty="0"/>
              <a:t>method</a:t>
            </a:r>
            <a:r>
              <a:rPr lang="en-US" sz="2400" dirty="0"/>
              <a:t> is a way to perform some task. </a:t>
            </a:r>
            <a:endParaRPr lang="en-US" sz="2400" dirty="0" smtClean="0"/>
          </a:p>
          <a:p>
            <a:pPr marL="342900" indent="-342900">
              <a:buFont typeface="Arial" pitchFamily="34" charset="0"/>
              <a:buChar char="•"/>
            </a:pPr>
            <a:r>
              <a:rPr lang="en-US" sz="2400" dirty="0" smtClean="0"/>
              <a:t>Similarly</a:t>
            </a:r>
            <a:r>
              <a:rPr lang="en-US" sz="2400" dirty="0"/>
              <a:t>, the </a:t>
            </a:r>
            <a:r>
              <a:rPr lang="en-US" sz="2400" b="1" dirty="0"/>
              <a:t>method in Java</a:t>
            </a:r>
            <a:r>
              <a:rPr lang="en-US" sz="2400" dirty="0"/>
              <a:t> is a collection of instructions that performs a specific task. </a:t>
            </a:r>
            <a:endParaRPr lang="en-US" sz="2400" dirty="0" smtClean="0"/>
          </a:p>
          <a:p>
            <a:pPr marL="342900" indent="-342900">
              <a:buFont typeface="Arial" pitchFamily="34" charset="0"/>
              <a:buChar char="•"/>
            </a:pPr>
            <a:r>
              <a:rPr lang="en-US" sz="2400" dirty="0" smtClean="0"/>
              <a:t>It </a:t>
            </a:r>
            <a:r>
              <a:rPr lang="en-US" sz="2400" dirty="0"/>
              <a:t>provides the reusability of code. We can also easily modify code using </a:t>
            </a:r>
            <a:r>
              <a:rPr lang="en-US" sz="2400" b="1" dirty="0"/>
              <a:t>methods</a:t>
            </a:r>
            <a:r>
              <a:rPr lang="en-US" sz="2400" dirty="0"/>
              <a:t>.</a:t>
            </a:r>
          </a:p>
        </p:txBody>
      </p:sp>
      <p:sp>
        <p:nvSpPr>
          <p:cNvPr id="3" name="Rectangle 2"/>
          <p:cNvSpPr/>
          <p:nvPr/>
        </p:nvSpPr>
        <p:spPr>
          <a:xfrm>
            <a:off x="569279" y="2752583"/>
            <a:ext cx="7675129" cy="3231654"/>
          </a:xfrm>
          <a:prstGeom prst="rect">
            <a:avLst/>
          </a:prstGeom>
        </p:spPr>
        <p:txBody>
          <a:bodyPr wrap="square">
            <a:spAutoFit/>
          </a:bodyPr>
          <a:lstStyle/>
          <a:p>
            <a:r>
              <a:rPr lang="en-US" sz="2400" dirty="0">
                <a:solidFill>
                  <a:srgbClr val="C00000"/>
                </a:solidFill>
              </a:rPr>
              <a:t>What is a method in Java?</a:t>
            </a:r>
          </a:p>
          <a:p>
            <a:pPr marL="342900" indent="-342900">
              <a:buFont typeface="Arial" pitchFamily="34" charset="0"/>
              <a:buChar char="•"/>
            </a:pPr>
            <a:r>
              <a:rPr lang="en-US" sz="2000" dirty="0"/>
              <a:t>A </a:t>
            </a:r>
            <a:r>
              <a:rPr lang="en-US" sz="2000" b="1" dirty="0"/>
              <a:t>method</a:t>
            </a:r>
            <a:r>
              <a:rPr lang="en-US" sz="2000" dirty="0"/>
              <a:t> is a block of code or collection of statements or a set of code grouped together to perform a certain task or operation</a:t>
            </a:r>
            <a:r>
              <a:rPr lang="en-US" sz="2000" dirty="0" smtClean="0"/>
              <a:t>.</a:t>
            </a:r>
          </a:p>
          <a:p>
            <a:pPr marL="342900" indent="-342900">
              <a:buFont typeface="Arial" pitchFamily="34" charset="0"/>
              <a:buChar char="•"/>
            </a:pPr>
            <a:r>
              <a:rPr lang="en-US" sz="2000" dirty="0" smtClean="0"/>
              <a:t> </a:t>
            </a:r>
            <a:r>
              <a:rPr lang="en-US" sz="2000" dirty="0"/>
              <a:t>It is used to achieve the </a:t>
            </a:r>
            <a:r>
              <a:rPr lang="en-US" sz="2000" b="1" dirty="0"/>
              <a:t>reusability</a:t>
            </a:r>
            <a:r>
              <a:rPr lang="en-US" sz="2000" dirty="0"/>
              <a:t> of code. We write a method once and use it many times. </a:t>
            </a:r>
            <a:endParaRPr lang="en-US" sz="2000" dirty="0" smtClean="0"/>
          </a:p>
          <a:p>
            <a:pPr marL="342900" indent="-342900">
              <a:buFont typeface="Arial" pitchFamily="34" charset="0"/>
              <a:buChar char="•"/>
            </a:pPr>
            <a:r>
              <a:rPr lang="en-US" sz="2000" dirty="0" smtClean="0"/>
              <a:t>We </a:t>
            </a:r>
            <a:r>
              <a:rPr lang="en-US" sz="2000" dirty="0"/>
              <a:t>do not require to write code again and again. It also provides the </a:t>
            </a:r>
            <a:r>
              <a:rPr lang="en-US" sz="2000" b="1" dirty="0"/>
              <a:t>easy modification</a:t>
            </a:r>
            <a:r>
              <a:rPr lang="en-US" sz="2000" dirty="0"/>
              <a:t> and </a:t>
            </a:r>
            <a:r>
              <a:rPr lang="en-US" sz="2000" b="1" dirty="0"/>
              <a:t>readability</a:t>
            </a:r>
            <a:r>
              <a:rPr lang="en-US" sz="2000" dirty="0"/>
              <a:t> of code, just by adding or removing a chunk of code. </a:t>
            </a:r>
            <a:endParaRPr lang="en-US" sz="2000" dirty="0" smtClean="0"/>
          </a:p>
          <a:p>
            <a:pPr marL="342900" indent="-342900">
              <a:buFont typeface="Arial" pitchFamily="34" charset="0"/>
              <a:buChar char="•"/>
            </a:pPr>
            <a:r>
              <a:rPr lang="en-US" sz="2000" dirty="0" smtClean="0"/>
              <a:t>The </a:t>
            </a:r>
            <a:r>
              <a:rPr lang="en-US" sz="2000" dirty="0"/>
              <a:t>method is executed only when we call or invoke it.</a:t>
            </a:r>
          </a:p>
          <a:p>
            <a:pPr marL="342900" indent="-342900">
              <a:buFont typeface="Arial" pitchFamily="34" charset="0"/>
              <a:buChar char="•"/>
            </a:pPr>
            <a:r>
              <a:rPr lang="en-US" sz="2000" dirty="0"/>
              <a:t>The most important method in Java is the </a:t>
            </a:r>
            <a:r>
              <a:rPr lang="en-US" sz="2000" b="1" dirty="0"/>
              <a:t>main()</a:t>
            </a:r>
            <a:r>
              <a:rPr lang="en-US" sz="2000" dirty="0"/>
              <a:t> method.</a:t>
            </a:r>
          </a:p>
        </p:txBody>
      </p:sp>
    </p:spTree>
    <p:extLst>
      <p:ext uri="{BB962C8B-B14F-4D97-AF65-F5344CB8AC3E}">
        <p14:creationId xmlns:p14="http://schemas.microsoft.com/office/powerpoint/2010/main" val="39863827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84018" y="488809"/>
            <a:ext cx="7467600" cy="6156920"/>
          </a:xfrm>
        </p:spPr>
        <p:txBody>
          <a:bodyPr>
            <a:normAutofit lnSpcReduction="10000"/>
          </a:bodyPr>
          <a:lstStyle/>
          <a:p>
            <a:pPr algn="l"/>
            <a:r>
              <a:rPr lang="en-US" b="1" dirty="0">
                <a:solidFill>
                  <a:srgbClr val="FF0000"/>
                </a:solidFill>
              </a:rPr>
              <a:t>OOPs (Object-Oriented Programming System)</a:t>
            </a:r>
          </a:p>
          <a:p>
            <a:pPr marL="342900" indent="-342900" algn="just">
              <a:buFont typeface="Arial" pitchFamily="34" charset="0"/>
              <a:buChar char="•"/>
            </a:pPr>
            <a:r>
              <a:rPr lang="en-US" b="1" dirty="0"/>
              <a:t>Object</a:t>
            </a:r>
            <a:r>
              <a:rPr lang="en-US" dirty="0"/>
              <a:t> means a real-world entity such as a pen, chair, table, computer, watch, etc</a:t>
            </a:r>
            <a:r>
              <a:rPr lang="en-US" dirty="0" smtClean="0"/>
              <a:t>.</a:t>
            </a:r>
          </a:p>
          <a:p>
            <a:pPr marL="342900" indent="-342900" algn="just">
              <a:buFont typeface="Arial" pitchFamily="34" charset="0"/>
              <a:buChar char="•"/>
            </a:pPr>
            <a:r>
              <a:rPr lang="en-US" b="1" dirty="0" smtClean="0"/>
              <a:t>Object-Oriented </a:t>
            </a:r>
            <a:r>
              <a:rPr lang="en-US" b="1" dirty="0"/>
              <a:t>Programming</a:t>
            </a:r>
            <a:r>
              <a:rPr lang="en-US" dirty="0"/>
              <a:t> is a methodology or paradigm </a:t>
            </a:r>
            <a:r>
              <a:rPr lang="en-US" dirty="0">
                <a:solidFill>
                  <a:srgbClr val="FF0000"/>
                </a:solidFill>
              </a:rPr>
              <a:t>to design a program using classes and objects</a:t>
            </a:r>
            <a:r>
              <a:rPr lang="en-US" dirty="0" smtClean="0">
                <a:solidFill>
                  <a:srgbClr val="FF0000"/>
                </a:solidFill>
              </a:rPr>
              <a:t>.</a:t>
            </a:r>
          </a:p>
          <a:p>
            <a:pPr marL="342900" indent="-342900" algn="just">
              <a:buFont typeface="Arial" pitchFamily="34" charset="0"/>
              <a:buChar char="•"/>
            </a:pPr>
            <a:r>
              <a:rPr lang="en-US" dirty="0" smtClean="0"/>
              <a:t>It </a:t>
            </a:r>
            <a:r>
              <a:rPr lang="en-US" dirty="0"/>
              <a:t>simplifies software development and maintenance by providing some concepts:</a:t>
            </a:r>
          </a:p>
          <a:p>
            <a:pPr marL="457200" indent="-457200" algn="l">
              <a:buFont typeface="Wingdings" pitchFamily="2" charset="2"/>
              <a:buChar char="q"/>
            </a:pPr>
            <a:r>
              <a:rPr lang="en-US" b="1" dirty="0">
                <a:solidFill>
                  <a:srgbClr val="002060"/>
                </a:solidFill>
              </a:rPr>
              <a:t>Object</a:t>
            </a:r>
          </a:p>
          <a:p>
            <a:pPr marL="457200" indent="-457200" algn="l">
              <a:buFont typeface="Wingdings" pitchFamily="2" charset="2"/>
              <a:buChar char="q"/>
            </a:pPr>
            <a:r>
              <a:rPr lang="en-US" b="1" dirty="0">
                <a:solidFill>
                  <a:srgbClr val="002060"/>
                </a:solidFill>
              </a:rPr>
              <a:t>Class</a:t>
            </a:r>
          </a:p>
          <a:p>
            <a:pPr marL="457200" indent="-457200" algn="l">
              <a:buFont typeface="Wingdings" pitchFamily="2" charset="2"/>
              <a:buChar char="q"/>
            </a:pPr>
            <a:r>
              <a:rPr lang="en-US" b="1" dirty="0">
                <a:solidFill>
                  <a:srgbClr val="002060"/>
                </a:solidFill>
              </a:rPr>
              <a:t>Inheritance</a:t>
            </a:r>
          </a:p>
          <a:p>
            <a:pPr marL="457200" indent="-457200" algn="l">
              <a:buFont typeface="Wingdings" pitchFamily="2" charset="2"/>
              <a:buChar char="q"/>
            </a:pPr>
            <a:r>
              <a:rPr lang="en-US" b="1" dirty="0">
                <a:solidFill>
                  <a:srgbClr val="002060"/>
                </a:solidFill>
              </a:rPr>
              <a:t>Polymorphism</a:t>
            </a:r>
          </a:p>
          <a:p>
            <a:pPr marL="457200" indent="-457200" algn="l">
              <a:buFont typeface="Wingdings" pitchFamily="2" charset="2"/>
              <a:buChar char="q"/>
            </a:pPr>
            <a:r>
              <a:rPr lang="en-US" b="1" dirty="0">
                <a:solidFill>
                  <a:srgbClr val="002060"/>
                </a:solidFill>
              </a:rPr>
              <a:t>Abstraction</a:t>
            </a:r>
          </a:p>
          <a:p>
            <a:pPr marL="457200" indent="-457200" algn="l">
              <a:buFont typeface="Wingdings" pitchFamily="2" charset="2"/>
              <a:buChar char="q"/>
            </a:pPr>
            <a:r>
              <a:rPr lang="en-US" b="1" dirty="0">
                <a:solidFill>
                  <a:srgbClr val="002060"/>
                </a:solidFill>
              </a:rPr>
              <a:t>Encapsulation</a:t>
            </a:r>
          </a:p>
          <a:p>
            <a:pPr algn="l"/>
            <a:r>
              <a:rPr lang="en-US" dirty="0"/>
              <a:t/>
            </a:r>
            <a:br>
              <a:rPr lang="en-US" dirty="0"/>
            </a:br>
            <a:r>
              <a:rPr lang="en-US" dirty="0"/>
              <a:t/>
            </a:r>
            <a:br>
              <a:rPr lang="en-US" dirty="0"/>
            </a:br>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5805264"/>
            <a:ext cx="3181350" cy="876300"/>
          </a:xfrm>
          <a:prstGeom prst="rect">
            <a:avLst/>
          </a:prstGeom>
          <a:noFill/>
          <a:ln w="9525">
            <a:noFill/>
            <a:miter lim="800000"/>
            <a:headEnd/>
            <a:tailEnd/>
          </a:ln>
        </p:spPr>
      </p:pic>
    </p:spTree>
    <p:extLst>
      <p:ext uri="{BB962C8B-B14F-4D97-AF65-F5344CB8AC3E}">
        <p14:creationId xmlns:p14="http://schemas.microsoft.com/office/powerpoint/2010/main" val="341078974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4" name="Rectangle 3"/>
          <p:cNvSpPr/>
          <p:nvPr/>
        </p:nvSpPr>
        <p:spPr>
          <a:xfrm>
            <a:off x="560826" y="548680"/>
            <a:ext cx="7755590" cy="1600438"/>
          </a:xfrm>
          <a:prstGeom prst="rect">
            <a:avLst/>
          </a:prstGeom>
        </p:spPr>
        <p:txBody>
          <a:bodyPr wrap="square">
            <a:spAutoFit/>
          </a:bodyPr>
          <a:lstStyle/>
          <a:p>
            <a:r>
              <a:rPr lang="en-US" b="1" dirty="0">
                <a:solidFill>
                  <a:srgbClr val="C00000"/>
                </a:solidFill>
              </a:rPr>
              <a:t>Method Declaration</a:t>
            </a:r>
          </a:p>
          <a:p>
            <a:r>
              <a:rPr lang="en-US" sz="2000" dirty="0"/>
              <a:t>The method declaration provides information about method attributes, such as visibility, return-type, name, and arguments. </a:t>
            </a:r>
            <a:endParaRPr lang="en-US" sz="2000" dirty="0" smtClean="0"/>
          </a:p>
          <a:p>
            <a:r>
              <a:rPr lang="en-US" sz="2000" dirty="0" smtClean="0"/>
              <a:t>It </a:t>
            </a:r>
            <a:r>
              <a:rPr lang="en-US" sz="2000" dirty="0"/>
              <a:t>has six components that are known as </a:t>
            </a:r>
            <a:r>
              <a:rPr lang="en-US" sz="2000" b="1" dirty="0"/>
              <a:t>method header</a:t>
            </a:r>
            <a:r>
              <a:rPr lang="en-US" sz="2000" dirty="0"/>
              <a:t>, as we have shown in the following figure.</a:t>
            </a:r>
          </a:p>
        </p:txBody>
      </p:sp>
      <p:pic>
        <p:nvPicPr>
          <p:cNvPr id="43010" name="Picture 2" descr="Method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20" y="2347438"/>
            <a:ext cx="666750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53857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2" name="Rectangle 1"/>
          <p:cNvSpPr/>
          <p:nvPr/>
        </p:nvSpPr>
        <p:spPr>
          <a:xfrm>
            <a:off x="559700" y="908720"/>
            <a:ext cx="7684707" cy="4708981"/>
          </a:xfrm>
          <a:prstGeom prst="rect">
            <a:avLst/>
          </a:prstGeom>
        </p:spPr>
        <p:txBody>
          <a:bodyPr wrap="square">
            <a:spAutoFit/>
          </a:bodyPr>
          <a:lstStyle/>
          <a:p>
            <a:r>
              <a:rPr lang="en-US" sz="2000" b="1" dirty="0">
                <a:solidFill>
                  <a:srgbClr val="C00000"/>
                </a:solidFill>
              </a:rPr>
              <a:t>Method Signature:</a:t>
            </a:r>
            <a:r>
              <a:rPr lang="en-US" sz="2000" dirty="0"/>
              <a:t> Every method has a method signature. It is a part of the method declaration. It includes the </a:t>
            </a:r>
            <a:r>
              <a:rPr lang="en-US" sz="2000" b="1" dirty="0"/>
              <a:t>method name</a:t>
            </a:r>
            <a:r>
              <a:rPr lang="en-US" sz="2000" dirty="0"/>
              <a:t> and </a:t>
            </a:r>
            <a:r>
              <a:rPr lang="en-US" sz="2000" b="1" dirty="0"/>
              <a:t>parameter list</a:t>
            </a:r>
            <a:r>
              <a:rPr lang="en-US" sz="2000" dirty="0"/>
              <a:t>.</a:t>
            </a:r>
          </a:p>
          <a:p>
            <a:r>
              <a:rPr lang="en-US" sz="2000" b="1" dirty="0">
                <a:solidFill>
                  <a:srgbClr val="C00000"/>
                </a:solidFill>
              </a:rPr>
              <a:t>Access Specifier:</a:t>
            </a:r>
            <a:r>
              <a:rPr lang="en-US" sz="2000" dirty="0">
                <a:solidFill>
                  <a:srgbClr val="C00000"/>
                </a:solidFill>
              </a:rPr>
              <a:t> </a:t>
            </a:r>
            <a:r>
              <a:rPr lang="en-US" sz="2000" dirty="0"/>
              <a:t>Access specifier or modifier is the access type of the method. It specifies the visibility of the method. Java provides </a:t>
            </a:r>
            <a:r>
              <a:rPr lang="en-US" sz="2000" b="1" dirty="0"/>
              <a:t>four</a:t>
            </a:r>
            <a:r>
              <a:rPr lang="en-US" sz="2000" dirty="0"/>
              <a:t> types of access specifier:</a:t>
            </a:r>
          </a:p>
          <a:p>
            <a:r>
              <a:rPr lang="en-US" sz="2000" b="1" dirty="0">
                <a:solidFill>
                  <a:srgbClr val="C00000"/>
                </a:solidFill>
              </a:rPr>
              <a:t>Public:</a:t>
            </a:r>
            <a:r>
              <a:rPr lang="en-US" sz="2000" dirty="0"/>
              <a:t> The method is accessible by all classes when we use public specifier in our application.</a:t>
            </a:r>
          </a:p>
          <a:p>
            <a:r>
              <a:rPr lang="en-US" sz="2000" b="1" dirty="0">
                <a:solidFill>
                  <a:srgbClr val="C00000"/>
                </a:solidFill>
              </a:rPr>
              <a:t>Private:</a:t>
            </a:r>
            <a:r>
              <a:rPr lang="en-US" sz="2000" dirty="0">
                <a:solidFill>
                  <a:srgbClr val="C00000"/>
                </a:solidFill>
              </a:rPr>
              <a:t> </a:t>
            </a:r>
            <a:r>
              <a:rPr lang="en-US" sz="2000" dirty="0"/>
              <a:t>When we use a private access specifier, the method is accessible only in the classes in which it is defined.</a:t>
            </a:r>
          </a:p>
          <a:p>
            <a:r>
              <a:rPr lang="en-US" sz="2000" b="1" dirty="0">
                <a:solidFill>
                  <a:srgbClr val="C00000"/>
                </a:solidFill>
              </a:rPr>
              <a:t>Protected:</a:t>
            </a:r>
            <a:r>
              <a:rPr lang="en-US" sz="2000" dirty="0">
                <a:solidFill>
                  <a:srgbClr val="C00000"/>
                </a:solidFill>
              </a:rPr>
              <a:t> </a:t>
            </a:r>
            <a:r>
              <a:rPr lang="en-US" sz="2000" dirty="0"/>
              <a:t>When we use protected access specifier, the method is accessible within the same package or subclasses in a different package.</a:t>
            </a:r>
          </a:p>
          <a:p>
            <a:r>
              <a:rPr lang="en-US" sz="2000" b="1" dirty="0">
                <a:solidFill>
                  <a:srgbClr val="C00000"/>
                </a:solidFill>
              </a:rPr>
              <a:t>Default:</a:t>
            </a:r>
            <a:r>
              <a:rPr lang="en-US" sz="2000" dirty="0">
                <a:solidFill>
                  <a:srgbClr val="C00000"/>
                </a:solidFill>
              </a:rPr>
              <a:t> </a:t>
            </a:r>
            <a:r>
              <a:rPr lang="en-US" sz="2000" dirty="0"/>
              <a:t>When we do not use any access specifier in the method declaration, Java uses default access specifier by default. It is visible only from the same package only.</a:t>
            </a:r>
          </a:p>
        </p:txBody>
      </p:sp>
    </p:spTree>
    <p:extLst>
      <p:ext uri="{BB962C8B-B14F-4D97-AF65-F5344CB8AC3E}">
        <p14:creationId xmlns:p14="http://schemas.microsoft.com/office/powerpoint/2010/main" val="2766966926"/>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3" name="Rectangle 2"/>
          <p:cNvSpPr/>
          <p:nvPr/>
        </p:nvSpPr>
        <p:spPr>
          <a:xfrm>
            <a:off x="539552" y="888526"/>
            <a:ext cx="7776864" cy="3785652"/>
          </a:xfrm>
          <a:prstGeom prst="rect">
            <a:avLst/>
          </a:prstGeom>
        </p:spPr>
        <p:txBody>
          <a:bodyPr wrap="square">
            <a:spAutoFit/>
          </a:bodyPr>
          <a:lstStyle/>
          <a:p>
            <a:r>
              <a:rPr lang="en-US" sz="2000" b="1" dirty="0">
                <a:solidFill>
                  <a:srgbClr val="C00000"/>
                </a:solidFill>
              </a:rPr>
              <a:t>Return Type:</a:t>
            </a:r>
            <a:r>
              <a:rPr lang="en-US" sz="2000" dirty="0">
                <a:solidFill>
                  <a:srgbClr val="C00000"/>
                </a:solidFill>
              </a:rPr>
              <a:t> </a:t>
            </a:r>
            <a:r>
              <a:rPr lang="en-US" sz="2000" dirty="0"/>
              <a:t>Return type is a data type that the method returns. It may have a primitive data type, object, collection, void, etc. If the method does not return anything, we use void keyword.</a:t>
            </a:r>
          </a:p>
          <a:p>
            <a:r>
              <a:rPr lang="en-US" sz="2000" b="1" dirty="0">
                <a:solidFill>
                  <a:srgbClr val="C00000"/>
                </a:solidFill>
              </a:rPr>
              <a:t>Method Name: </a:t>
            </a:r>
            <a:r>
              <a:rPr lang="en-US" sz="2000" dirty="0"/>
              <a:t>It is a unique name that is used to define the name of a method. It must be corresponding to the functionality of the method. Suppose, if we are creating a method for subtraction of two numbers, the method name must be </a:t>
            </a:r>
            <a:r>
              <a:rPr lang="en-US" sz="2000" b="1" dirty="0"/>
              <a:t>subtraction().</a:t>
            </a:r>
            <a:r>
              <a:rPr lang="en-US" sz="2000" dirty="0"/>
              <a:t> A method is invoked by its name.</a:t>
            </a:r>
          </a:p>
          <a:p>
            <a:r>
              <a:rPr lang="en-US" sz="2000" b="1" dirty="0">
                <a:solidFill>
                  <a:srgbClr val="C00000"/>
                </a:solidFill>
              </a:rPr>
              <a:t>Parameter List: </a:t>
            </a:r>
            <a:r>
              <a:rPr lang="en-US" sz="2000" dirty="0"/>
              <a:t>It is the list of parameters separated by a comma and enclosed in the pair of parentheses. It contains the data type and variable name. If the method has no parameter, left the parentheses blank.</a:t>
            </a:r>
          </a:p>
          <a:p>
            <a:r>
              <a:rPr lang="en-US" sz="2000" b="1" dirty="0">
                <a:solidFill>
                  <a:srgbClr val="C00000"/>
                </a:solidFill>
              </a:rPr>
              <a:t>Method Body:</a:t>
            </a:r>
            <a:r>
              <a:rPr lang="en-US" sz="2000" dirty="0">
                <a:solidFill>
                  <a:srgbClr val="C00000"/>
                </a:solidFill>
              </a:rPr>
              <a:t> </a:t>
            </a:r>
            <a:r>
              <a:rPr lang="en-US" sz="2000" dirty="0"/>
              <a:t>It is a part of the method declaration. It contains all the actions to be performed. It is enclosed within the pair of curly braces.</a:t>
            </a:r>
          </a:p>
        </p:txBody>
      </p:sp>
    </p:spTree>
    <p:extLst>
      <p:ext uri="{BB962C8B-B14F-4D97-AF65-F5344CB8AC3E}">
        <p14:creationId xmlns:p14="http://schemas.microsoft.com/office/powerpoint/2010/main" val="1793346597"/>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2" name="Rectangle 1"/>
          <p:cNvSpPr/>
          <p:nvPr/>
        </p:nvSpPr>
        <p:spPr>
          <a:xfrm>
            <a:off x="564771" y="980728"/>
            <a:ext cx="7272808" cy="4524315"/>
          </a:xfrm>
          <a:prstGeom prst="rect">
            <a:avLst/>
          </a:prstGeom>
        </p:spPr>
        <p:txBody>
          <a:bodyPr wrap="square">
            <a:spAutoFit/>
          </a:bodyPr>
          <a:lstStyle/>
          <a:p>
            <a:r>
              <a:rPr lang="en-US" sz="2400" b="1" dirty="0">
                <a:solidFill>
                  <a:srgbClr val="C00000"/>
                </a:solidFill>
              </a:rPr>
              <a:t>Naming a </a:t>
            </a:r>
            <a:r>
              <a:rPr lang="en-US" sz="2400" b="1" dirty="0" smtClean="0">
                <a:solidFill>
                  <a:srgbClr val="C00000"/>
                </a:solidFill>
              </a:rPr>
              <a:t>Method</a:t>
            </a:r>
          </a:p>
          <a:p>
            <a:endParaRPr lang="en-US" sz="2400" b="1" dirty="0">
              <a:solidFill>
                <a:srgbClr val="C00000"/>
              </a:solidFill>
            </a:endParaRPr>
          </a:p>
          <a:p>
            <a:r>
              <a:rPr lang="en-US" sz="2000" dirty="0"/>
              <a:t>While defining a method, remember that the method name must be a </a:t>
            </a:r>
            <a:r>
              <a:rPr lang="en-US" sz="2000" b="1" dirty="0"/>
              <a:t>verb</a:t>
            </a:r>
            <a:r>
              <a:rPr lang="en-US" sz="2000" dirty="0"/>
              <a:t> and start with a </a:t>
            </a:r>
            <a:r>
              <a:rPr lang="en-US" sz="2000" b="1" dirty="0"/>
              <a:t>lowercase</a:t>
            </a:r>
            <a:r>
              <a:rPr lang="en-US" sz="2000" dirty="0"/>
              <a:t> letter. </a:t>
            </a:r>
            <a:endParaRPr lang="en-US" sz="2000" dirty="0" smtClean="0"/>
          </a:p>
          <a:p>
            <a:endParaRPr lang="en-US" sz="2000" dirty="0" smtClean="0"/>
          </a:p>
          <a:p>
            <a:r>
              <a:rPr lang="en-US" sz="2000" dirty="0" smtClean="0"/>
              <a:t>If </a:t>
            </a:r>
            <a:r>
              <a:rPr lang="en-US" sz="2000" dirty="0"/>
              <a:t>the method name has more than two words, the first name must be a verb followed by adjective or noun</a:t>
            </a:r>
            <a:r>
              <a:rPr lang="en-US" sz="2000" dirty="0" smtClean="0"/>
              <a:t>.</a:t>
            </a:r>
          </a:p>
          <a:p>
            <a:endParaRPr lang="en-US" sz="2000" dirty="0" smtClean="0"/>
          </a:p>
          <a:p>
            <a:r>
              <a:rPr lang="en-US" sz="2000" dirty="0" smtClean="0"/>
              <a:t> </a:t>
            </a:r>
            <a:r>
              <a:rPr lang="en-US" sz="2000" dirty="0"/>
              <a:t>In the multi-word method name, the first letter of each word must be in </a:t>
            </a:r>
            <a:r>
              <a:rPr lang="en-US" sz="2000" b="1" dirty="0"/>
              <a:t>uppercase</a:t>
            </a:r>
            <a:r>
              <a:rPr lang="en-US" sz="2000" dirty="0"/>
              <a:t> except the first word. </a:t>
            </a:r>
            <a:endParaRPr lang="en-US" sz="2000" dirty="0" smtClean="0"/>
          </a:p>
          <a:p>
            <a:r>
              <a:rPr lang="en-US" sz="2000" dirty="0" smtClean="0"/>
              <a:t>For </a:t>
            </a:r>
            <a:r>
              <a:rPr lang="en-US" sz="2000" dirty="0"/>
              <a:t>example</a:t>
            </a:r>
            <a:r>
              <a:rPr lang="en-US" sz="2000" dirty="0" smtClean="0"/>
              <a:t>:</a:t>
            </a:r>
          </a:p>
          <a:p>
            <a:endParaRPr lang="en-US" sz="2000" dirty="0"/>
          </a:p>
          <a:p>
            <a:pPr marL="342900" indent="-342900">
              <a:buFont typeface="Wingdings" pitchFamily="2" charset="2"/>
              <a:buChar char="Ø"/>
            </a:pPr>
            <a:r>
              <a:rPr lang="en-US" sz="2000" b="1" dirty="0"/>
              <a:t>Single-word method name:</a:t>
            </a:r>
            <a:r>
              <a:rPr lang="en-US" sz="2000" dirty="0"/>
              <a:t> sum(), area()</a:t>
            </a:r>
          </a:p>
          <a:p>
            <a:pPr marL="342900" indent="-342900">
              <a:buFont typeface="Wingdings" pitchFamily="2" charset="2"/>
              <a:buChar char="Ø"/>
            </a:pPr>
            <a:r>
              <a:rPr lang="en-US" sz="2000" b="1" dirty="0"/>
              <a:t>Multi-word method name:</a:t>
            </a:r>
            <a:r>
              <a:rPr lang="en-US" sz="2000" dirty="0"/>
              <a:t> </a:t>
            </a:r>
            <a:r>
              <a:rPr lang="en-US" sz="2000" dirty="0" err="1"/>
              <a:t>areaOfCircle</a:t>
            </a:r>
            <a:r>
              <a:rPr lang="en-US" sz="2000" dirty="0"/>
              <a:t>(), </a:t>
            </a:r>
            <a:r>
              <a:rPr lang="en-US" sz="2000" dirty="0" err="1"/>
              <a:t>stringComparision</a:t>
            </a:r>
            <a:r>
              <a:rPr lang="en-US" sz="2000" dirty="0"/>
              <a:t>()</a:t>
            </a:r>
          </a:p>
        </p:txBody>
      </p:sp>
    </p:spTree>
    <p:extLst>
      <p:ext uri="{BB962C8B-B14F-4D97-AF65-F5344CB8AC3E}">
        <p14:creationId xmlns:p14="http://schemas.microsoft.com/office/powerpoint/2010/main" val="133326548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3" name="Rectangle 2"/>
          <p:cNvSpPr/>
          <p:nvPr/>
        </p:nvSpPr>
        <p:spPr>
          <a:xfrm>
            <a:off x="683568" y="620688"/>
            <a:ext cx="4572000" cy="1384995"/>
          </a:xfrm>
          <a:prstGeom prst="rect">
            <a:avLst/>
          </a:prstGeom>
        </p:spPr>
        <p:txBody>
          <a:bodyPr>
            <a:spAutoFit/>
          </a:bodyPr>
          <a:lstStyle/>
          <a:p>
            <a:r>
              <a:rPr lang="en-US" sz="2400" b="1" dirty="0">
                <a:solidFill>
                  <a:srgbClr val="C00000"/>
                </a:solidFill>
              </a:rPr>
              <a:t>Types of Method</a:t>
            </a:r>
          </a:p>
          <a:p>
            <a:r>
              <a:rPr lang="en-US" sz="2000" dirty="0"/>
              <a:t>There are two types of methods in Java:</a:t>
            </a:r>
          </a:p>
          <a:p>
            <a:pPr marL="342900" indent="-342900">
              <a:buFont typeface="Wingdings" pitchFamily="2" charset="2"/>
              <a:buChar char="Ø"/>
            </a:pPr>
            <a:r>
              <a:rPr lang="en-US" sz="2000" b="1" dirty="0"/>
              <a:t>Predefined Method</a:t>
            </a:r>
          </a:p>
          <a:p>
            <a:pPr marL="342900" indent="-342900">
              <a:buFont typeface="Wingdings" pitchFamily="2" charset="2"/>
              <a:buChar char="Ø"/>
            </a:pPr>
            <a:r>
              <a:rPr lang="en-US" sz="2000" b="1" dirty="0"/>
              <a:t>User-defined Method</a:t>
            </a:r>
          </a:p>
        </p:txBody>
      </p:sp>
      <p:sp>
        <p:nvSpPr>
          <p:cNvPr id="4" name="Rectangle 3"/>
          <p:cNvSpPr/>
          <p:nvPr/>
        </p:nvSpPr>
        <p:spPr>
          <a:xfrm>
            <a:off x="437474" y="2255121"/>
            <a:ext cx="7200800" cy="3785652"/>
          </a:xfrm>
          <a:prstGeom prst="rect">
            <a:avLst/>
          </a:prstGeom>
        </p:spPr>
        <p:txBody>
          <a:bodyPr wrap="square">
            <a:spAutoFit/>
          </a:bodyPr>
          <a:lstStyle/>
          <a:p>
            <a:r>
              <a:rPr lang="en-US" sz="2400" b="1" dirty="0">
                <a:solidFill>
                  <a:srgbClr val="C00000"/>
                </a:solidFill>
              </a:rPr>
              <a:t>Predefined Method</a:t>
            </a:r>
          </a:p>
          <a:p>
            <a:pPr marL="342900" indent="-342900" algn="just">
              <a:buFont typeface="Arial" pitchFamily="34" charset="0"/>
              <a:buChar char="•"/>
            </a:pPr>
            <a:r>
              <a:rPr lang="en-US" sz="2400" dirty="0"/>
              <a:t>In Java, predefined methods are the method that is already defined in the Java class libraries is known as predefined methods. </a:t>
            </a:r>
            <a:endParaRPr lang="en-US" sz="2400" dirty="0" smtClean="0"/>
          </a:p>
          <a:p>
            <a:pPr marL="342900" indent="-342900" algn="just">
              <a:buFont typeface="Arial" pitchFamily="34" charset="0"/>
              <a:buChar char="•"/>
            </a:pPr>
            <a:r>
              <a:rPr lang="en-US" sz="2400" dirty="0" smtClean="0"/>
              <a:t>It </a:t>
            </a:r>
            <a:r>
              <a:rPr lang="en-US" sz="2400" dirty="0"/>
              <a:t>is also known as the </a:t>
            </a:r>
            <a:r>
              <a:rPr lang="en-US" sz="2400" b="1" dirty="0"/>
              <a:t>standard library method</a:t>
            </a:r>
            <a:r>
              <a:rPr lang="en-US" sz="2400" dirty="0"/>
              <a:t> or </a:t>
            </a:r>
            <a:r>
              <a:rPr lang="en-US" sz="2400" b="1" dirty="0"/>
              <a:t>built-in method</a:t>
            </a:r>
            <a:r>
              <a:rPr lang="en-US" sz="2400" dirty="0" smtClean="0"/>
              <a:t>.</a:t>
            </a:r>
          </a:p>
          <a:p>
            <a:pPr marL="342900" indent="-342900" algn="just">
              <a:buFont typeface="Arial" pitchFamily="34" charset="0"/>
              <a:buChar char="•"/>
            </a:pPr>
            <a:r>
              <a:rPr lang="en-US" sz="2400" dirty="0" smtClean="0"/>
              <a:t> </a:t>
            </a:r>
            <a:r>
              <a:rPr lang="en-US" sz="2400" dirty="0"/>
              <a:t>We can directly use these methods just by calling them in the program at any point. Some pre-defined methods are </a:t>
            </a:r>
            <a:r>
              <a:rPr lang="en-US" sz="2400" b="1" dirty="0"/>
              <a:t>length(), equals(), </a:t>
            </a:r>
            <a:r>
              <a:rPr lang="en-US" sz="2400" b="1" dirty="0" err="1"/>
              <a:t>compareTo</a:t>
            </a:r>
            <a:r>
              <a:rPr lang="en-US" sz="2400" b="1" dirty="0"/>
              <a:t>(), </a:t>
            </a:r>
            <a:r>
              <a:rPr lang="en-US" sz="2400" b="1" dirty="0" err="1"/>
              <a:t>sqrt</a:t>
            </a:r>
            <a:r>
              <a:rPr lang="en-US" sz="2400" b="1" dirty="0"/>
              <a:t>(),</a:t>
            </a:r>
            <a:r>
              <a:rPr lang="en-US" sz="2400" dirty="0"/>
              <a:t> etc.</a:t>
            </a:r>
          </a:p>
        </p:txBody>
      </p:sp>
    </p:spTree>
    <p:extLst>
      <p:ext uri="{BB962C8B-B14F-4D97-AF65-F5344CB8AC3E}">
        <p14:creationId xmlns:p14="http://schemas.microsoft.com/office/powerpoint/2010/main" val="91734356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4" name="Rectangle 3"/>
          <p:cNvSpPr/>
          <p:nvPr/>
        </p:nvSpPr>
        <p:spPr>
          <a:xfrm>
            <a:off x="539552" y="692696"/>
            <a:ext cx="7200800" cy="461665"/>
          </a:xfrm>
          <a:prstGeom prst="rect">
            <a:avLst/>
          </a:prstGeom>
        </p:spPr>
        <p:txBody>
          <a:bodyPr wrap="square">
            <a:spAutoFit/>
          </a:bodyPr>
          <a:lstStyle/>
          <a:p>
            <a:r>
              <a:rPr lang="en-US" sz="2400" b="1" dirty="0" smtClean="0">
                <a:solidFill>
                  <a:srgbClr val="C00000"/>
                </a:solidFill>
              </a:rPr>
              <a:t>Predefined Method</a:t>
            </a:r>
            <a:endParaRPr lang="en-US" sz="2400" b="1" dirty="0">
              <a:solidFill>
                <a:srgbClr val="C00000"/>
              </a:solidFill>
            </a:endParaRPr>
          </a:p>
        </p:txBody>
      </p:sp>
      <p:sp>
        <p:nvSpPr>
          <p:cNvPr id="2" name="Rectangle 1"/>
          <p:cNvSpPr/>
          <p:nvPr/>
        </p:nvSpPr>
        <p:spPr>
          <a:xfrm>
            <a:off x="755576" y="2708920"/>
            <a:ext cx="6696744" cy="2308324"/>
          </a:xfrm>
          <a:prstGeom prst="rect">
            <a:avLst/>
          </a:prstGeom>
        </p:spPr>
        <p:txBody>
          <a:bodyPr wrap="square">
            <a:spAutoFit/>
          </a:bodyPr>
          <a:lstStyle/>
          <a:p>
            <a:r>
              <a:rPr lang="en-US" b="1" dirty="0" smtClean="0"/>
              <a:t>public</a:t>
            </a:r>
            <a:r>
              <a:rPr lang="en-US" dirty="0" smtClean="0"/>
              <a:t> </a:t>
            </a:r>
            <a:r>
              <a:rPr lang="en-US" b="1" dirty="0" smtClean="0"/>
              <a:t>class</a:t>
            </a:r>
            <a:r>
              <a:rPr lang="en-US" dirty="0" smtClean="0"/>
              <a:t> Demo   </a:t>
            </a:r>
          </a:p>
          <a:p>
            <a:r>
              <a:rPr lang="en-US" dirty="0" smtClean="0"/>
              <a:t>{  </a:t>
            </a:r>
          </a:p>
          <a:p>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r>
              <a:rPr lang="en-US" dirty="0" smtClean="0"/>
              <a:t>{  </a:t>
            </a:r>
          </a:p>
          <a:p>
            <a:r>
              <a:rPr lang="en-US" dirty="0" smtClean="0"/>
              <a:t>// using the max() method of Math class  </a:t>
            </a:r>
          </a:p>
          <a:p>
            <a:r>
              <a:rPr lang="en-US" dirty="0" err="1" smtClean="0"/>
              <a:t>System.out.print</a:t>
            </a:r>
            <a:r>
              <a:rPr lang="en-US" dirty="0" smtClean="0"/>
              <a:t>("The maximum number is: " + </a:t>
            </a:r>
            <a:r>
              <a:rPr lang="en-US" dirty="0" err="1" smtClean="0"/>
              <a:t>Math.max</a:t>
            </a:r>
            <a:r>
              <a:rPr lang="en-US" dirty="0" smtClean="0"/>
              <a:t>(9,7));  </a:t>
            </a:r>
          </a:p>
          <a:p>
            <a:r>
              <a:rPr lang="en-US" dirty="0" smtClean="0"/>
              <a:t>}  </a:t>
            </a:r>
          </a:p>
          <a:p>
            <a:r>
              <a:rPr lang="en-US" dirty="0" smtClean="0"/>
              <a:t>}  </a:t>
            </a:r>
            <a:endParaRPr lang="en-US" dirty="0"/>
          </a:p>
        </p:txBody>
      </p:sp>
      <p:sp>
        <p:nvSpPr>
          <p:cNvPr id="5" name="Rectangle 4"/>
          <p:cNvSpPr/>
          <p:nvPr/>
        </p:nvSpPr>
        <p:spPr>
          <a:xfrm>
            <a:off x="539552" y="1151684"/>
            <a:ext cx="7704856" cy="1323439"/>
          </a:xfrm>
          <a:prstGeom prst="rect">
            <a:avLst/>
          </a:prstGeom>
        </p:spPr>
        <p:txBody>
          <a:bodyPr wrap="square">
            <a:spAutoFit/>
          </a:bodyPr>
          <a:lstStyle/>
          <a:p>
            <a:pPr marL="342900" indent="-342900">
              <a:buFont typeface="Arial" pitchFamily="34" charset="0"/>
              <a:buChar char="•"/>
            </a:pPr>
            <a:r>
              <a:rPr lang="en-US" sz="2000" dirty="0"/>
              <a:t>Each and every predefined method is defined inside a class. </a:t>
            </a:r>
            <a:endParaRPr lang="en-US" sz="2000" dirty="0" smtClean="0"/>
          </a:p>
          <a:p>
            <a:pPr marL="342900" indent="-342900">
              <a:buFont typeface="Arial" pitchFamily="34" charset="0"/>
              <a:buChar char="•"/>
            </a:pPr>
            <a:r>
              <a:rPr lang="en-US" sz="2000" dirty="0" smtClean="0"/>
              <a:t>Such </a:t>
            </a:r>
            <a:r>
              <a:rPr lang="en-US" sz="2000" dirty="0"/>
              <a:t>as </a:t>
            </a:r>
            <a:r>
              <a:rPr lang="en-US" sz="2000" b="1" dirty="0"/>
              <a:t>print()</a:t>
            </a:r>
            <a:r>
              <a:rPr lang="en-US" sz="2000" dirty="0"/>
              <a:t> method is defined in the </a:t>
            </a:r>
            <a:r>
              <a:rPr lang="en-US" sz="2000" b="1" dirty="0" err="1"/>
              <a:t>java.io.PrintStream</a:t>
            </a:r>
            <a:r>
              <a:rPr lang="en-US" sz="2000" dirty="0"/>
              <a:t> class. </a:t>
            </a:r>
            <a:endParaRPr lang="en-US" sz="2000" dirty="0" smtClean="0"/>
          </a:p>
          <a:p>
            <a:pPr marL="342900" indent="-342900">
              <a:buFont typeface="Arial" pitchFamily="34" charset="0"/>
              <a:buChar char="•"/>
            </a:pPr>
            <a:r>
              <a:rPr lang="en-US" sz="2000" dirty="0" smtClean="0"/>
              <a:t>It </a:t>
            </a:r>
            <a:r>
              <a:rPr lang="en-US" sz="2000" dirty="0"/>
              <a:t>prints the statement that we write inside the method. </a:t>
            </a:r>
            <a:endParaRPr lang="en-US" sz="2000" dirty="0" smtClean="0"/>
          </a:p>
          <a:p>
            <a:pPr marL="342900" indent="-342900">
              <a:buFont typeface="Arial" pitchFamily="34" charset="0"/>
              <a:buChar char="•"/>
            </a:pPr>
            <a:r>
              <a:rPr lang="en-US" sz="2000" dirty="0" smtClean="0"/>
              <a:t>For </a:t>
            </a:r>
            <a:r>
              <a:rPr lang="en-US" sz="2000" dirty="0"/>
              <a:t>example, </a:t>
            </a:r>
            <a:r>
              <a:rPr lang="en-US" sz="2000" b="1" dirty="0"/>
              <a:t>print("Java")</a:t>
            </a:r>
            <a:r>
              <a:rPr lang="en-US" sz="2000" dirty="0"/>
              <a:t>, it prints Java on the console.</a:t>
            </a:r>
            <a:endParaRPr lang="en-IN" sz="2000" dirty="0"/>
          </a:p>
        </p:txBody>
      </p:sp>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5307894"/>
            <a:ext cx="267652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7657391"/>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3" name="Rectangle 2"/>
          <p:cNvSpPr/>
          <p:nvPr/>
        </p:nvSpPr>
        <p:spPr>
          <a:xfrm>
            <a:off x="539552" y="620688"/>
            <a:ext cx="7776864" cy="1384995"/>
          </a:xfrm>
          <a:prstGeom prst="rect">
            <a:avLst/>
          </a:prstGeom>
        </p:spPr>
        <p:txBody>
          <a:bodyPr wrap="square">
            <a:spAutoFit/>
          </a:bodyPr>
          <a:lstStyle/>
          <a:p>
            <a:r>
              <a:rPr lang="en-US" sz="2400" b="1" dirty="0">
                <a:solidFill>
                  <a:srgbClr val="C00000"/>
                </a:solidFill>
              </a:rPr>
              <a:t>User-defined Method</a:t>
            </a:r>
          </a:p>
          <a:p>
            <a:r>
              <a:rPr lang="en-US" sz="2000" dirty="0"/>
              <a:t>The method written by the user or programmer is known as </a:t>
            </a:r>
            <a:r>
              <a:rPr lang="en-US" sz="2000" b="1" dirty="0"/>
              <a:t>a user-defined</a:t>
            </a:r>
            <a:r>
              <a:rPr lang="en-US" sz="2000" dirty="0"/>
              <a:t> method. </a:t>
            </a:r>
            <a:endParaRPr lang="en-US" sz="2000" dirty="0" smtClean="0"/>
          </a:p>
          <a:p>
            <a:r>
              <a:rPr lang="en-US" sz="2000" dirty="0" smtClean="0"/>
              <a:t>These </a:t>
            </a:r>
            <a:r>
              <a:rPr lang="en-US" sz="2000" dirty="0"/>
              <a:t>methods are modified according to the requirement.</a:t>
            </a:r>
          </a:p>
        </p:txBody>
      </p:sp>
      <p:sp>
        <p:nvSpPr>
          <p:cNvPr id="6" name="Rectangle 5"/>
          <p:cNvSpPr/>
          <p:nvPr/>
        </p:nvSpPr>
        <p:spPr>
          <a:xfrm>
            <a:off x="589856" y="2132856"/>
            <a:ext cx="4246099" cy="400110"/>
          </a:xfrm>
          <a:prstGeom prst="rect">
            <a:avLst/>
          </a:prstGeom>
        </p:spPr>
        <p:txBody>
          <a:bodyPr wrap="none">
            <a:spAutoFit/>
          </a:bodyPr>
          <a:lstStyle/>
          <a:p>
            <a:r>
              <a:rPr lang="en-US" sz="2000" b="1" dirty="0">
                <a:solidFill>
                  <a:srgbClr val="7030A0"/>
                </a:solidFill>
              </a:rPr>
              <a:t>How to Create a User-defined Method</a:t>
            </a:r>
          </a:p>
        </p:txBody>
      </p:sp>
      <p:sp>
        <p:nvSpPr>
          <p:cNvPr id="8" name="Rectangle 7"/>
          <p:cNvSpPr/>
          <p:nvPr/>
        </p:nvSpPr>
        <p:spPr>
          <a:xfrm>
            <a:off x="755576" y="2996952"/>
            <a:ext cx="4572000" cy="2862322"/>
          </a:xfrm>
          <a:prstGeom prst="rect">
            <a:avLst/>
          </a:prstGeom>
        </p:spPr>
        <p:txBody>
          <a:bodyPr>
            <a:spAutoFit/>
          </a:bodyPr>
          <a:lstStyle/>
          <a:p>
            <a:r>
              <a:rPr lang="en-IN" sz="2000" dirty="0"/>
              <a:t>//user defined method  </a:t>
            </a:r>
          </a:p>
          <a:p>
            <a:r>
              <a:rPr lang="en-IN" sz="2000" b="1" dirty="0"/>
              <a:t>public</a:t>
            </a:r>
            <a:r>
              <a:rPr lang="en-IN" sz="2000" dirty="0"/>
              <a:t> </a:t>
            </a:r>
            <a:r>
              <a:rPr lang="en-IN" sz="2000" b="1" dirty="0"/>
              <a:t>static</a:t>
            </a:r>
            <a:r>
              <a:rPr lang="en-IN" sz="2000" dirty="0"/>
              <a:t> </a:t>
            </a:r>
            <a:r>
              <a:rPr lang="en-IN" sz="2000" b="1" dirty="0"/>
              <a:t>void</a:t>
            </a:r>
            <a:r>
              <a:rPr lang="en-IN" sz="2000" dirty="0"/>
              <a:t> </a:t>
            </a:r>
            <a:r>
              <a:rPr lang="en-IN" sz="2000" dirty="0" err="1"/>
              <a:t>findEvenOdd</a:t>
            </a:r>
            <a:r>
              <a:rPr lang="en-IN" sz="2000" dirty="0"/>
              <a:t>(</a:t>
            </a:r>
            <a:r>
              <a:rPr lang="en-IN" sz="2000" b="1" dirty="0" err="1"/>
              <a:t>int</a:t>
            </a:r>
            <a:r>
              <a:rPr lang="en-IN" sz="2000" dirty="0"/>
              <a:t> </a:t>
            </a:r>
            <a:r>
              <a:rPr lang="en-IN" sz="2000" dirty="0" err="1"/>
              <a:t>num</a:t>
            </a:r>
            <a:r>
              <a:rPr lang="en-IN" sz="2000" dirty="0"/>
              <a:t>)  </a:t>
            </a:r>
          </a:p>
          <a:p>
            <a:r>
              <a:rPr lang="en-IN" sz="2000" dirty="0"/>
              <a:t>{  </a:t>
            </a:r>
          </a:p>
          <a:p>
            <a:r>
              <a:rPr lang="en-IN" sz="2000" dirty="0"/>
              <a:t>//method body  </a:t>
            </a:r>
          </a:p>
          <a:p>
            <a:r>
              <a:rPr lang="en-IN" sz="2000" b="1" dirty="0"/>
              <a:t>if</a:t>
            </a:r>
            <a:r>
              <a:rPr lang="en-IN" sz="2000" dirty="0"/>
              <a:t>(num%2==0)   </a:t>
            </a:r>
          </a:p>
          <a:p>
            <a:r>
              <a:rPr lang="en-IN" sz="2000" dirty="0"/>
              <a:t>System.out.println(</a:t>
            </a:r>
            <a:r>
              <a:rPr lang="en-IN" sz="2000" dirty="0" err="1"/>
              <a:t>num</a:t>
            </a:r>
            <a:r>
              <a:rPr lang="en-IN" sz="2000" dirty="0"/>
              <a:t>+" is even");   </a:t>
            </a:r>
          </a:p>
          <a:p>
            <a:r>
              <a:rPr lang="en-IN" sz="2000" b="1" dirty="0"/>
              <a:t>else</a:t>
            </a:r>
            <a:r>
              <a:rPr lang="en-IN" sz="2000" dirty="0"/>
              <a:t>   </a:t>
            </a:r>
          </a:p>
          <a:p>
            <a:r>
              <a:rPr lang="en-IN" sz="2000" dirty="0"/>
              <a:t>System.out.println(</a:t>
            </a:r>
            <a:r>
              <a:rPr lang="en-IN" sz="2000" dirty="0" err="1"/>
              <a:t>num</a:t>
            </a:r>
            <a:r>
              <a:rPr lang="en-IN" sz="2000" dirty="0"/>
              <a:t>+" is odd");  </a:t>
            </a:r>
          </a:p>
          <a:p>
            <a:r>
              <a:rPr lang="en-IN" sz="2000" dirty="0"/>
              <a:t>}  </a:t>
            </a:r>
          </a:p>
        </p:txBody>
      </p:sp>
    </p:spTree>
    <p:extLst>
      <p:ext uri="{BB962C8B-B14F-4D97-AF65-F5344CB8AC3E}">
        <p14:creationId xmlns:p14="http://schemas.microsoft.com/office/powerpoint/2010/main" val="2605911290"/>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2" name="Rectangle 1"/>
          <p:cNvSpPr/>
          <p:nvPr/>
        </p:nvSpPr>
        <p:spPr>
          <a:xfrm>
            <a:off x="611822" y="764704"/>
            <a:ext cx="4499950" cy="369332"/>
          </a:xfrm>
          <a:prstGeom prst="rect">
            <a:avLst/>
          </a:prstGeom>
        </p:spPr>
        <p:txBody>
          <a:bodyPr wrap="none">
            <a:spAutoFit/>
          </a:bodyPr>
          <a:lstStyle/>
          <a:p>
            <a:r>
              <a:rPr lang="en-US" b="1" dirty="0" smtClean="0">
                <a:solidFill>
                  <a:srgbClr val="7030A0"/>
                </a:solidFill>
              </a:rPr>
              <a:t>How to Call or Invoke a User-defined Method</a:t>
            </a:r>
            <a:endParaRPr lang="en-US" b="1" dirty="0">
              <a:solidFill>
                <a:srgbClr val="7030A0"/>
              </a:solidFill>
            </a:endParaRPr>
          </a:p>
        </p:txBody>
      </p:sp>
      <p:sp>
        <p:nvSpPr>
          <p:cNvPr id="4" name="Rectangle 3"/>
          <p:cNvSpPr/>
          <p:nvPr/>
        </p:nvSpPr>
        <p:spPr>
          <a:xfrm>
            <a:off x="636478" y="1484784"/>
            <a:ext cx="4572000" cy="4093428"/>
          </a:xfrm>
          <a:prstGeom prst="rect">
            <a:avLst/>
          </a:prstGeom>
        </p:spPr>
        <p:txBody>
          <a:bodyPr>
            <a:spAutoFit/>
          </a:bodyPr>
          <a:lstStyle/>
          <a:p>
            <a:r>
              <a:rPr lang="en-IN" sz="2000" b="1" dirty="0"/>
              <a:t>import</a:t>
            </a:r>
            <a:r>
              <a:rPr lang="en-IN" sz="2000" dirty="0"/>
              <a:t> </a:t>
            </a:r>
            <a:r>
              <a:rPr lang="en-IN" sz="2000" dirty="0" err="1"/>
              <a:t>java.util.Scanner</a:t>
            </a:r>
            <a:r>
              <a:rPr lang="en-IN" sz="2000" dirty="0"/>
              <a:t>;  </a:t>
            </a:r>
          </a:p>
          <a:p>
            <a:r>
              <a:rPr lang="en-IN" sz="2000" b="1" dirty="0"/>
              <a:t>public</a:t>
            </a:r>
            <a:r>
              <a:rPr lang="en-IN" sz="2000" dirty="0"/>
              <a:t> </a:t>
            </a:r>
            <a:r>
              <a:rPr lang="en-IN" sz="2000" b="1" dirty="0"/>
              <a:t>class</a:t>
            </a:r>
            <a:r>
              <a:rPr lang="en-IN" sz="2000" dirty="0"/>
              <a:t> </a:t>
            </a:r>
            <a:r>
              <a:rPr lang="en-IN" sz="2000" dirty="0" err="1"/>
              <a:t>EvenOdd</a:t>
            </a:r>
            <a:r>
              <a:rPr lang="en-IN" sz="2000" dirty="0"/>
              <a:t>  </a:t>
            </a:r>
          </a:p>
          <a:p>
            <a:r>
              <a:rPr lang="en-IN" sz="2000" dirty="0"/>
              <a:t>{  </a:t>
            </a:r>
          </a:p>
          <a:p>
            <a:r>
              <a:rPr lang="en-IN" sz="2000" b="1" dirty="0"/>
              <a:t>public</a:t>
            </a:r>
            <a:r>
              <a:rPr lang="en-IN" sz="2000" dirty="0"/>
              <a:t> </a:t>
            </a:r>
            <a:r>
              <a:rPr lang="en-IN" sz="2000" b="1" dirty="0"/>
              <a:t>static</a:t>
            </a:r>
            <a:r>
              <a:rPr lang="en-IN" sz="2000" dirty="0"/>
              <a:t> </a:t>
            </a:r>
            <a:r>
              <a:rPr lang="en-IN" sz="2000" b="1" dirty="0"/>
              <a:t>void</a:t>
            </a:r>
            <a:r>
              <a:rPr lang="en-IN" sz="2000" dirty="0"/>
              <a:t> main (String </a:t>
            </a:r>
            <a:r>
              <a:rPr lang="en-IN" sz="2000" dirty="0" err="1"/>
              <a:t>args</a:t>
            </a:r>
            <a:r>
              <a:rPr lang="en-IN" sz="2000" dirty="0"/>
              <a:t>[])  </a:t>
            </a:r>
          </a:p>
          <a:p>
            <a:r>
              <a:rPr lang="en-IN" sz="2000" dirty="0"/>
              <a:t>{  </a:t>
            </a:r>
          </a:p>
          <a:p>
            <a:r>
              <a:rPr lang="en-IN" sz="2000" dirty="0"/>
              <a:t>//creating Scanner class object     </a:t>
            </a:r>
          </a:p>
          <a:p>
            <a:r>
              <a:rPr lang="en-IN" sz="2000" dirty="0"/>
              <a:t>Scanner scan=</a:t>
            </a:r>
            <a:r>
              <a:rPr lang="en-IN" sz="2000" b="1" dirty="0"/>
              <a:t>new</a:t>
            </a:r>
            <a:r>
              <a:rPr lang="en-IN" sz="2000" dirty="0"/>
              <a:t> Scanner(System.in);  </a:t>
            </a:r>
          </a:p>
          <a:p>
            <a:r>
              <a:rPr lang="en-IN" sz="2000" dirty="0" err="1"/>
              <a:t>System.out.print</a:t>
            </a:r>
            <a:r>
              <a:rPr lang="en-IN" sz="2000" dirty="0"/>
              <a:t>("Enter the number: ");  </a:t>
            </a:r>
          </a:p>
          <a:p>
            <a:r>
              <a:rPr lang="en-IN" sz="2000" dirty="0"/>
              <a:t>//reading value from the user  </a:t>
            </a:r>
          </a:p>
          <a:p>
            <a:r>
              <a:rPr lang="en-IN" sz="2000" b="1" dirty="0" err="1"/>
              <a:t>int</a:t>
            </a:r>
            <a:r>
              <a:rPr lang="en-IN" sz="2000" dirty="0"/>
              <a:t> </a:t>
            </a:r>
            <a:r>
              <a:rPr lang="en-IN" sz="2000" dirty="0" err="1"/>
              <a:t>num</a:t>
            </a:r>
            <a:r>
              <a:rPr lang="en-IN" sz="2000" dirty="0"/>
              <a:t>=</a:t>
            </a:r>
            <a:r>
              <a:rPr lang="en-IN" sz="2000" dirty="0" err="1"/>
              <a:t>scan.nextInt</a:t>
            </a:r>
            <a:r>
              <a:rPr lang="en-IN" sz="2000" dirty="0"/>
              <a:t>();  </a:t>
            </a:r>
          </a:p>
          <a:p>
            <a:r>
              <a:rPr lang="en-IN" sz="2000" dirty="0"/>
              <a:t>//method calling  </a:t>
            </a:r>
          </a:p>
          <a:p>
            <a:r>
              <a:rPr lang="en-IN" sz="2000" dirty="0" err="1"/>
              <a:t>findEvenOdd</a:t>
            </a:r>
            <a:r>
              <a:rPr lang="en-IN" sz="2000" dirty="0"/>
              <a:t>(</a:t>
            </a:r>
            <a:r>
              <a:rPr lang="en-IN" sz="2000" dirty="0" err="1"/>
              <a:t>num</a:t>
            </a:r>
            <a:r>
              <a:rPr lang="en-IN" sz="2000" dirty="0"/>
              <a:t>);  </a:t>
            </a:r>
          </a:p>
          <a:p>
            <a:r>
              <a:rPr lang="en-IN" sz="2000" dirty="0"/>
              <a:t>}  </a:t>
            </a:r>
          </a:p>
        </p:txBody>
      </p:sp>
    </p:spTree>
    <p:extLst>
      <p:ext uri="{BB962C8B-B14F-4D97-AF65-F5344CB8AC3E}">
        <p14:creationId xmlns:p14="http://schemas.microsoft.com/office/powerpoint/2010/main" val="3651753984"/>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3" name="Rectangle 2"/>
          <p:cNvSpPr/>
          <p:nvPr/>
        </p:nvSpPr>
        <p:spPr>
          <a:xfrm>
            <a:off x="539552" y="692696"/>
            <a:ext cx="7488832" cy="830997"/>
          </a:xfrm>
          <a:prstGeom prst="rect">
            <a:avLst/>
          </a:prstGeom>
        </p:spPr>
        <p:txBody>
          <a:bodyPr wrap="square">
            <a:spAutoFit/>
          </a:bodyPr>
          <a:lstStyle/>
          <a:p>
            <a:r>
              <a:rPr lang="en-US" sz="2400" b="1" dirty="0">
                <a:solidFill>
                  <a:srgbClr val="7030A0"/>
                </a:solidFill>
              </a:rPr>
              <a:t>Let's combine both snippets of codes in a single program and execute it.</a:t>
            </a:r>
            <a:endParaRPr lang="en-IN" sz="2400" b="1" dirty="0">
              <a:solidFill>
                <a:srgbClr val="7030A0"/>
              </a:solidFill>
            </a:endParaRPr>
          </a:p>
        </p:txBody>
      </p:sp>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78" y="1557337"/>
            <a:ext cx="3753582" cy="4247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0999" y="1474822"/>
            <a:ext cx="31623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048" y="4725144"/>
            <a:ext cx="19335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4469944"/>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2" name="Rectangle 1"/>
          <p:cNvSpPr/>
          <p:nvPr/>
        </p:nvSpPr>
        <p:spPr>
          <a:xfrm>
            <a:off x="452083" y="620688"/>
            <a:ext cx="7913510" cy="5262979"/>
          </a:xfrm>
          <a:prstGeom prst="rect">
            <a:avLst/>
          </a:prstGeom>
        </p:spPr>
        <p:txBody>
          <a:bodyPr wrap="square">
            <a:spAutoFit/>
          </a:bodyPr>
          <a:lstStyle/>
          <a:p>
            <a:r>
              <a:rPr lang="en-US" sz="2400" b="1" dirty="0">
                <a:solidFill>
                  <a:srgbClr val="7030A0"/>
                </a:solidFill>
              </a:rPr>
              <a:t>Static Method</a:t>
            </a:r>
          </a:p>
          <a:p>
            <a:pPr marL="342900" indent="-342900">
              <a:buFont typeface="Wingdings" pitchFamily="2" charset="2"/>
              <a:buChar char="v"/>
            </a:pPr>
            <a:r>
              <a:rPr lang="en-US" sz="2400" dirty="0"/>
              <a:t>A method that has static keyword is known as static method. </a:t>
            </a:r>
            <a:endParaRPr lang="en-US" sz="2400" dirty="0" smtClean="0"/>
          </a:p>
          <a:p>
            <a:pPr marL="342900" indent="-342900">
              <a:buFont typeface="Wingdings" pitchFamily="2" charset="2"/>
              <a:buChar char="v"/>
            </a:pPr>
            <a:r>
              <a:rPr lang="en-US" sz="2400" dirty="0" smtClean="0"/>
              <a:t>In </a:t>
            </a:r>
            <a:r>
              <a:rPr lang="en-US" sz="2400" dirty="0"/>
              <a:t>other words, </a:t>
            </a:r>
            <a:r>
              <a:rPr lang="en-US" sz="2400" b="1" dirty="0">
                <a:solidFill>
                  <a:srgbClr val="C00000"/>
                </a:solidFill>
              </a:rPr>
              <a:t>a method that belongs to a class </a:t>
            </a:r>
            <a:r>
              <a:rPr lang="en-US" sz="2400" dirty="0"/>
              <a:t>rather than an instance of a class is known as a static method. </a:t>
            </a:r>
            <a:endParaRPr lang="en-US" sz="2400" dirty="0" smtClean="0"/>
          </a:p>
          <a:p>
            <a:pPr marL="342900" indent="-342900">
              <a:buFont typeface="Wingdings" pitchFamily="2" charset="2"/>
              <a:buChar char="v"/>
            </a:pPr>
            <a:r>
              <a:rPr lang="en-US" sz="2400" dirty="0" smtClean="0"/>
              <a:t>We </a:t>
            </a:r>
            <a:r>
              <a:rPr lang="en-US" sz="2400" dirty="0"/>
              <a:t>can also create a static method by using the keyword </a:t>
            </a:r>
            <a:r>
              <a:rPr lang="en-US" sz="2400" b="1" dirty="0"/>
              <a:t>static</a:t>
            </a:r>
            <a:r>
              <a:rPr lang="en-US" sz="2400" dirty="0"/>
              <a:t> before the method name.</a:t>
            </a:r>
          </a:p>
          <a:p>
            <a:pPr marL="342900" indent="-342900">
              <a:buFont typeface="Wingdings" pitchFamily="2" charset="2"/>
              <a:buChar char="v"/>
            </a:pPr>
            <a:r>
              <a:rPr lang="en-US" sz="2400" dirty="0"/>
              <a:t>The </a:t>
            </a:r>
            <a:r>
              <a:rPr lang="en-US" sz="2400" b="1" i="1" dirty="0">
                <a:solidFill>
                  <a:srgbClr val="7030A0"/>
                </a:solidFill>
              </a:rPr>
              <a:t>main advantage of a static method is that we can call it without creating an object. </a:t>
            </a:r>
            <a:endParaRPr lang="en-US" sz="2400" b="1" i="1" dirty="0" smtClean="0">
              <a:solidFill>
                <a:srgbClr val="7030A0"/>
              </a:solidFill>
            </a:endParaRPr>
          </a:p>
          <a:p>
            <a:pPr marL="342900" indent="-342900">
              <a:buFont typeface="Wingdings" pitchFamily="2" charset="2"/>
              <a:buChar char="v"/>
            </a:pPr>
            <a:r>
              <a:rPr lang="en-US" sz="2400" dirty="0" smtClean="0"/>
              <a:t>It </a:t>
            </a:r>
            <a:r>
              <a:rPr lang="en-US" sz="2400" dirty="0"/>
              <a:t>can access static data members and also change the value of it. </a:t>
            </a:r>
            <a:endParaRPr lang="en-US" sz="2400" dirty="0" smtClean="0"/>
          </a:p>
          <a:p>
            <a:pPr marL="342900" indent="-342900">
              <a:buFont typeface="Wingdings" pitchFamily="2" charset="2"/>
              <a:buChar char="v"/>
            </a:pPr>
            <a:r>
              <a:rPr lang="en-US" sz="2400" dirty="0" smtClean="0"/>
              <a:t>It </a:t>
            </a:r>
            <a:r>
              <a:rPr lang="en-US" sz="2400" dirty="0"/>
              <a:t>is used to create an instance method. </a:t>
            </a:r>
            <a:endParaRPr lang="en-US" sz="2400" dirty="0" smtClean="0"/>
          </a:p>
          <a:p>
            <a:pPr marL="342900" indent="-342900">
              <a:buFont typeface="Wingdings" pitchFamily="2" charset="2"/>
              <a:buChar char="v"/>
            </a:pPr>
            <a:r>
              <a:rPr lang="en-US" sz="2400" dirty="0" smtClean="0"/>
              <a:t>It </a:t>
            </a:r>
            <a:r>
              <a:rPr lang="en-US" sz="2400" dirty="0"/>
              <a:t>is invoked by using the class name. The best example of a static method is the </a:t>
            </a:r>
            <a:r>
              <a:rPr lang="en-US" sz="2400" b="1" dirty="0"/>
              <a:t>main()</a:t>
            </a:r>
            <a:r>
              <a:rPr lang="en-US" sz="2400" dirty="0"/>
              <a:t> method.</a:t>
            </a:r>
          </a:p>
        </p:txBody>
      </p:sp>
    </p:spTree>
    <p:extLst>
      <p:ext uri="{BB962C8B-B14F-4D97-AF65-F5344CB8AC3E}">
        <p14:creationId xmlns:p14="http://schemas.microsoft.com/office/powerpoint/2010/main" val="408951488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normAutofit/>
          </a:bodyPr>
          <a:lstStyle/>
          <a:p>
            <a:pPr algn="l"/>
            <a:r>
              <a:rPr lang="en-US" b="1" dirty="0">
                <a:solidFill>
                  <a:srgbClr val="FF0000"/>
                </a:solidFill>
              </a:rPr>
              <a:t>OOPs (Object-Oriented Programming System)</a:t>
            </a:r>
          </a:p>
          <a:p>
            <a:pPr algn="l"/>
            <a:r>
              <a:rPr lang="en-US" dirty="0"/>
              <a:t/>
            </a:r>
            <a:br>
              <a:rPr lang="en-US" dirty="0"/>
            </a:br>
            <a:r>
              <a:rPr lang="en-US" dirty="0"/>
              <a:t/>
            </a:r>
            <a:br>
              <a:rPr lang="en-US" dirty="0"/>
            </a:br>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5805264"/>
            <a:ext cx="3181350" cy="876300"/>
          </a:xfrm>
          <a:prstGeom prst="rect">
            <a:avLst/>
          </a:prstGeom>
          <a:noFill/>
          <a:ln w="9525">
            <a:noFill/>
            <a:miter lim="800000"/>
            <a:headEnd/>
            <a:tailEnd/>
          </a:ln>
        </p:spPr>
      </p:pic>
      <p:pic>
        <p:nvPicPr>
          <p:cNvPr id="9218" name="Picture 2" descr="Java OOPs Concep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213" y="1370722"/>
            <a:ext cx="5305425" cy="4086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639540"/>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3" name="Rectangle 2"/>
          <p:cNvSpPr/>
          <p:nvPr/>
        </p:nvSpPr>
        <p:spPr>
          <a:xfrm>
            <a:off x="567025" y="908720"/>
            <a:ext cx="4572000" cy="3416320"/>
          </a:xfrm>
          <a:prstGeom prst="rect">
            <a:avLst/>
          </a:prstGeom>
        </p:spPr>
        <p:txBody>
          <a:bodyPr>
            <a:spAutoFit/>
          </a:bodyPr>
          <a:lstStyle/>
          <a:p>
            <a:r>
              <a:rPr lang="en-US" b="1" dirty="0"/>
              <a:t>public</a:t>
            </a:r>
            <a:r>
              <a:rPr lang="en-US" dirty="0"/>
              <a:t> </a:t>
            </a:r>
            <a:r>
              <a:rPr lang="en-US" b="1" dirty="0"/>
              <a:t>class</a:t>
            </a:r>
            <a:r>
              <a:rPr lang="en-US" dirty="0"/>
              <a:t> Display  </a:t>
            </a:r>
          </a:p>
          <a:p>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p>
          <a:p>
            <a:r>
              <a:rPr lang="en-US" dirty="0"/>
              <a:t>show();  </a:t>
            </a:r>
          </a:p>
          <a:p>
            <a:r>
              <a:rPr lang="en-US" dirty="0"/>
              <a:t>}  </a:t>
            </a:r>
          </a:p>
          <a:p>
            <a:r>
              <a:rPr lang="en-US" b="1" dirty="0"/>
              <a:t>static</a:t>
            </a:r>
            <a:r>
              <a:rPr lang="en-US" dirty="0"/>
              <a:t> </a:t>
            </a:r>
            <a:r>
              <a:rPr lang="en-US" b="1" dirty="0"/>
              <a:t>void</a:t>
            </a:r>
            <a:r>
              <a:rPr lang="en-US" dirty="0"/>
              <a:t> show()   </a:t>
            </a:r>
          </a:p>
          <a:p>
            <a:r>
              <a:rPr lang="en-US" dirty="0"/>
              <a:t>{  </a:t>
            </a:r>
          </a:p>
          <a:p>
            <a:r>
              <a:rPr lang="en-US" dirty="0" err="1"/>
              <a:t>System.out.println</a:t>
            </a:r>
            <a:r>
              <a:rPr lang="en-US" dirty="0"/>
              <a:t>("It is an example of static method.");  </a:t>
            </a:r>
          </a:p>
          <a:p>
            <a:r>
              <a:rPr lang="en-US" dirty="0"/>
              <a:t>}  </a:t>
            </a:r>
          </a:p>
          <a:p>
            <a:r>
              <a:rPr lang="en-US" dirty="0"/>
              <a:t>}  </a:t>
            </a:r>
          </a:p>
        </p:txBody>
      </p:sp>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4653136"/>
            <a:ext cx="32670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6054443"/>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2" name="Rectangle 1"/>
          <p:cNvSpPr/>
          <p:nvPr/>
        </p:nvSpPr>
        <p:spPr>
          <a:xfrm>
            <a:off x="452083" y="908720"/>
            <a:ext cx="7913510" cy="2739211"/>
          </a:xfrm>
          <a:prstGeom prst="rect">
            <a:avLst/>
          </a:prstGeom>
        </p:spPr>
        <p:txBody>
          <a:bodyPr wrap="square">
            <a:spAutoFit/>
          </a:bodyPr>
          <a:lstStyle/>
          <a:p>
            <a:r>
              <a:rPr lang="en-US" sz="2800" b="1" dirty="0">
                <a:solidFill>
                  <a:srgbClr val="FF0000"/>
                </a:solidFill>
              </a:rPr>
              <a:t>Instance Method</a:t>
            </a:r>
          </a:p>
          <a:p>
            <a:pPr marL="342900" indent="-342900">
              <a:buFont typeface="Wingdings" pitchFamily="2" charset="2"/>
              <a:buChar char="Ø"/>
            </a:pPr>
            <a:r>
              <a:rPr lang="en-US" sz="2400" dirty="0"/>
              <a:t>The method of the class is known as an </a:t>
            </a:r>
            <a:r>
              <a:rPr lang="en-US" sz="2400" b="1" dirty="0"/>
              <a:t>instance method</a:t>
            </a:r>
            <a:r>
              <a:rPr lang="en-US" sz="2400" dirty="0"/>
              <a:t>. </a:t>
            </a:r>
            <a:endParaRPr lang="en-US" sz="2400" dirty="0" smtClean="0"/>
          </a:p>
          <a:p>
            <a:pPr marL="342900" indent="-342900">
              <a:buFont typeface="Wingdings" pitchFamily="2" charset="2"/>
              <a:buChar char="Ø"/>
            </a:pPr>
            <a:r>
              <a:rPr lang="en-US" sz="2400" dirty="0"/>
              <a:t> </a:t>
            </a:r>
            <a:r>
              <a:rPr lang="en-US" sz="2400" dirty="0" smtClean="0"/>
              <a:t>It </a:t>
            </a:r>
            <a:r>
              <a:rPr lang="en-US" sz="2400" dirty="0"/>
              <a:t>is a </a:t>
            </a:r>
            <a:r>
              <a:rPr lang="en-US" sz="2400" b="1" dirty="0"/>
              <a:t>non-static</a:t>
            </a:r>
            <a:r>
              <a:rPr lang="en-US" sz="2400" dirty="0"/>
              <a:t> method defined in the class. </a:t>
            </a:r>
            <a:endParaRPr lang="en-US" sz="2400" dirty="0" smtClean="0"/>
          </a:p>
          <a:p>
            <a:pPr marL="342900" indent="-342900">
              <a:buFont typeface="Wingdings" pitchFamily="2" charset="2"/>
              <a:buChar char="Ø"/>
            </a:pPr>
            <a:r>
              <a:rPr lang="en-US" sz="2400" dirty="0" smtClean="0"/>
              <a:t>Before </a:t>
            </a:r>
            <a:r>
              <a:rPr lang="en-US" sz="2400" dirty="0"/>
              <a:t>calling or invoking the instance method, it is necessary to create an object of its class. </a:t>
            </a:r>
            <a:endParaRPr lang="en-US" sz="2400" dirty="0" smtClean="0"/>
          </a:p>
          <a:p>
            <a:pPr marL="342900" indent="-342900">
              <a:buFont typeface="Wingdings" pitchFamily="2" charset="2"/>
              <a:buChar char="Ø"/>
            </a:pPr>
            <a:r>
              <a:rPr lang="en-US" sz="2400" dirty="0" smtClean="0"/>
              <a:t>Let's </a:t>
            </a:r>
            <a:r>
              <a:rPr lang="en-US" sz="2400" dirty="0"/>
              <a:t>see an example of an instance method.</a:t>
            </a:r>
          </a:p>
          <a:p>
            <a:pPr marL="342900" indent="-342900">
              <a:buFont typeface="Wingdings" pitchFamily="2" charset="2"/>
              <a:buChar char="Ø"/>
            </a:pPr>
            <a:endParaRPr lang="en-US" sz="2400" dirty="0"/>
          </a:p>
        </p:txBody>
      </p:sp>
    </p:spTree>
    <p:extLst>
      <p:ext uri="{BB962C8B-B14F-4D97-AF65-F5344CB8AC3E}">
        <p14:creationId xmlns:p14="http://schemas.microsoft.com/office/powerpoint/2010/main" val="3793961467"/>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5" name="Rectangle 4"/>
          <p:cNvSpPr/>
          <p:nvPr/>
        </p:nvSpPr>
        <p:spPr>
          <a:xfrm>
            <a:off x="539552" y="548680"/>
            <a:ext cx="7118172" cy="5078313"/>
          </a:xfrm>
          <a:prstGeom prst="rect">
            <a:avLst/>
          </a:prstGeom>
        </p:spPr>
        <p:txBody>
          <a:bodyPr wrap="square">
            <a:spAutoFit/>
          </a:bodyPr>
          <a:lstStyle/>
          <a:p>
            <a:r>
              <a:rPr lang="en-US" b="1" dirty="0"/>
              <a:t>public</a:t>
            </a:r>
            <a:r>
              <a:rPr lang="en-US" dirty="0"/>
              <a:t> </a:t>
            </a:r>
            <a:r>
              <a:rPr lang="en-US" b="1" dirty="0"/>
              <a:t>class</a:t>
            </a:r>
            <a:r>
              <a:rPr lang="en-US" dirty="0"/>
              <a:t> </a:t>
            </a:r>
            <a:r>
              <a:rPr lang="en-US" dirty="0" err="1"/>
              <a:t>InstanceMethodExample</a:t>
            </a:r>
            <a:r>
              <a:rPr lang="en-US" dirty="0"/>
              <a:t>  </a:t>
            </a:r>
          </a:p>
          <a:p>
            <a:r>
              <a:rPr lang="en-US" dirty="0"/>
              <a:t>{  </a:t>
            </a:r>
          </a:p>
          <a:p>
            <a:r>
              <a:rPr lang="en-US" b="1" dirty="0"/>
              <a:t>public</a:t>
            </a:r>
            <a:r>
              <a:rPr lang="en-US" dirty="0"/>
              <a:t> </a:t>
            </a:r>
            <a:r>
              <a:rPr lang="en-US" b="1" dirty="0"/>
              <a:t>static</a:t>
            </a:r>
            <a:r>
              <a:rPr lang="en-US" dirty="0"/>
              <a:t> </a:t>
            </a:r>
            <a:r>
              <a:rPr lang="en-US" b="1" dirty="0"/>
              <a:t>void</a:t>
            </a:r>
            <a:r>
              <a:rPr lang="en-US" dirty="0"/>
              <a:t> main(String [] </a:t>
            </a:r>
            <a:r>
              <a:rPr lang="en-US" dirty="0" err="1"/>
              <a:t>args</a:t>
            </a:r>
            <a:r>
              <a:rPr lang="en-US" dirty="0"/>
              <a:t>)  </a:t>
            </a:r>
          </a:p>
          <a:p>
            <a:r>
              <a:rPr lang="en-US" dirty="0"/>
              <a:t>{  </a:t>
            </a:r>
          </a:p>
          <a:p>
            <a:r>
              <a:rPr lang="en-US" dirty="0"/>
              <a:t>//Creating an object of the class  </a:t>
            </a:r>
          </a:p>
          <a:p>
            <a:r>
              <a:rPr lang="en-US" dirty="0" err="1"/>
              <a:t>InstanceMethodExample</a:t>
            </a:r>
            <a:r>
              <a:rPr lang="en-US" dirty="0"/>
              <a:t> </a:t>
            </a:r>
            <a:r>
              <a:rPr lang="en-US" dirty="0" err="1"/>
              <a:t>obj</a:t>
            </a:r>
            <a:r>
              <a:rPr lang="en-US" dirty="0"/>
              <a:t> = </a:t>
            </a:r>
            <a:r>
              <a:rPr lang="en-US" b="1" dirty="0"/>
              <a:t>new</a:t>
            </a:r>
            <a:r>
              <a:rPr lang="en-US" dirty="0"/>
              <a:t> </a:t>
            </a:r>
            <a:r>
              <a:rPr lang="en-US" dirty="0" err="1"/>
              <a:t>InstanceMethodExample</a:t>
            </a:r>
            <a:r>
              <a:rPr lang="en-US" dirty="0"/>
              <a:t>();  </a:t>
            </a:r>
          </a:p>
          <a:p>
            <a:r>
              <a:rPr lang="en-US" dirty="0"/>
              <a:t>//invoking instance method   </a:t>
            </a:r>
          </a:p>
          <a:p>
            <a:r>
              <a:rPr lang="en-US" dirty="0" err="1"/>
              <a:t>System.out.println</a:t>
            </a:r>
            <a:r>
              <a:rPr lang="en-US" dirty="0"/>
              <a:t>("The sum is: "+</a:t>
            </a:r>
            <a:r>
              <a:rPr lang="en-US" dirty="0" err="1"/>
              <a:t>obj.add</a:t>
            </a:r>
            <a:r>
              <a:rPr lang="en-US" dirty="0"/>
              <a:t>(12, 13));  </a:t>
            </a:r>
          </a:p>
          <a:p>
            <a:r>
              <a:rPr lang="en-US" dirty="0"/>
              <a:t>}  </a:t>
            </a:r>
          </a:p>
          <a:p>
            <a:r>
              <a:rPr lang="en-US" b="1" dirty="0" err="1"/>
              <a:t>int</a:t>
            </a:r>
            <a:r>
              <a:rPr lang="en-US" dirty="0"/>
              <a:t> s;  </a:t>
            </a:r>
          </a:p>
          <a:p>
            <a:r>
              <a:rPr lang="en-US" dirty="0"/>
              <a:t>//user-defined method because we have not used static keyword  </a:t>
            </a:r>
          </a:p>
          <a:p>
            <a:r>
              <a:rPr lang="en-US" b="1" dirty="0"/>
              <a:t>public</a:t>
            </a:r>
            <a:r>
              <a:rPr lang="en-US" dirty="0"/>
              <a:t> </a:t>
            </a:r>
            <a:r>
              <a:rPr lang="en-US" b="1" dirty="0" err="1"/>
              <a:t>int</a:t>
            </a:r>
            <a:r>
              <a:rPr lang="en-US" dirty="0"/>
              <a:t> add(</a:t>
            </a:r>
            <a:r>
              <a:rPr lang="en-US" b="1" dirty="0" err="1"/>
              <a:t>int</a:t>
            </a:r>
            <a:r>
              <a:rPr lang="en-US" dirty="0"/>
              <a:t> a, </a:t>
            </a:r>
            <a:r>
              <a:rPr lang="en-US" b="1" dirty="0" err="1"/>
              <a:t>int</a:t>
            </a:r>
            <a:r>
              <a:rPr lang="en-US" dirty="0"/>
              <a:t> b)  </a:t>
            </a:r>
          </a:p>
          <a:p>
            <a:r>
              <a:rPr lang="en-US" dirty="0"/>
              <a:t>{  </a:t>
            </a:r>
          </a:p>
          <a:p>
            <a:r>
              <a:rPr lang="en-US" dirty="0"/>
              <a:t>s = </a:t>
            </a:r>
            <a:r>
              <a:rPr lang="en-US" dirty="0" err="1"/>
              <a:t>a+b</a:t>
            </a:r>
            <a:r>
              <a:rPr lang="en-US" dirty="0"/>
              <a:t>;  </a:t>
            </a:r>
          </a:p>
          <a:p>
            <a:r>
              <a:rPr lang="en-US" dirty="0"/>
              <a:t>//returning the sum  </a:t>
            </a:r>
          </a:p>
          <a:p>
            <a:r>
              <a:rPr lang="en-US" b="1" dirty="0"/>
              <a:t>return</a:t>
            </a:r>
            <a:r>
              <a:rPr lang="en-US" dirty="0"/>
              <a:t> s;  </a:t>
            </a:r>
          </a:p>
          <a:p>
            <a:r>
              <a:rPr lang="en-US" dirty="0"/>
              <a:t>}  </a:t>
            </a:r>
          </a:p>
          <a:p>
            <a:r>
              <a:rPr lang="en-US" dirty="0"/>
              <a:t>}  </a:t>
            </a:r>
          </a:p>
        </p:txBody>
      </p:sp>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4437112"/>
            <a:ext cx="189547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4472171"/>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2" name="Rectangle 1"/>
          <p:cNvSpPr/>
          <p:nvPr/>
        </p:nvSpPr>
        <p:spPr>
          <a:xfrm>
            <a:off x="552510" y="561546"/>
            <a:ext cx="7403865" cy="3170099"/>
          </a:xfrm>
          <a:prstGeom prst="rect">
            <a:avLst/>
          </a:prstGeom>
        </p:spPr>
        <p:txBody>
          <a:bodyPr wrap="square">
            <a:spAutoFit/>
          </a:bodyPr>
          <a:lstStyle/>
          <a:p>
            <a:r>
              <a:rPr lang="en-US" sz="2000" dirty="0"/>
              <a:t>There are two types of instance method:</a:t>
            </a:r>
          </a:p>
          <a:p>
            <a:pPr marL="342900" indent="-342900">
              <a:buFont typeface="Arial" pitchFamily="34" charset="0"/>
              <a:buChar char="•"/>
            </a:pPr>
            <a:r>
              <a:rPr lang="en-US" sz="2000" b="1" dirty="0" err="1">
                <a:solidFill>
                  <a:srgbClr val="FF0000"/>
                </a:solidFill>
              </a:rPr>
              <a:t>Accessor</a:t>
            </a:r>
            <a:r>
              <a:rPr lang="en-US" sz="2000" b="1" dirty="0">
                <a:solidFill>
                  <a:srgbClr val="FF0000"/>
                </a:solidFill>
              </a:rPr>
              <a:t> Method</a:t>
            </a:r>
            <a:endParaRPr lang="en-US" sz="2000" dirty="0">
              <a:solidFill>
                <a:srgbClr val="FF0000"/>
              </a:solidFill>
            </a:endParaRPr>
          </a:p>
          <a:p>
            <a:pPr marL="342900" indent="-342900">
              <a:buFont typeface="Arial" pitchFamily="34" charset="0"/>
              <a:buChar char="•"/>
            </a:pPr>
            <a:r>
              <a:rPr lang="en-US" sz="2000" b="1" dirty="0" err="1">
                <a:solidFill>
                  <a:srgbClr val="FF0000"/>
                </a:solidFill>
              </a:rPr>
              <a:t>Mutator</a:t>
            </a:r>
            <a:r>
              <a:rPr lang="en-US" sz="2000" b="1" dirty="0">
                <a:solidFill>
                  <a:srgbClr val="FF0000"/>
                </a:solidFill>
              </a:rPr>
              <a:t> Method</a:t>
            </a:r>
            <a:endParaRPr lang="en-US" sz="2000" dirty="0">
              <a:solidFill>
                <a:srgbClr val="FF0000"/>
              </a:solidFill>
            </a:endParaRPr>
          </a:p>
          <a:p>
            <a:r>
              <a:rPr lang="en-US" sz="2000" b="1" dirty="0" err="1">
                <a:solidFill>
                  <a:srgbClr val="FF0000"/>
                </a:solidFill>
              </a:rPr>
              <a:t>Accessor</a:t>
            </a:r>
            <a:r>
              <a:rPr lang="en-US" sz="2000" b="1" dirty="0">
                <a:solidFill>
                  <a:srgbClr val="FF0000"/>
                </a:solidFill>
              </a:rPr>
              <a:t> Method:</a:t>
            </a:r>
            <a:r>
              <a:rPr lang="en-US" sz="2000" dirty="0"/>
              <a:t> </a:t>
            </a:r>
            <a:endParaRPr lang="en-US" sz="2000" dirty="0" smtClean="0"/>
          </a:p>
          <a:p>
            <a:pPr marL="342900" indent="-342900">
              <a:buFont typeface="Arial" pitchFamily="34" charset="0"/>
              <a:buChar char="•"/>
            </a:pPr>
            <a:r>
              <a:rPr lang="en-US" sz="2000" dirty="0" smtClean="0"/>
              <a:t>The </a:t>
            </a:r>
            <a:r>
              <a:rPr lang="en-US" sz="2000" dirty="0"/>
              <a:t>method(s) that reads the instance variable(s) is known as the </a:t>
            </a:r>
            <a:r>
              <a:rPr lang="en-US" sz="2000" dirty="0" err="1"/>
              <a:t>accessor</a:t>
            </a:r>
            <a:r>
              <a:rPr lang="en-US" sz="2000" dirty="0"/>
              <a:t> method. </a:t>
            </a:r>
            <a:endParaRPr lang="en-US" sz="2000" dirty="0" smtClean="0"/>
          </a:p>
          <a:p>
            <a:pPr marL="342900" indent="-342900">
              <a:buFont typeface="Arial" pitchFamily="34" charset="0"/>
              <a:buChar char="•"/>
            </a:pPr>
            <a:r>
              <a:rPr lang="en-US" sz="2000" dirty="0" smtClean="0"/>
              <a:t>We </a:t>
            </a:r>
            <a:r>
              <a:rPr lang="en-US" sz="2000" dirty="0"/>
              <a:t>can easily identify it because the method is prefixed with the word </a:t>
            </a:r>
            <a:r>
              <a:rPr lang="en-US" sz="2000" b="1" dirty="0"/>
              <a:t>get</a:t>
            </a:r>
            <a:r>
              <a:rPr lang="en-US" sz="2000" dirty="0"/>
              <a:t>. </a:t>
            </a:r>
            <a:endParaRPr lang="en-US" sz="2000" dirty="0" smtClean="0"/>
          </a:p>
          <a:p>
            <a:pPr marL="342900" indent="-342900">
              <a:buFont typeface="Arial" pitchFamily="34" charset="0"/>
              <a:buChar char="•"/>
            </a:pPr>
            <a:r>
              <a:rPr lang="en-US" sz="2000" dirty="0" smtClean="0"/>
              <a:t>It </a:t>
            </a:r>
            <a:r>
              <a:rPr lang="en-US" sz="2000" dirty="0"/>
              <a:t>is also known as </a:t>
            </a:r>
            <a:r>
              <a:rPr lang="en-US" sz="2000" b="1" dirty="0"/>
              <a:t>getters</a:t>
            </a:r>
            <a:r>
              <a:rPr lang="en-US" sz="2000" dirty="0"/>
              <a:t>. It returns the value of the private field. It is used to get the value of the private field.</a:t>
            </a:r>
          </a:p>
        </p:txBody>
      </p:sp>
      <p:sp>
        <p:nvSpPr>
          <p:cNvPr id="3" name="Rectangle 2"/>
          <p:cNvSpPr/>
          <p:nvPr/>
        </p:nvSpPr>
        <p:spPr>
          <a:xfrm>
            <a:off x="755576" y="4167664"/>
            <a:ext cx="4572000" cy="1477328"/>
          </a:xfrm>
          <a:prstGeom prst="rect">
            <a:avLst/>
          </a:prstGeom>
        </p:spPr>
        <p:txBody>
          <a:bodyPr>
            <a:spAutoFit/>
          </a:bodyPr>
          <a:lstStyle/>
          <a:p>
            <a:r>
              <a:rPr lang="en-US" b="1" dirty="0"/>
              <a:t>Example</a:t>
            </a:r>
            <a:endParaRPr lang="en-US" dirty="0"/>
          </a:p>
          <a:p>
            <a:r>
              <a:rPr lang="en-US" b="1" dirty="0"/>
              <a:t>public</a:t>
            </a:r>
            <a:r>
              <a:rPr lang="en-US" dirty="0"/>
              <a:t> </a:t>
            </a:r>
            <a:r>
              <a:rPr lang="en-US" b="1" dirty="0" err="1"/>
              <a:t>int</a:t>
            </a:r>
            <a:r>
              <a:rPr lang="en-US" dirty="0"/>
              <a:t> </a:t>
            </a:r>
            <a:r>
              <a:rPr lang="en-US" dirty="0" err="1"/>
              <a:t>getId</a:t>
            </a:r>
            <a:r>
              <a:rPr lang="en-US" dirty="0"/>
              <a:t>()    </a:t>
            </a:r>
          </a:p>
          <a:p>
            <a:r>
              <a:rPr lang="en-US" dirty="0"/>
              <a:t>{    </a:t>
            </a:r>
          </a:p>
          <a:p>
            <a:r>
              <a:rPr lang="en-US" b="1" dirty="0"/>
              <a:t>return</a:t>
            </a:r>
            <a:r>
              <a:rPr lang="en-US" dirty="0"/>
              <a:t> Id;    </a:t>
            </a:r>
          </a:p>
          <a:p>
            <a:r>
              <a:rPr lang="en-US" dirty="0"/>
              <a:t>}    </a:t>
            </a:r>
          </a:p>
        </p:txBody>
      </p:sp>
    </p:spTree>
    <p:extLst>
      <p:ext uri="{BB962C8B-B14F-4D97-AF65-F5344CB8AC3E}">
        <p14:creationId xmlns:p14="http://schemas.microsoft.com/office/powerpoint/2010/main" val="3869965602"/>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4" name="Rectangle 3"/>
          <p:cNvSpPr/>
          <p:nvPr/>
        </p:nvSpPr>
        <p:spPr>
          <a:xfrm>
            <a:off x="539552" y="548680"/>
            <a:ext cx="7632848" cy="3785652"/>
          </a:xfrm>
          <a:prstGeom prst="rect">
            <a:avLst/>
          </a:prstGeom>
        </p:spPr>
        <p:txBody>
          <a:bodyPr wrap="square">
            <a:spAutoFit/>
          </a:bodyPr>
          <a:lstStyle/>
          <a:p>
            <a:r>
              <a:rPr lang="en-US" sz="2400" b="1" dirty="0" err="1"/>
              <a:t>Mutator</a:t>
            </a:r>
            <a:r>
              <a:rPr lang="en-US" sz="2400" b="1" dirty="0"/>
              <a:t> Method:</a:t>
            </a:r>
            <a:r>
              <a:rPr lang="en-US" sz="2400" dirty="0"/>
              <a:t> </a:t>
            </a:r>
            <a:endParaRPr lang="en-US" sz="2400" dirty="0" smtClean="0"/>
          </a:p>
          <a:p>
            <a:r>
              <a:rPr lang="en-US" sz="2400" dirty="0" smtClean="0"/>
              <a:t>The </a:t>
            </a:r>
            <a:r>
              <a:rPr lang="en-US" sz="2400" dirty="0"/>
              <a:t>method(s) read the instance variable(s) and also modify the values. </a:t>
            </a:r>
            <a:endParaRPr lang="en-US" sz="2400" dirty="0" smtClean="0"/>
          </a:p>
          <a:p>
            <a:r>
              <a:rPr lang="en-US" sz="2400" dirty="0" smtClean="0"/>
              <a:t>We </a:t>
            </a:r>
            <a:r>
              <a:rPr lang="en-US" sz="2400" dirty="0"/>
              <a:t>can easily identify it because the method is prefixed with the word </a:t>
            </a:r>
            <a:r>
              <a:rPr lang="en-US" sz="2400" b="1" dirty="0"/>
              <a:t>set</a:t>
            </a:r>
            <a:r>
              <a:rPr lang="en-US" sz="2400" dirty="0"/>
              <a:t>. </a:t>
            </a:r>
            <a:endParaRPr lang="en-US" sz="2400" dirty="0" smtClean="0"/>
          </a:p>
          <a:p>
            <a:r>
              <a:rPr lang="en-US" sz="2400" dirty="0" smtClean="0"/>
              <a:t>It </a:t>
            </a:r>
            <a:r>
              <a:rPr lang="en-US" sz="2400" dirty="0"/>
              <a:t>is also known as </a:t>
            </a:r>
            <a:r>
              <a:rPr lang="en-US" sz="2400" b="1" dirty="0"/>
              <a:t>setters</a:t>
            </a:r>
            <a:r>
              <a:rPr lang="en-US" sz="2400" dirty="0"/>
              <a:t> or </a:t>
            </a:r>
            <a:r>
              <a:rPr lang="en-US" sz="2400" b="1" dirty="0"/>
              <a:t>modifiers</a:t>
            </a:r>
            <a:r>
              <a:rPr lang="en-US" sz="2400" dirty="0"/>
              <a:t>. It does not return anything. </a:t>
            </a:r>
            <a:endParaRPr lang="en-US" sz="2400" dirty="0" smtClean="0"/>
          </a:p>
          <a:p>
            <a:r>
              <a:rPr lang="en-US" sz="2400" dirty="0" smtClean="0"/>
              <a:t>It </a:t>
            </a:r>
            <a:r>
              <a:rPr lang="en-US" sz="2400" dirty="0"/>
              <a:t>accepts a parameter of the same data type that depends on the field. </a:t>
            </a:r>
            <a:endParaRPr lang="en-US" sz="2400" dirty="0" smtClean="0"/>
          </a:p>
          <a:p>
            <a:r>
              <a:rPr lang="en-US" sz="2400" dirty="0" smtClean="0"/>
              <a:t>It </a:t>
            </a:r>
            <a:r>
              <a:rPr lang="en-US" sz="2400" dirty="0"/>
              <a:t>is used to set the value of the private field.</a:t>
            </a:r>
            <a:endParaRPr lang="en-IN" sz="2400" dirty="0"/>
          </a:p>
        </p:txBody>
      </p:sp>
      <p:sp>
        <p:nvSpPr>
          <p:cNvPr id="5" name="Rectangle 4"/>
          <p:cNvSpPr/>
          <p:nvPr/>
        </p:nvSpPr>
        <p:spPr>
          <a:xfrm>
            <a:off x="827584" y="5153954"/>
            <a:ext cx="4572000" cy="1200329"/>
          </a:xfrm>
          <a:prstGeom prst="rect">
            <a:avLst/>
          </a:prstGeom>
        </p:spPr>
        <p:txBody>
          <a:bodyPr>
            <a:spAutoFit/>
          </a:bodyPr>
          <a:lstStyle/>
          <a:p>
            <a:r>
              <a:rPr lang="en-US" b="1" dirty="0">
                <a:solidFill>
                  <a:srgbClr val="7030A0"/>
                </a:solidFill>
              </a:rPr>
              <a:t>public void </a:t>
            </a:r>
            <a:r>
              <a:rPr lang="en-US" b="1" dirty="0" err="1">
                <a:solidFill>
                  <a:srgbClr val="7030A0"/>
                </a:solidFill>
              </a:rPr>
              <a:t>setRoll</a:t>
            </a:r>
            <a:r>
              <a:rPr lang="en-US" b="1" dirty="0">
                <a:solidFill>
                  <a:srgbClr val="7030A0"/>
                </a:solidFill>
              </a:rPr>
              <a:t>(</a:t>
            </a:r>
            <a:r>
              <a:rPr lang="en-US" b="1" dirty="0" err="1">
                <a:solidFill>
                  <a:srgbClr val="7030A0"/>
                </a:solidFill>
              </a:rPr>
              <a:t>int</a:t>
            </a:r>
            <a:r>
              <a:rPr lang="en-US" b="1" dirty="0">
                <a:solidFill>
                  <a:srgbClr val="7030A0"/>
                </a:solidFill>
              </a:rPr>
              <a:t> roll)   </a:t>
            </a:r>
          </a:p>
          <a:p>
            <a:r>
              <a:rPr lang="en-US" b="1" dirty="0">
                <a:solidFill>
                  <a:srgbClr val="7030A0"/>
                </a:solidFill>
              </a:rPr>
              <a:t>{  </a:t>
            </a:r>
          </a:p>
          <a:p>
            <a:r>
              <a:rPr lang="en-US" b="1" dirty="0" err="1">
                <a:solidFill>
                  <a:srgbClr val="7030A0"/>
                </a:solidFill>
              </a:rPr>
              <a:t>this.roll</a:t>
            </a:r>
            <a:r>
              <a:rPr lang="en-US" b="1" dirty="0">
                <a:solidFill>
                  <a:srgbClr val="7030A0"/>
                </a:solidFill>
              </a:rPr>
              <a:t> = roll;  </a:t>
            </a:r>
          </a:p>
          <a:p>
            <a:r>
              <a:rPr lang="en-US" b="1" dirty="0">
                <a:solidFill>
                  <a:srgbClr val="7030A0"/>
                </a:solidFill>
              </a:rPr>
              <a:t>}  </a:t>
            </a:r>
          </a:p>
        </p:txBody>
      </p:sp>
    </p:spTree>
    <p:extLst>
      <p:ext uri="{BB962C8B-B14F-4D97-AF65-F5344CB8AC3E}">
        <p14:creationId xmlns:p14="http://schemas.microsoft.com/office/powerpoint/2010/main" val="1520044274"/>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548680"/>
            <a:ext cx="3800475"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1782" y="1124744"/>
            <a:ext cx="3628610"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3296069"/>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2" name="Rectangle 1"/>
          <p:cNvSpPr/>
          <p:nvPr/>
        </p:nvSpPr>
        <p:spPr>
          <a:xfrm>
            <a:off x="539686" y="692696"/>
            <a:ext cx="7632713" cy="2677656"/>
          </a:xfrm>
          <a:prstGeom prst="rect">
            <a:avLst/>
          </a:prstGeom>
        </p:spPr>
        <p:txBody>
          <a:bodyPr wrap="square">
            <a:spAutoFit/>
          </a:bodyPr>
          <a:lstStyle/>
          <a:p>
            <a:r>
              <a:rPr lang="en-US" sz="2800" b="1" dirty="0">
                <a:solidFill>
                  <a:srgbClr val="C00000"/>
                </a:solidFill>
              </a:rPr>
              <a:t>Abstract Method</a:t>
            </a:r>
          </a:p>
          <a:p>
            <a:pPr marL="342900" indent="-342900">
              <a:buFont typeface="Arial" pitchFamily="34" charset="0"/>
              <a:buChar char="•"/>
            </a:pPr>
            <a:r>
              <a:rPr lang="en-US" sz="2000" dirty="0"/>
              <a:t>The method that does not has method body is known as abstract method</a:t>
            </a:r>
            <a:r>
              <a:rPr lang="en-US" sz="2000" dirty="0" smtClean="0"/>
              <a:t>.</a:t>
            </a:r>
          </a:p>
          <a:p>
            <a:pPr marL="342900" indent="-342900">
              <a:buFont typeface="Arial" pitchFamily="34" charset="0"/>
              <a:buChar char="•"/>
            </a:pPr>
            <a:r>
              <a:rPr lang="en-US" sz="2000" dirty="0" smtClean="0"/>
              <a:t> </a:t>
            </a:r>
            <a:r>
              <a:rPr lang="en-US" sz="2000" dirty="0"/>
              <a:t>In other words, without an implementation is known as abstract method. </a:t>
            </a:r>
            <a:endParaRPr lang="en-US" sz="2000" dirty="0" smtClean="0"/>
          </a:p>
          <a:p>
            <a:pPr marL="342900" indent="-342900">
              <a:buFont typeface="Arial" pitchFamily="34" charset="0"/>
              <a:buChar char="•"/>
            </a:pPr>
            <a:r>
              <a:rPr lang="en-US" sz="2000" dirty="0" smtClean="0"/>
              <a:t>It </a:t>
            </a:r>
            <a:r>
              <a:rPr lang="en-US" sz="2000" dirty="0"/>
              <a:t>always declares in the </a:t>
            </a:r>
            <a:r>
              <a:rPr lang="en-US" sz="2000" b="1" dirty="0"/>
              <a:t>abstract class</a:t>
            </a:r>
            <a:r>
              <a:rPr lang="en-US" sz="2000" dirty="0"/>
              <a:t>. </a:t>
            </a:r>
            <a:endParaRPr lang="en-US" sz="2000" dirty="0" smtClean="0"/>
          </a:p>
          <a:p>
            <a:pPr marL="342900" indent="-342900">
              <a:buFont typeface="Arial" pitchFamily="34" charset="0"/>
              <a:buChar char="•"/>
            </a:pPr>
            <a:r>
              <a:rPr lang="en-US" sz="2000" dirty="0" smtClean="0"/>
              <a:t>It </a:t>
            </a:r>
            <a:r>
              <a:rPr lang="en-US" sz="2000" dirty="0"/>
              <a:t>means the class itself must be abstract if it has abstract method. </a:t>
            </a:r>
            <a:endParaRPr lang="en-US" sz="2000" dirty="0" smtClean="0"/>
          </a:p>
          <a:p>
            <a:pPr marL="342900" indent="-342900">
              <a:buFont typeface="Arial" pitchFamily="34" charset="0"/>
              <a:buChar char="•"/>
            </a:pPr>
            <a:r>
              <a:rPr lang="en-US" sz="2000" dirty="0" smtClean="0"/>
              <a:t>To </a:t>
            </a:r>
            <a:r>
              <a:rPr lang="en-US" sz="2000" dirty="0"/>
              <a:t>create an abstract method, we use the keyword </a:t>
            </a:r>
            <a:r>
              <a:rPr lang="en-US" sz="2000" b="1" dirty="0"/>
              <a:t>abstract</a:t>
            </a:r>
            <a:r>
              <a:rPr lang="en-US" sz="2000" dirty="0"/>
              <a:t>.</a:t>
            </a:r>
          </a:p>
        </p:txBody>
      </p:sp>
      <p:sp>
        <p:nvSpPr>
          <p:cNvPr id="3" name="Rectangle 2"/>
          <p:cNvSpPr/>
          <p:nvPr/>
        </p:nvSpPr>
        <p:spPr>
          <a:xfrm>
            <a:off x="683568" y="3933056"/>
            <a:ext cx="4572000" cy="830997"/>
          </a:xfrm>
          <a:prstGeom prst="rect">
            <a:avLst/>
          </a:prstGeom>
        </p:spPr>
        <p:txBody>
          <a:bodyPr>
            <a:spAutoFit/>
          </a:bodyPr>
          <a:lstStyle/>
          <a:p>
            <a:r>
              <a:rPr lang="en-IN" sz="2400" b="1" dirty="0">
                <a:solidFill>
                  <a:srgbClr val="7030A0"/>
                </a:solidFill>
              </a:rPr>
              <a:t>Syntax</a:t>
            </a:r>
            <a:endParaRPr lang="en-IN" sz="2400" dirty="0">
              <a:solidFill>
                <a:srgbClr val="7030A0"/>
              </a:solidFill>
            </a:endParaRPr>
          </a:p>
          <a:p>
            <a:r>
              <a:rPr lang="en-IN" sz="2400" b="1" dirty="0">
                <a:solidFill>
                  <a:srgbClr val="7030A0"/>
                </a:solidFill>
              </a:rPr>
              <a:t>abstract</a:t>
            </a:r>
            <a:r>
              <a:rPr lang="en-IN" sz="2400" dirty="0">
                <a:solidFill>
                  <a:srgbClr val="7030A0"/>
                </a:solidFill>
              </a:rPr>
              <a:t> </a:t>
            </a:r>
            <a:r>
              <a:rPr lang="en-IN" sz="2400" b="1" dirty="0">
                <a:solidFill>
                  <a:srgbClr val="7030A0"/>
                </a:solidFill>
              </a:rPr>
              <a:t>void</a:t>
            </a:r>
            <a:r>
              <a:rPr lang="en-IN" sz="2400" dirty="0">
                <a:solidFill>
                  <a:srgbClr val="7030A0"/>
                </a:solidFill>
              </a:rPr>
              <a:t> </a:t>
            </a:r>
            <a:r>
              <a:rPr lang="en-IN" sz="2400" dirty="0" err="1">
                <a:solidFill>
                  <a:srgbClr val="7030A0"/>
                </a:solidFill>
              </a:rPr>
              <a:t>method_name</a:t>
            </a:r>
            <a:r>
              <a:rPr lang="en-IN" sz="2400" dirty="0">
                <a:solidFill>
                  <a:srgbClr val="7030A0"/>
                </a:solidFill>
              </a:rPr>
              <a:t>();  </a:t>
            </a:r>
          </a:p>
        </p:txBody>
      </p:sp>
    </p:spTree>
    <p:extLst>
      <p:ext uri="{BB962C8B-B14F-4D97-AF65-F5344CB8AC3E}">
        <p14:creationId xmlns:p14="http://schemas.microsoft.com/office/powerpoint/2010/main" val="283678514"/>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
        <p:nvSpPr>
          <p:cNvPr id="2" name="Rectangle 1"/>
          <p:cNvSpPr/>
          <p:nvPr/>
        </p:nvSpPr>
        <p:spPr>
          <a:xfrm>
            <a:off x="539686" y="692696"/>
            <a:ext cx="7632713" cy="523220"/>
          </a:xfrm>
          <a:prstGeom prst="rect">
            <a:avLst/>
          </a:prstGeom>
        </p:spPr>
        <p:txBody>
          <a:bodyPr wrap="square">
            <a:spAutoFit/>
          </a:bodyPr>
          <a:lstStyle/>
          <a:p>
            <a:r>
              <a:rPr lang="en-US" sz="2800" b="1" dirty="0">
                <a:solidFill>
                  <a:srgbClr val="C00000"/>
                </a:solidFill>
              </a:rPr>
              <a:t>Abstract </a:t>
            </a:r>
            <a:r>
              <a:rPr lang="en-US" sz="2800" b="1" dirty="0" smtClean="0">
                <a:solidFill>
                  <a:srgbClr val="C00000"/>
                </a:solidFill>
              </a:rPr>
              <a:t>Method</a:t>
            </a:r>
            <a:endParaRPr lang="en-US" sz="2800" b="1" dirty="0">
              <a:solidFill>
                <a:srgbClr val="C00000"/>
              </a:solidFill>
            </a:endParaRPr>
          </a:p>
        </p:txBody>
      </p:sp>
      <p:pic>
        <p:nvPicPr>
          <p:cNvPr id="604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918" y="1412776"/>
            <a:ext cx="373380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9529" y="1412776"/>
            <a:ext cx="298132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979" y="4581128"/>
            <a:ext cx="22479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9142988"/>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p:cNvSpPr>
          <p:nvPr>
            <p:ph type="body" sz="quarter" idx="13"/>
          </p:nvPr>
        </p:nvSpPr>
        <p:spPr>
          <a:xfrm>
            <a:off x="1142976" y="4357694"/>
            <a:ext cx="6629416" cy="1295400"/>
          </a:xfrm>
        </p:spPr>
        <p:txBody>
          <a:bodyPr/>
          <a:lstStyle>
            <a:extLst/>
          </a:lstStyle>
          <a:p>
            <a:pPr algn="ctr"/>
            <a:r>
              <a:rPr lang="en-US" sz="8800" b="1" dirty="0" smtClean="0">
                <a:latin typeface="Rockwell" pitchFamily="18" charset="0"/>
              </a:rPr>
              <a:t>Thank You</a:t>
            </a:r>
            <a:endParaRPr lang="en-US" sz="8800" b="1" dirty="0">
              <a:latin typeface="Rockwell" pitchFamily="18" charset="0"/>
            </a:endParaRPr>
          </a:p>
        </p:txBody>
      </p:sp>
      <p:pic>
        <p:nvPicPr>
          <p:cNvPr id="25" name="j0321055.jpg"/>
          <p:cNvPicPr>
            <a:picLocks noGrp="1" noChangeAspect="1"/>
          </p:cNvPicPr>
          <p:nvPr>
            <p:ph type="pic" sz="quarter" idx="10"/>
          </p:nvPr>
        </p:nvPicPr>
        <p:blipFill>
          <a:blip r:embed="rId3" cstate="print"/>
          <a:srcRect t="2444" b="2444"/>
          <a:stretch>
            <a:fillRect/>
          </a:stretch>
        </p:blipFill>
        <p:spPr>
          <a:xfrm>
            <a:off x="228600" y="723900"/>
            <a:ext cx="2400300" cy="3200400"/>
          </a:xfrm>
          <a:prstGeom prst="rect">
            <a:avLst/>
          </a:prstGeom>
          <a:ln>
            <a:noFill/>
          </a:ln>
          <a:effectLst>
            <a:softEdge rad="112500"/>
          </a:effectLst>
          <a:scene3d>
            <a:camera prst="orthographicFront"/>
            <a:lightRig rig="balanced" dir="t"/>
          </a:scene3d>
          <a:sp3d prstMaterial="plastic">
            <a:bevelT w="0" h="0"/>
          </a:sp3d>
        </p:spPr>
        <p:style>
          <a:lnRef idx="3">
            <a:schemeClr val="lt1"/>
          </a:lnRef>
          <a:fillRef idx="1">
            <a:schemeClr val="accent1"/>
          </a:fillRef>
          <a:effectRef idx="1">
            <a:schemeClr val="accent1"/>
          </a:effectRef>
          <a:fontRef idx="minor">
            <a:schemeClr val="lt1"/>
          </a:fontRef>
        </p:style>
      </p:pic>
      <p:pic>
        <p:nvPicPr>
          <p:cNvPr id="5" name="j0321101.jpg"/>
          <p:cNvPicPr>
            <a:picLocks noGrp="1" noChangeAspect="1"/>
          </p:cNvPicPr>
          <p:nvPr>
            <p:ph type="pic" sz="quarter" idx="11"/>
          </p:nvPr>
        </p:nvPicPr>
        <p:blipFill>
          <a:blip r:embed="rId4" cstate="print"/>
          <a:srcRect t="2444" b="2444"/>
          <a:stretch>
            <a:fillRect/>
          </a:stretch>
        </p:blipFill>
        <p:spPr>
          <a:xfrm>
            <a:off x="3162300" y="723900"/>
            <a:ext cx="2400300" cy="3200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3">
            <a:schemeClr val="lt1"/>
          </a:lnRef>
          <a:fillRef idx="1">
            <a:schemeClr val="accent1"/>
          </a:fillRef>
          <a:effectRef idx="1">
            <a:schemeClr val="accent1"/>
          </a:effectRef>
          <a:fontRef idx="minor">
            <a:schemeClr val="lt1"/>
          </a:fontRef>
        </p:style>
      </p:pic>
      <p:pic>
        <p:nvPicPr>
          <p:cNvPr id="4" name="j0341706.jpg"/>
          <p:cNvPicPr>
            <a:picLocks noGrp="1" noChangeAspect="1"/>
          </p:cNvPicPr>
          <p:nvPr>
            <p:ph type="pic" sz="quarter" idx="12"/>
          </p:nvPr>
        </p:nvPicPr>
        <p:blipFill>
          <a:blip r:embed="rId5" cstate="print"/>
          <a:srcRect t="2444" b="2444"/>
          <a:stretch>
            <a:fillRect/>
          </a:stretch>
        </p:blipFill>
        <p:spPr>
          <a:xfrm>
            <a:off x="6096000" y="723900"/>
            <a:ext cx="2400300" cy="32004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style>
          <a:lnRef idx="3">
            <a:schemeClr val="lt1"/>
          </a:lnRef>
          <a:fillRef idx="1">
            <a:schemeClr val="accent1"/>
          </a:fillRef>
          <a:effectRef idx="1">
            <a:schemeClr val="accent1"/>
          </a:effectRef>
          <a:fontRef idx="minor">
            <a:schemeClr val="lt1"/>
          </a:fontRef>
        </p:style>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95536" y="524644"/>
            <a:ext cx="4824536" cy="3768452"/>
          </a:xfrm>
        </p:spPr>
        <p:txBody>
          <a:bodyPr>
            <a:normAutofit/>
          </a:bodyPr>
          <a:lstStyle/>
          <a:p>
            <a:pPr algn="l"/>
            <a:r>
              <a:rPr lang="en-IN" b="1" dirty="0">
                <a:solidFill>
                  <a:srgbClr val="FF0000"/>
                </a:solidFill>
              </a:rPr>
              <a:t>Object</a:t>
            </a:r>
          </a:p>
          <a:p>
            <a:pPr algn="l"/>
            <a:r>
              <a:rPr lang="en-US" sz="2000" b="1" dirty="0">
                <a:solidFill>
                  <a:srgbClr val="0070C0"/>
                </a:solidFill>
              </a:rPr>
              <a:t>Any entity that has state and behavior is known as an object. </a:t>
            </a:r>
            <a:endParaRPr lang="en-US" sz="2000" b="1" dirty="0" smtClean="0">
              <a:solidFill>
                <a:srgbClr val="0070C0"/>
              </a:solidFill>
            </a:endParaRPr>
          </a:p>
          <a:p>
            <a:pPr algn="l"/>
            <a:r>
              <a:rPr lang="en-US" dirty="0" smtClean="0"/>
              <a:t>For </a:t>
            </a:r>
            <a:r>
              <a:rPr lang="en-US" dirty="0"/>
              <a:t>example, a chair, pen, table, keyboard, bike, etc. It can be physical or logical.</a:t>
            </a:r>
          </a:p>
          <a:p>
            <a:pPr marL="342900" indent="-342900" algn="l">
              <a:buFont typeface="Arial" pitchFamily="34" charset="0"/>
              <a:buChar char="•"/>
            </a:pPr>
            <a:r>
              <a:rPr lang="en-US" sz="2000" b="1" dirty="0">
                <a:solidFill>
                  <a:srgbClr val="00B050"/>
                </a:solidFill>
              </a:rPr>
              <a:t>An Object can be defined as an instance of a class. </a:t>
            </a:r>
            <a:endParaRPr lang="en-US" sz="2000" b="1" dirty="0" smtClean="0">
              <a:solidFill>
                <a:srgbClr val="00B050"/>
              </a:solidFill>
            </a:endParaRPr>
          </a:p>
          <a:p>
            <a:pPr marL="342900" indent="-342900" algn="l">
              <a:buFont typeface="Arial" pitchFamily="34" charset="0"/>
              <a:buChar char="•"/>
            </a:pPr>
            <a:r>
              <a:rPr lang="en-US" sz="2000" b="1" dirty="0" smtClean="0">
                <a:solidFill>
                  <a:srgbClr val="00B050"/>
                </a:solidFill>
              </a:rPr>
              <a:t>An </a:t>
            </a:r>
            <a:r>
              <a:rPr lang="en-US" sz="2000" b="1" dirty="0">
                <a:solidFill>
                  <a:srgbClr val="00B050"/>
                </a:solidFill>
              </a:rPr>
              <a:t>object contains an address and takes up some space in memory. </a:t>
            </a:r>
            <a:endParaRPr lang="en-US" sz="2000" b="1" dirty="0" smtClean="0">
              <a:solidFill>
                <a:srgbClr val="00B050"/>
              </a:solidFill>
            </a:endParaRPr>
          </a:p>
          <a:p>
            <a:pPr algn="l"/>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pic>
        <p:nvPicPr>
          <p:cNvPr id="12290" name="Picture 2" descr="Java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228" y="620688"/>
            <a:ext cx="2880319" cy="28803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89386" y="4147074"/>
            <a:ext cx="7344816" cy="1877437"/>
          </a:xfrm>
          <a:prstGeom prst="rect">
            <a:avLst/>
          </a:prstGeom>
        </p:spPr>
        <p:txBody>
          <a:bodyPr wrap="square">
            <a:spAutoFit/>
          </a:bodyPr>
          <a:lstStyle/>
          <a:p>
            <a:pPr marL="285750" indent="-285750">
              <a:buFont typeface="Arial" pitchFamily="34" charset="0"/>
              <a:buChar char="•"/>
            </a:pPr>
            <a:r>
              <a:rPr lang="en-US" sz="2000" dirty="0"/>
              <a:t>Objects can communicate without knowing the details of each other's data or code.</a:t>
            </a:r>
          </a:p>
          <a:p>
            <a:pPr marL="285750" indent="-285750">
              <a:buFont typeface="Arial" pitchFamily="34" charset="0"/>
              <a:buChar char="•"/>
            </a:pPr>
            <a:r>
              <a:rPr lang="en-US" sz="2000" dirty="0"/>
              <a:t> The only necessary thing is the type of message accepted and the type of response returned by the objects.</a:t>
            </a:r>
          </a:p>
          <a:p>
            <a:r>
              <a:rPr lang="en-US" b="1" dirty="0"/>
              <a:t>Example:</a:t>
            </a:r>
            <a:r>
              <a:rPr lang="en-US" dirty="0"/>
              <a:t> A dog is an object because it has states like color, name, breed, etc. as well as behaviors like wagging the tail, barking, eating, etc.</a:t>
            </a:r>
          </a:p>
        </p:txBody>
      </p:sp>
    </p:spTree>
    <p:extLst>
      <p:ext uri="{BB962C8B-B14F-4D97-AF65-F5344CB8AC3E}">
        <p14:creationId xmlns:p14="http://schemas.microsoft.com/office/powerpoint/2010/main" val="323668414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95536" y="524643"/>
            <a:ext cx="8057526" cy="5502359"/>
          </a:xfrm>
        </p:spPr>
        <p:txBody>
          <a:bodyPr>
            <a:normAutofit fontScale="92500"/>
          </a:bodyPr>
          <a:lstStyle/>
          <a:p>
            <a:pPr algn="l"/>
            <a:r>
              <a:rPr lang="en-US" sz="3200" b="1" dirty="0">
                <a:solidFill>
                  <a:srgbClr val="FF0000"/>
                </a:solidFill>
              </a:rPr>
              <a:t>Class</a:t>
            </a:r>
          </a:p>
          <a:p>
            <a:pPr marL="342900" indent="-342900" algn="l">
              <a:buFont typeface="Wingdings" pitchFamily="2" charset="2"/>
              <a:buChar char="Ø"/>
            </a:pPr>
            <a:r>
              <a:rPr lang="en-US" i="1" dirty="0">
                <a:solidFill>
                  <a:srgbClr val="FF0000"/>
                </a:solidFill>
              </a:rPr>
              <a:t>Collection of objects</a:t>
            </a:r>
            <a:r>
              <a:rPr lang="en-US" dirty="0"/>
              <a:t> is called class. It is a logical entity.</a:t>
            </a:r>
          </a:p>
          <a:p>
            <a:pPr marL="342900" indent="-342900" algn="l">
              <a:buFont typeface="Wingdings" pitchFamily="2" charset="2"/>
              <a:buChar char="Ø"/>
            </a:pPr>
            <a:r>
              <a:rPr lang="en-US" b="1" dirty="0">
                <a:solidFill>
                  <a:srgbClr val="7030A0"/>
                </a:solidFill>
              </a:rPr>
              <a:t>A class can also be defined as a blueprint from which you can create an individual object</a:t>
            </a:r>
            <a:r>
              <a:rPr lang="en-US" dirty="0"/>
              <a:t>. Class doesn't consume any space.</a:t>
            </a:r>
          </a:p>
          <a:p>
            <a:pPr marL="342900" indent="-342900" algn="l">
              <a:buFont typeface="Wingdings" pitchFamily="2" charset="2"/>
              <a:buChar char="Ø"/>
            </a:pPr>
            <a:r>
              <a:rPr lang="en-US" dirty="0"/>
              <a:t>C</a:t>
            </a:r>
            <a:r>
              <a:rPr lang="en-US" dirty="0" smtClean="0"/>
              <a:t>lasses </a:t>
            </a:r>
            <a:r>
              <a:rPr lang="en-US" dirty="0"/>
              <a:t>can be described as blueprints, </a:t>
            </a:r>
            <a:r>
              <a:rPr lang="en-US" dirty="0" smtClean="0"/>
              <a:t>descriptions</a:t>
            </a:r>
            <a:r>
              <a:rPr lang="en-US" dirty="0"/>
              <a:t>, or definitions for an object. </a:t>
            </a:r>
            <a:endParaRPr lang="en-US" dirty="0" smtClean="0"/>
          </a:p>
          <a:p>
            <a:pPr marL="342900" indent="-342900" algn="l">
              <a:buFont typeface="Wingdings" pitchFamily="2" charset="2"/>
              <a:buChar char="Ø"/>
            </a:pPr>
            <a:r>
              <a:rPr lang="en-US" dirty="0" smtClean="0"/>
              <a:t>You </a:t>
            </a:r>
            <a:r>
              <a:rPr lang="en-US" dirty="0"/>
              <a:t>can use the same class as a blueprint for creating multiple objects. </a:t>
            </a:r>
            <a:endParaRPr lang="en-US" dirty="0" smtClean="0"/>
          </a:p>
          <a:p>
            <a:pPr marL="342900" indent="-342900" algn="l">
              <a:buFont typeface="Wingdings" pitchFamily="2" charset="2"/>
              <a:buChar char="Ø"/>
            </a:pPr>
            <a:r>
              <a:rPr lang="en-US" dirty="0" smtClean="0"/>
              <a:t>The </a:t>
            </a:r>
            <a:r>
              <a:rPr lang="en-US" dirty="0"/>
              <a:t>first step is to define the class, which then becomes a blueprint for object creation.</a:t>
            </a:r>
            <a:br>
              <a:rPr lang="en-US" dirty="0"/>
            </a:br>
            <a:endParaRPr lang="en-US" dirty="0" smtClean="0"/>
          </a:p>
          <a:p>
            <a:pPr marL="342900" indent="-342900" algn="l">
              <a:buFont typeface="Wingdings" pitchFamily="2" charset="2"/>
              <a:buChar char="Ø"/>
            </a:pPr>
            <a:r>
              <a:rPr lang="en-US" dirty="0" smtClean="0"/>
              <a:t>Each </a:t>
            </a:r>
            <a:r>
              <a:rPr lang="en-US" dirty="0"/>
              <a:t>class has a name, and each is used </a:t>
            </a:r>
            <a:r>
              <a:rPr lang="en-US" dirty="0" smtClean="0"/>
              <a:t>to define</a:t>
            </a:r>
            <a:r>
              <a:rPr lang="en-US" dirty="0"/>
              <a:t> </a:t>
            </a:r>
            <a:r>
              <a:rPr lang="en-US" b="1" dirty="0"/>
              <a:t>attributes </a:t>
            </a:r>
            <a:r>
              <a:rPr lang="en-US" dirty="0"/>
              <a:t>and </a:t>
            </a:r>
            <a:r>
              <a:rPr lang="en-US" b="1" dirty="0"/>
              <a:t>behavior</a:t>
            </a:r>
            <a:r>
              <a:rPr lang="en-US" dirty="0"/>
              <a:t>.</a:t>
            </a:r>
            <a:br>
              <a:rPr lang="en-US" dirty="0"/>
            </a:br>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spTree>
    <p:extLst>
      <p:ext uri="{BB962C8B-B14F-4D97-AF65-F5344CB8AC3E}">
        <p14:creationId xmlns:p14="http://schemas.microsoft.com/office/powerpoint/2010/main" val="146540745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95536" y="524643"/>
            <a:ext cx="8057526" cy="5502359"/>
          </a:xfrm>
        </p:spPr>
        <p:txBody>
          <a:bodyPr>
            <a:normAutofit/>
          </a:bodyPr>
          <a:lstStyle/>
          <a:p>
            <a:pPr algn="l"/>
            <a:r>
              <a:rPr lang="en-US" sz="3200" b="1" dirty="0" smtClean="0">
                <a:solidFill>
                  <a:srgbClr val="FF0000"/>
                </a:solidFill>
              </a:rPr>
              <a:t>Class</a:t>
            </a:r>
            <a:endParaRPr lang="en-US" sz="3200" b="1" dirty="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467" y="1412776"/>
            <a:ext cx="507682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891794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95536" y="524643"/>
            <a:ext cx="8057526" cy="5502359"/>
          </a:xfrm>
        </p:spPr>
        <p:txBody>
          <a:bodyPr>
            <a:normAutofit/>
          </a:bodyPr>
          <a:lstStyle/>
          <a:p>
            <a:pPr algn="l"/>
            <a:r>
              <a:rPr lang="en-US" sz="3200" b="1" dirty="0">
                <a:solidFill>
                  <a:srgbClr val="FF0000"/>
                </a:solidFill>
              </a:rPr>
              <a:t>Encapsulation</a:t>
            </a:r>
          </a:p>
          <a:p>
            <a:pPr marL="342900" indent="-342900" algn="l">
              <a:buFont typeface="Wingdings" pitchFamily="2" charset="2"/>
              <a:buChar char="Ø"/>
            </a:pPr>
            <a:r>
              <a:rPr lang="en-US" b="1" i="1" dirty="0">
                <a:solidFill>
                  <a:schemeClr val="accent2">
                    <a:lumMod val="75000"/>
                  </a:schemeClr>
                </a:solidFill>
              </a:rPr>
              <a:t>Binding (or wrapping) code and data together into a single unit are known as encapsulation</a:t>
            </a:r>
            <a:r>
              <a:rPr lang="en-US" dirty="0" smtClean="0"/>
              <a:t>.</a:t>
            </a:r>
          </a:p>
          <a:p>
            <a:pPr marL="342900" indent="-342900" algn="l">
              <a:buFont typeface="Wingdings" pitchFamily="2" charset="2"/>
              <a:buChar char="Ø"/>
            </a:pPr>
            <a:r>
              <a:rPr lang="en-US" dirty="0" smtClean="0"/>
              <a:t> </a:t>
            </a:r>
            <a:r>
              <a:rPr lang="en-US" dirty="0"/>
              <a:t>For example, a capsule, it is wrapped with different medicines.</a:t>
            </a:r>
          </a:p>
          <a:p>
            <a:pPr marL="342900" indent="-342900" algn="l">
              <a:buFont typeface="Wingdings" pitchFamily="2" charset="2"/>
              <a:buChar char="Ø"/>
            </a:pPr>
            <a:r>
              <a:rPr lang="en-US" dirty="0"/>
              <a:t>A java class is the example of encapsulation. </a:t>
            </a:r>
            <a:endParaRPr lang="en-US" dirty="0" smtClean="0"/>
          </a:p>
          <a:p>
            <a:pPr marL="342900" indent="-342900" algn="l">
              <a:buFont typeface="Wingdings" pitchFamily="2" charset="2"/>
              <a:buChar char="Ø"/>
            </a:pPr>
            <a:r>
              <a:rPr lang="en-US" dirty="0" smtClean="0"/>
              <a:t>Java </a:t>
            </a:r>
            <a:r>
              <a:rPr lang="en-US" dirty="0"/>
              <a:t>bean is the fully encapsulated class because all the data members are private here.</a:t>
            </a:r>
          </a:p>
          <a:p>
            <a:pPr marL="342900" indent="-342900" algn="l">
              <a:buFont typeface="Wingdings" pitchFamily="2" charset="2"/>
              <a:buChar char="Ø"/>
            </a:pPr>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862387" y="6027003"/>
            <a:ext cx="1590675" cy="654561"/>
          </a:xfrm>
          <a:prstGeom prst="rect">
            <a:avLst/>
          </a:prstGeom>
          <a:noFill/>
          <a:ln w="9525">
            <a:noFill/>
            <a:miter lim="800000"/>
            <a:headEnd/>
            <a:tailEnd/>
          </a:ln>
        </p:spPr>
      </p:pic>
      <p:pic>
        <p:nvPicPr>
          <p:cNvPr id="14338" name="Picture 2" descr="Encapsulation in Java OOPs Concep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5938" y="3933056"/>
            <a:ext cx="1152525" cy="115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69350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ontemporary Photo 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ContemporaryPhotoAlbum</Template>
  <TotalTime>0</TotalTime>
  <Words>1467</Words>
  <Application>Microsoft Office PowerPoint</Application>
  <PresentationFormat>On-screen Show (4:3)</PresentationFormat>
  <Paragraphs>410</Paragraphs>
  <Slides>58</Slides>
  <Notes>2</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Contemporary Photo Album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2022-05-17T09:40:20Z</dcterms:created>
  <dcterms:modified xsi:type="dcterms:W3CDTF">2022-08-18T14:23:19Z</dcterms:modified>
</cp:coreProperties>
</file>