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61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Java Synchronized </a:t>
            </a:r>
            <a:r>
              <a:rPr lang="en-US" b="1" dirty="0" smtClean="0">
                <a:solidFill>
                  <a:srgbClr val="C00000"/>
                </a:solidFill>
              </a:rPr>
              <a:t>Method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687" y="980728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class</a:t>
            </a:r>
            <a:r>
              <a:rPr lang="en-IN" dirty="0"/>
              <a:t> MyThread2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r>
              <a:rPr lang="en-IN" dirty="0"/>
              <a:t>Table t;  </a:t>
            </a:r>
          </a:p>
          <a:p>
            <a:r>
              <a:rPr lang="en-IN" dirty="0"/>
              <a:t>MyThread2(Table t){  </a:t>
            </a:r>
          </a:p>
          <a:p>
            <a:r>
              <a:rPr lang="en-IN" b="1" dirty="0"/>
              <a:t>this</a:t>
            </a:r>
            <a:r>
              <a:rPr lang="en-IN" dirty="0"/>
              <a:t>.t=t;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r>
              <a:rPr lang="en-IN" dirty="0" err="1"/>
              <a:t>t.printTable</a:t>
            </a:r>
            <a:r>
              <a:rPr lang="en-IN" dirty="0"/>
              <a:t>(100);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TestSynchronization2{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Table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Table();//only one object  </a:t>
            </a:r>
          </a:p>
          <a:p>
            <a:r>
              <a:rPr lang="en-IN" dirty="0"/>
              <a:t>MyThread1 t1=</a:t>
            </a:r>
            <a:r>
              <a:rPr lang="en-IN" b="1" dirty="0"/>
              <a:t>new</a:t>
            </a:r>
            <a:r>
              <a:rPr lang="en-IN" dirty="0"/>
              <a:t> MyThread1(</a:t>
            </a:r>
            <a:r>
              <a:rPr lang="en-IN" dirty="0" err="1"/>
              <a:t>obj</a:t>
            </a:r>
            <a:r>
              <a:rPr lang="en-IN" dirty="0"/>
              <a:t>);  </a:t>
            </a:r>
          </a:p>
          <a:p>
            <a:r>
              <a:rPr lang="en-IN" dirty="0"/>
              <a:t>MyThread2 t2=</a:t>
            </a:r>
            <a:r>
              <a:rPr lang="en-IN" b="1" dirty="0"/>
              <a:t>new</a:t>
            </a:r>
            <a:r>
              <a:rPr lang="en-IN" dirty="0"/>
              <a:t> MyThread2(</a:t>
            </a:r>
            <a:r>
              <a:rPr lang="en-IN" dirty="0" err="1"/>
              <a:t>obj</a:t>
            </a:r>
            <a:r>
              <a:rPr lang="en-IN" dirty="0"/>
              <a:t>);  </a:t>
            </a:r>
          </a:p>
          <a:p>
            <a:r>
              <a:rPr lang="en-IN" dirty="0"/>
              <a:t>t1.start();  </a:t>
            </a:r>
          </a:p>
          <a:p>
            <a:r>
              <a:rPr lang="en-IN" dirty="0"/>
              <a:t>t2.start();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14382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74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Day- 8</a:t>
            </a:r>
          </a:p>
          <a:p>
            <a:pPr algn="ctr"/>
            <a:r>
              <a:rPr lang="en-IN" sz="4000" b="1" dirty="0">
                <a:solidFill>
                  <a:srgbClr val="C00000"/>
                </a:solidFill>
              </a:rPr>
              <a:t>Synchronization</a:t>
            </a:r>
          </a:p>
          <a:p>
            <a:pPr algn="ctr"/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What is </a:t>
            </a:r>
            <a:r>
              <a:rPr lang="en-US" sz="2000" dirty="0" smtClean="0">
                <a:solidFill>
                  <a:srgbClr val="C00000"/>
                </a:solidFill>
              </a:rPr>
              <a:t>Synchronization?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solidFill>
                  <a:srgbClr val="C00000"/>
                </a:solidFill>
              </a:rPr>
              <a:t>Why use Synchronization?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solidFill>
                  <a:srgbClr val="C00000"/>
                </a:solidFill>
              </a:rPr>
              <a:t>Types of Synchronization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solidFill>
                  <a:srgbClr val="C00000"/>
                </a:solidFill>
              </a:rPr>
              <a:t>Thread Synchronization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Concept of Lock in Java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Understanding the problem without Synchronization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solidFill>
                  <a:srgbClr val="C00000"/>
                </a:solidFill>
              </a:rPr>
              <a:t>Java Synchronized </a:t>
            </a:r>
            <a:r>
              <a:rPr lang="en-IN" sz="2000" dirty="0" smtClean="0">
                <a:solidFill>
                  <a:srgbClr val="C00000"/>
                </a:solidFill>
              </a:rPr>
              <a:t>Method</a:t>
            </a:r>
            <a:endParaRPr lang="en-IN" sz="20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Synchronization in </a:t>
            </a:r>
            <a:r>
              <a:rPr lang="en-US" b="1" dirty="0" smtClean="0">
                <a:solidFill>
                  <a:srgbClr val="C00000"/>
                </a:solidFill>
              </a:rPr>
              <a:t>Java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Synchronization in Java is the capability </a:t>
            </a:r>
            <a:r>
              <a:rPr lang="en-US" b="1" dirty="0"/>
              <a:t>to control the access of multiple threads to any shared resource</a:t>
            </a:r>
            <a:r>
              <a:rPr lang="en-US" dirty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Java Synchronization is better option where we want to </a:t>
            </a:r>
            <a:r>
              <a:rPr lang="en-US" b="1" dirty="0">
                <a:solidFill>
                  <a:srgbClr val="C00000"/>
                </a:solidFill>
              </a:rPr>
              <a:t>allow only one thread to access the shared resource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Why use Synchronization?</a:t>
            </a:r>
          </a:p>
          <a:p>
            <a:pPr algn="l"/>
            <a:r>
              <a:rPr lang="en-US" dirty="0"/>
              <a:t>The synchronization is mainly used to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prevent thread interference.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prevent consistency problem.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Types of Synchronization</a:t>
            </a:r>
          </a:p>
          <a:p>
            <a:pPr algn="l"/>
            <a:r>
              <a:rPr lang="en-US" dirty="0"/>
              <a:t>There are two types of synchronization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Process Synchronization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Thread Synchronization</a:t>
            </a:r>
          </a:p>
          <a:p>
            <a:pPr algn="l"/>
            <a:r>
              <a:rPr lang="en-US" dirty="0"/>
              <a:t>Here, we will discuss only thread synchronization.</a:t>
            </a:r>
          </a:p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1.Thread </a:t>
            </a:r>
            <a:r>
              <a:rPr lang="en-US" b="1" u="sng" dirty="0">
                <a:solidFill>
                  <a:srgbClr val="C00000"/>
                </a:solidFill>
              </a:rPr>
              <a:t>Synchronization</a:t>
            </a:r>
          </a:p>
          <a:p>
            <a:pPr algn="l"/>
            <a:r>
              <a:rPr lang="en-US" dirty="0"/>
              <a:t>There are two types of </a:t>
            </a:r>
            <a:r>
              <a:rPr lang="en-US" dirty="0">
                <a:solidFill>
                  <a:srgbClr val="7030A0"/>
                </a:solidFill>
              </a:rPr>
              <a:t>thread synchronization mutual exclusive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inter-thread communication</a:t>
            </a:r>
            <a:r>
              <a:rPr lang="en-US" dirty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Mutual Exclusive</a:t>
            </a:r>
          </a:p>
          <a:p>
            <a:pPr lvl="1"/>
            <a:r>
              <a:rPr lang="en-US" dirty="0"/>
              <a:t>Synchronized method.</a:t>
            </a:r>
          </a:p>
          <a:p>
            <a:pPr lvl="1"/>
            <a:r>
              <a:rPr lang="en-US" dirty="0"/>
              <a:t>Synchronized block.</a:t>
            </a:r>
          </a:p>
          <a:p>
            <a:pPr lvl="1"/>
            <a:r>
              <a:rPr lang="en-US" dirty="0"/>
              <a:t>Static synchronization.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Cooperation (Inter-thread communication in java)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8503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Concept of Lock in Java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Synchronization is built around an internal entity known as the lock or monitor.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Every </a:t>
            </a:r>
            <a:r>
              <a:rPr lang="en-US" dirty="0">
                <a:solidFill>
                  <a:schemeClr val="tx1"/>
                </a:solidFill>
              </a:rPr>
              <a:t>object has a lock associated with it.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convention, a thread that needs consistent access to an object's fields has to acquire the object's lock before accessing them, and then release the lock when it's done with them.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From </a:t>
            </a:r>
            <a:r>
              <a:rPr lang="en-US" dirty="0"/>
              <a:t>Java 5 the package </a:t>
            </a:r>
            <a:r>
              <a:rPr lang="en-US" dirty="0" err="1"/>
              <a:t>java.util.concurrent.locks</a:t>
            </a:r>
            <a:r>
              <a:rPr lang="en-US" dirty="0"/>
              <a:t> contains several lock implementations.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18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Understanding the problem without </a:t>
            </a:r>
            <a:r>
              <a:rPr lang="en-US" dirty="0" smtClean="0"/>
              <a:t>Synchronization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908720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class</a:t>
            </a:r>
            <a:r>
              <a:rPr lang="en-IN" dirty="0"/>
              <a:t> Table{  </a:t>
            </a:r>
          </a:p>
          <a:p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printTable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n){//method not synchronized  </a:t>
            </a:r>
          </a:p>
          <a:p>
            <a:r>
              <a:rPr lang="en-IN" dirty="0"/>
              <a:t>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i=1;i&lt;=5;i++){  </a:t>
            </a:r>
          </a:p>
          <a:p>
            <a:r>
              <a:rPr lang="en-IN" dirty="0"/>
              <a:t>     </a:t>
            </a:r>
            <a:r>
              <a:rPr lang="en-IN" dirty="0" err="1"/>
              <a:t>System.out.println</a:t>
            </a:r>
            <a:r>
              <a:rPr lang="en-IN" dirty="0"/>
              <a:t>(n*i);  </a:t>
            </a:r>
          </a:p>
          <a:p>
            <a:r>
              <a:rPr lang="en-IN" dirty="0"/>
              <a:t>  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r>
              <a:rPr lang="en-IN" dirty="0"/>
              <a:t>      </a:t>
            </a:r>
            <a:r>
              <a:rPr lang="en-IN" dirty="0" err="1"/>
              <a:t>Thread.sleep</a:t>
            </a:r>
            <a:r>
              <a:rPr lang="en-IN" dirty="0"/>
              <a:t>(400);  </a:t>
            </a:r>
          </a:p>
          <a:p>
            <a:r>
              <a:rPr lang="en-IN" dirty="0"/>
              <a:t>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r>
              <a:rPr lang="en-IN" dirty="0"/>
              <a:t>   }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}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  <a:r>
              <a:rPr lang="en-IN" b="1" dirty="0" smtClean="0"/>
              <a:t>class</a:t>
            </a:r>
            <a:r>
              <a:rPr lang="en-IN" dirty="0"/>
              <a:t> MyThread1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r>
              <a:rPr lang="en-IN" dirty="0"/>
              <a:t>Table t;  </a:t>
            </a:r>
          </a:p>
          <a:p>
            <a:r>
              <a:rPr lang="en-IN" dirty="0"/>
              <a:t>MyThread1(Table t){  </a:t>
            </a:r>
          </a:p>
          <a:p>
            <a:r>
              <a:rPr lang="en-IN" b="1" dirty="0"/>
              <a:t>this</a:t>
            </a:r>
            <a:r>
              <a:rPr lang="en-IN" dirty="0"/>
              <a:t>.t=t;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r>
              <a:rPr lang="en-IN" dirty="0" err="1"/>
              <a:t>t.printTable</a:t>
            </a:r>
            <a:r>
              <a:rPr lang="en-IN" dirty="0"/>
              <a:t>(5);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470057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Understanding the problem without </a:t>
            </a:r>
            <a:r>
              <a:rPr lang="en-US" dirty="0" smtClean="0"/>
              <a:t>Synchronization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908720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class</a:t>
            </a:r>
            <a:r>
              <a:rPr lang="en-IN" dirty="0"/>
              <a:t> MyThread2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r>
              <a:rPr lang="en-IN" dirty="0"/>
              <a:t>Table t;  </a:t>
            </a:r>
          </a:p>
          <a:p>
            <a:r>
              <a:rPr lang="en-IN" dirty="0"/>
              <a:t>MyThread2(Table t){  </a:t>
            </a:r>
          </a:p>
          <a:p>
            <a:r>
              <a:rPr lang="en-IN" b="1" dirty="0"/>
              <a:t>this</a:t>
            </a:r>
            <a:r>
              <a:rPr lang="en-IN" dirty="0"/>
              <a:t>.t=t;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r>
              <a:rPr lang="en-IN" dirty="0" err="1"/>
              <a:t>t.printTable</a:t>
            </a:r>
            <a:r>
              <a:rPr lang="en-IN" dirty="0"/>
              <a:t>(100);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</a:p>
          <a:p>
            <a:r>
              <a:rPr lang="en-IN" b="1" dirty="0"/>
              <a:t>class</a:t>
            </a:r>
            <a:r>
              <a:rPr lang="en-IN" dirty="0"/>
              <a:t> TestSynchronization1{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Table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Table();//only one object  </a:t>
            </a:r>
          </a:p>
          <a:p>
            <a:r>
              <a:rPr lang="en-IN" dirty="0"/>
              <a:t>MyThread1 t1=</a:t>
            </a:r>
            <a:r>
              <a:rPr lang="en-IN" b="1" dirty="0"/>
              <a:t>new</a:t>
            </a:r>
            <a:r>
              <a:rPr lang="en-IN" dirty="0"/>
              <a:t> MyThread1(</a:t>
            </a:r>
            <a:r>
              <a:rPr lang="en-IN" dirty="0" err="1"/>
              <a:t>obj</a:t>
            </a:r>
            <a:r>
              <a:rPr lang="en-IN" dirty="0"/>
              <a:t>);  </a:t>
            </a:r>
          </a:p>
          <a:p>
            <a:r>
              <a:rPr lang="en-IN" dirty="0"/>
              <a:t>MyThread2 t2=</a:t>
            </a:r>
            <a:r>
              <a:rPr lang="en-IN" b="1" dirty="0"/>
              <a:t>new</a:t>
            </a:r>
            <a:r>
              <a:rPr lang="en-IN" dirty="0"/>
              <a:t> MyThread2(</a:t>
            </a:r>
            <a:r>
              <a:rPr lang="en-IN" dirty="0" err="1"/>
              <a:t>obj</a:t>
            </a:r>
            <a:r>
              <a:rPr lang="en-IN" dirty="0"/>
              <a:t>);  </a:t>
            </a:r>
          </a:p>
          <a:p>
            <a:r>
              <a:rPr lang="en-IN" dirty="0"/>
              <a:t>t1.start();  </a:t>
            </a:r>
          </a:p>
          <a:p>
            <a:r>
              <a:rPr lang="en-IN" dirty="0"/>
              <a:t>t2.start();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59" y="2996952"/>
            <a:ext cx="14668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472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Java Synchronized </a:t>
            </a:r>
            <a:r>
              <a:rPr lang="en-US" b="1" dirty="0" smtClean="0">
                <a:solidFill>
                  <a:srgbClr val="C00000"/>
                </a:solidFill>
              </a:rPr>
              <a:t>Method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If you declare any method as synchronized, it is known as synchronized method.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/>
              <a:t>Synchronized method is used to lock an object for any shared resource.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/>
              <a:t>When a thread invokes a synchronized method, it automatically acquires the lock for that object and releases it when the thread completes its task.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26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Java Synchronized </a:t>
            </a:r>
            <a:r>
              <a:rPr lang="en-US" b="1" dirty="0" smtClean="0">
                <a:solidFill>
                  <a:srgbClr val="C00000"/>
                </a:solidFill>
              </a:rPr>
              <a:t>Method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687" y="980728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//example of java synchronized method  </a:t>
            </a:r>
          </a:p>
          <a:p>
            <a:r>
              <a:rPr lang="en-IN" b="1" dirty="0"/>
              <a:t>class</a:t>
            </a:r>
            <a:r>
              <a:rPr lang="en-IN" dirty="0"/>
              <a:t> Table{  </a:t>
            </a:r>
          </a:p>
          <a:p>
            <a:r>
              <a:rPr lang="en-IN" dirty="0"/>
              <a:t> </a:t>
            </a:r>
            <a:r>
              <a:rPr lang="en-IN" b="1" dirty="0"/>
              <a:t>synchronized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printTable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n){//synchronized method  </a:t>
            </a:r>
          </a:p>
          <a:p>
            <a:r>
              <a:rPr lang="en-IN" dirty="0"/>
              <a:t>   </a:t>
            </a: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i=1;i&lt;=5;i++){  </a:t>
            </a:r>
          </a:p>
          <a:p>
            <a:r>
              <a:rPr lang="en-IN" dirty="0"/>
              <a:t>     </a:t>
            </a:r>
            <a:r>
              <a:rPr lang="en-IN" dirty="0" err="1"/>
              <a:t>System.out.println</a:t>
            </a:r>
            <a:r>
              <a:rPr lang="en-IN" dirty="0"/>
              <a:t>(n*i);  </a:t>
            </a:r>
          </a:p>
          <a:p>
            <a:r>
              <a:rPr lang="en-IN" dirty="0"/>
              <a:t>  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r>
              <a:rPr lang="en-IN" dirty="0"/>
              <a:t>      </a:t>
            </a:r>
            <a:r>
              <a:rPr lang="en-IN" dirty="0" err="1"/>
              <a:t>Thread.sleep</a:t>
            </a:r>
            <a:r>
              <a:rPr lang="en-IN" dirty="0"/>
              <a:t>(400);  </a:t>
            </a:r>
          </a:p>
          <a:p>
            <a:r>
              <a:rPr lang="en-IN" dirty="0"/>
              <a:t>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r>
              <a:rPr lang="en-IN" dirty="0"/>
              <a:t>   }  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}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</a:t>
            </a:r>
            <a:r>
              <a:rPr lang="en-IN" b="1" dirty="0" smtClean="0"/>
              <a:t>class</a:t>
            </a:r>
            <a:r>
              <a:rPr lang="en-IN" dirty="0"/>
              <a:t> MyThread1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r>
              <a:rPr lang="en-IN" dirty="0"/>
              <a:t>Table t;  </a:t>
            </a:r>
          </a:p>
          <a:p>
            <a:r>
              <a:rPr lang="en-IN" dirty="0"/>
              <a:t>MyThread1(Table t){  </a:t>
            </a:r>
          </a:p>
          <a:p>
            <a:r>
              <a:rPr lang="en-IN" b="1" dirty="0"/>
              <a:t>this</a:t>
            </a:r>
            <a:r>
              <a:rPr lang="en-IN" dirty="0"/>
              <a:t>.t=t;  </a:t>
            </a:r>
          </a:p>
          <a:p>
            <a:r>
              <a:rPr lang="en-IN" dirty="0"/>
              <a:t>}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r>
              <a:rPr lang="en-IN" dirty="0" err="1"/>
              <a:t>t.printTable</a:t>
            </a:r>
            <a:r>
              <a:rPr lang="en-IN" dirty="0"/>
              <a:t>(5);  </a:t>
            </a:r>
          </a:p>
          <a:p>
            <a:r>
              <a:rPr lang="en-IN" dirty="0"/>
              <a:t>}    </a:t>
            </a:r>
          </a:p>
          <a:p>
            <a:r>
              <a:rPr lang="en-I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359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324</Words>
  <Application>Microsoft Office PowerPoint</Application>
  <PresentationFormat>On-screen Show (4:3)</PresentationFormat>
  <Paragraphs>138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2022-08-11T07:00:22Z</dcterms:modified>
</cp:coreProperties>
</file>