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4" r:id="rId9"/>
    <p:sldId id="325" r:id="rId10"/>
    <p:sldId id="326" r:id="rId11"/>
    <p:sldId id="327" r:id="rId12"/>
    <p:sldId id="322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44" r:id="rId29"/>
    <p:sldId id="345" r:id="rId30"/>
    <p:sldId id="346" r:id="rId31"/>
    <p:sldId id="261" r:id="rId3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8/10/2022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</a:t>
            </a:r>
            <a:r>
              <a:rPr lang="en-US" sz="2800" dirty="0" smtClean="0">
                <a:solidFill>
                  <a:srgbClr val="FFFF00"/>
                </a:solidFill>
              </a:rPr>
              <a:t>8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Thread methods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e) interrupted()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general form </a:t>
            </a:r>
            <a:r>
              <a:rPr lang="en-US" sz="2000" dirty="0" smtClean="0">
                <a:solidFill>
                  <a:schemeClr val="tx1"/>
                </a:solidFill>
              </a:rPr>
              <a:t>is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returns true, if the current thread is interrupted else false.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f) </a:t>
            </a:r>
            <a:r>
              <a:rPr lang="en-US" sz="2000" b="1" dirty="0" err="1">
                <a:solidFill>
                  <a:schemeClr val="tx1"/>
                </a:solidFill>
              </a:rPr>
              <a:t>isAlive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check whether the thread is running or not. The general form </a:t>
            </a:r>
            <a:r>
              <a:rPr lang="en-US" sz="2000" dirty="0" smtClean="0">
                <a:solidFill>
                  <a:schemeClr val="tx1"/>
                </a:solidFill>
              </a:rPr>
              <a:t>is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returns true, if the thread is running else false.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g) stop()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stop the running thread. The general form is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44824"/>
            <a:ext cx="748883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7" y="4338240"/>
            <a:ext cx="748883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7" y="6093296"/>
            <a:ext cx="7696831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627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Thread </a:t>
            </a:r>
            <a:r>
              <a:rPr lang="en-US" b="1" dirty="0" smtClean="0">
                <a:solidFill>
                  <a:srgbClr val="C00000"/>
                </a:solidFill>
              </a:rPr>
              <a:t>methods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h) yield()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bring the stopped thread to run mode. The general form </a:t>
            </a:r>
            <a:r>
              <a:rPr lang="en-US" sz="2000" dirty="0" smtClean="0">
                <a:solidFill>
                  <a:schemeClr val="tx1"/>
                </a:solidFill>
              </a:rPr>
              <a:t>is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i) wait()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stop the currently running thread. The general form is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5" y="2492896"/>
            <a:ext cx="747531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4" y="4581128"/>
            <a:ext cx="746573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4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Creating threads by extending Thread class</a:t>
            </a:r>
          </a:p>
          <a:p>
            <a:pPr algn="l"/>
            <a:r>
              <a:rPr lang="en-US" dirty="0"/>
              <a:t>The steps given below are used to create a thread by extending thread class.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 Define a </a:t>
            </a:r>
            <a:r>
              <a:rPr lang="en-US" b="1" dirty="0"/>
              <a:t>thread subclass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extending</a:t>
            </a:r>
            <a:r>
              <a:rPr lang="en-US" dirty="0"/>
              <a:t> from the s</a:t>
            </a:r>
            <a:r>
              <a:rPr lang="en-US" b="1" dirty="0">
                <a:solidFill>
                  <a:srgbClr val="C00000"/>
                </a:solidFill>
              </a:rPr>
              <a:t>uper class thread.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 Override the </a:t>
            </a:r>
            <a:r>
              <a:rPr lang="en-US" b="1" dirty="0">
                <a:solidFill>
                  <a:srgbClr val="C00000"/>
                </a:solidFill>
              </a:rPr>
              <a:t>thread class method run() </a:t>
            </a:r>
            <a:r>
              <a:rPr lang="en-US" dirty="0"/>
              <a:t>in the extended class with the </a:t>
            </a:r>
            <a:r>
              <a:rPr lang="en-US" dirty="0" smtClean="0"/>
              <a:t>statements to </a:t>
            </a:r>
            <a:r>
              <a:rPr lang="en-US" dirty="0"/>
              <a:t>be executed by the thread.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 Write the main class and define thread objects.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 Using the created thread objects start the thread using start() method.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72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/>
              <a:t>Sample code to create Threads by Extending Thread Class: </a:t>
            </a:r>
            <a:endParaRPr lang="en-US" b="1" dirty="0" smtClean="0"/>
          </a:p>
          <a:p>
            <a:pPr algn="l"/>
            <a:endParaRPr lang="en-US" b="1" dirty="0"/>
          </a:p>
          <a:p>
            <a:pPr algn="l" fontAlgn="base"/>
            <a:r>
              <a:rPr lang="en-IN" dirty="0"/>
              <a:t>import java.io.*;</a:t>
            </a:r>
          </a:p>
          <a:p>
            <a:pPr algn="l" fontAlgn="base"/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algn="l" fontAlgn="base"/>
            <a:r>
              <a:rPr lang="en-IN" dirty="0"/>
              <a:t> </a:t>
            </a:r>
          </a:p>
          <a:p>
            <a:pPr algn="l" fontAlgn="base"/>
            <a:r>
              <a:rPr lang="en-IN" dirty="0"/>
              <a:t>public class </a:t>
            </a:r>
            <a:r>
              <a:rPr lang="en-IN" dirty="0" smtClean="0"/>
              <a:t>ABC </a:t>
            </a:r>
            <a:r>
              <a:rPr lang="en-IN" dirty="0"/>
              <a:t>extends Thread </a:t>
            </a:r>
            <a:endParaRPr lang="en-IN" dirty="0" smtClean="0"/>
          </a:p>
          <a:p>
            <a:pPr algn="l" fontAlgn="base"/>
            <a:r>
              <a:rPr lang="en-IN" dirty="0" smtClean="0"/>
              <a:t>{</a:t>
            </a:r>
            <a:endParaRPr lang="en-IN" dirty="0"/>
          </a:p>
          <a:p>
            <a:pPr algn="l" fontAlgn="base"/>
            <a:r>
              <a:rPr lang="en-IN" dirty="0"/>
              <a:t>      // initiated run method for Thread</a:t>
            </a:r>
          </a:p>
          <a:p>
            <a:pPr algn="l" fontAlgn="base"/>
            <a:r>
              <a:rPr lang="en-IN" dirty="0"/>
              <a:t>    public void run()</a:t>
            </a:r>
          </a:p>
          <a:p>
            <a:pPr algn="l" fontAlgn="base"/>
            <a:r>
              <a:rPr lang="en-IN" dirty="0"/>
              <a:t>    {</a:t>
            </a:r>
          </a:p>
          <a:p>
            <a:pPr algn="l" fontAlgn="base"/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("Thread Started Running...");</a:t>
            </a:r>
          </a:p>
          <a:p>
            <a:pPr algn="l" fontAlgn="base"/>
            <a:r>
              <a:rPr lang="en-IN" dirty="0"/>
              <a:t>    }</a:t>
            </a:r>
          </a:p>
          <a:p>
            <a:pPr algn="l" fontAlgn="base"/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algn="l" fontAlgn="base"/>
            <a:r>
              <a:rPr lang="en-IN" dirty="0"/>
              <a:t>    {</a:t>
            </a:r>
          </a:p>
          <a:p>
            <a:pPr algn="l" fontAlgn="base"/>
            <a:r>
              <a:rPr lang="en-IN" dirty="0"/>
              <a:t>        </a:t>
            </a:r>
            <a:r>
              <a:rPr lang="en-IN" dirty="0" smtClean="0"/>
              <a:t>ABC </a:t>
            </a:r>
            <a:r>
              <a:rPr lang="en-IN" dirty="0"/>
              <a:t>g1 = new </a:t>
            </a:r>
            <a:r>
              <a:rPr lang="en-IN" dirty="0" smtClean="0"/>
              <a:t>ABC();</a:t>
            </a:r>
            <a:endParaRPr lang="en-IN" dirty="0"/>
          </a:p>
          <a:p>
            <a:pPr algn="l" fontAlgn="base"/>
            <a:r>
              <a:rPr lang="en-IN" dirty="0"/>
              <a:t>          // invoking Thread</a:t>
            </a:r>
          </a:p>
          <a:p>
            <a:pPr algn="l" fontAlgn="base"/>
            <a:r>
              <a:rPr lang="en-IN" dirty="0"/>
              <a:t>        g1.run();</a:t>
            </a:r>
          </a:p>
          <a:p>
            <a:pPr algn="l" fontAlgn="base"/>
            <a:r>
              <a:rPr lang="en-IN" dirty="0"/>
              <a:t>    }</a:t>
            </a:r>
          </a:p>
          <a:p>
            <a:pPr algn="l" fontAlgn="base"/>
            <a:r>
              <a:rPr lang="en-IN" dirty="0"/>
              <a:t>}</a:t>
            </a:r>
          </a:p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2080" y="5687033"/>
            <a:ext cx="3287791" cy="643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Thread Started Running...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75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Creating threads by implementing runnable interface</a:t>
            </a:r>
          </a:p>
          <a:p>
            <a:pPr algn="l"/>
            <a:r>
              <a:rPr lang="en-US" dirty="0"/>
              <a:t>The steps given below are used to create a thread by implementing runnable interface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Define </a:t>
            </a:r>
            <a:r>
              <a:rPr lang="en-US" dirty="0">
                <a:solidFill>
                  <a:srgbClr val="C00000"/>
                </a:solidFill>
              </a:rPr>
              <a:t>a thread subclass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implementing from the interface Runnable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 smtClean="0"/>
              <a:t>Declare </a:t>
            </a:r>
            <a:r>
              <a:rPr lang="en-US" b="1" dirty="0"/>
              <a:t>the thread class method </a:t>
            </a:r>
            <a:r>
              <a:rPr lang="en-US" b="1" dirty="0">
                <a:solidFill>
                  <a:srgbClr val="C00000"/>
                </a:solidFill>
              </a:rPr>
              <a:t>run() </a:t>
            </a:r>
            <a:r>
              <a:rPr lang="en-US" dirty="0"/>
              <a:t>in the implemented class with </a:t>
            </a:r>
            <a:r>
              <a:rPr lang="en-US" dirty="0" smtClean="0"/>
              <a:t>the statements </a:t>
            </a:r>
            <a:r>
              <a:rPr lang="en-US" dirty="0"/>
              <a:t>to be executed by the thread.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the main class and </a:t>
            </a:r>
            <a:r>
              <a:rPr lang="en-US" b="1" dirty="0">
                <a:solidFill>
                  <a:srgbClr val="C00000"/>
                </a:solidFill>
              </a:rPr>
              <a:t>define thread objects.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 Use the </a:t>
            </a:r>
            <a:r>
              <a:rPr lang="en-US" b="1" dirty="0">
                <a:solidFill>
                  <a:srgbClr val="C00000"/>
                </a:solidFill>
              </a:rPr>
              <a:t>created thread object as the argument </a:t>
            </a:r>
            <a:r>
              <a:rPr lang="en-US" dirty="0"/>
              <a:t>to the </a:t>
            </a:r>
            <a:r>
              <a:rPr lang="en-US" b="1" dirty="0">
                <a:solidFill>
                  <a:srgbClr val="C00000"/>
                </a:solidFill>
              </a:rPr>
              <a:t>constructor Thread </a:t>
            </a:r>
            <a:r>
              <a:rPr lang="en-US" dirty="0" smtClean="0"/>
              <a:t>and start </a:t>
            </a:r>
            <a:r>
              <a:rPr lang="en-US" dirty="0"/>
              <a:t>the thread.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14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Sample code to create Thread by using Runnable Interface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algn="l" fontAlgn="base"/>
            <a:r>
              <a:rPr lang="en-IN" b="1" dirty="0"/>
              <a:t>import java.io.*;</a:t>
            </a:r>
          </a:p>
          <a:p>
            <a:pPr algn="l" fontAlgn="base"/>
            <a:r>
              <a:rPr lang="en-IN" b="1" dirty="0"/>
              <a:t>import </a:t>
            </a:r>
            <a:r>
              <a:rPr lang="en-IN" b="1" dirty="0" err="1"/>
              <a:t>java.util</a:t>
            </a:r>
            <a:r>
              <a:rPr lang="en-IN" b="1" dirty="0"/>
              <a:t>.*;</a:t>
            </a:r>
          </a:p>
          <a:p>
            <a:pPr algn="l" fontAlgn="base"/>
            <a:r>
              <a:rPr lang="en-IN" b="1" dirty="0"/>
              <a:t> </a:t>
            </a:r>
            <a:r>
              <a:rPr lang="en-IN" b="1" dirty="0" smtClean="0"/>
              <a:t>public </a:t>
            </a:r>
            <a:r>
              <a:rPr lang="en-IN" b="1" dirty="0"/>
              <a:t>class </a:t>
            </a:r>
            <a:r>
              <a:rPr lang="en-IN" b="1" dirty="0" smtClean="0"/>
              <a:t>ABC  </a:t>
            </a:r>
            <a:r>
              <a:rPr lang="en-IN" b="1" dirty="0"/>
              <a:t>implements </a:t>
            </a:r>
            <a:r>
              <a:rPr lang="en-IN" b="1" dirty="0" smtClean="0"/>
              <a:t>Runnable</a:t>
            </a:r>
          </a:p>
          <a:p>
            <a:pPr algn="l" fontAlgn="base"/>
            <a:r>
              <a:rPr lang="en-IN" b="1" dirty="0" smtClean="0"/>
              <a:t> </a:t>
            </a:r>
            <a:r>
              <a:rPr lang="en-IN" b="1" dirty="0"/>
              <a:t>{</a:t>
            </a:r>
          </a:p>
          <a:p>
            <a:pPr algn="l" fontAlgn="base"/>
            <a:r>
              <a:rPr lang="en-IN" b="1" dirty="0"/>
              <a:t>      // method to start Thread</a:t>
            </a:r>
          </a:p>
          <a:p>
            <a:pPr algn="l" fontAlgn="base"/>
            <a:r>
              <a:rPr lang="en-IN" b="1" dirty="0"/>
              <a:t>    public void run()</a:t>
            </a:r>
          </a:p>
          <a:p>
            <a:pPr algn="l" fontAlgn="base"/>
            <a:r>
              <a:rPr lang="en-IN" b="1" dirty="0"/>
              <a:t>    {</a:t>
            </a:r>
          </a:p>
          <a:p>
            <a:pPr algn="l" fontAlgn="base"/>
            <a:r>
              <a:rPr lang="en-IN" b="1" dirty="0"/>
              <a:t>        </a:t>
            </a:r>
            <a:r>
              <a:rPr lang="en-IN" b="1" dirty="0" err="1"/>
              <a:t>System.out.println</a:t>
            </a:r>
            <a:r>
              <a:rPr lang="en-IN" b="1" dirty="0"/>
              <a:t>(</a:t>
            </a:r>
          </a:p>
          <a:p>
            <a:pPr algn="l" fontAlgn="base"/>
            <a:r>
              <a:rPr lang="en-IN" b="1" dirty="0"/>
              <a:t>            "Thread is Running Successfully");</a:t>
            </a:r>
          </a:p>
          <a:p>
            <a:pPr algn="l" fontAlgn="base"/>
            <a:r>
              <a:rPr lang="en-IN" b="1" dirty="0"/>
              <a:t>    </a:t>
            </a:r>
            <a:r>
              <a:rPr lang="en-IN" b="1" dirty="0" smtClean="0"/>
              <a:t>}</a:t>
            </a:r>
            <a:r>
              <a:rPr lang="en-IN" b="1" dirty="0"/>
              <a:t> </a:t>
            </a:r>
          </a:p>
          <a:p>
            <a:pPr algn="l" fontAlgn="base"/>
            <a:r>
              <a:rPr lang="en-IN" b="1" dirty="0"/>
              <a:t>    public static void main(String[] </a:t>
            </a:r>
            <a:r>
              <a:rPr lang="en-IN" b="1" dirty="0" err="1"/>
              <a:t>args</a:t>
            </a:r>
            <a:r>
              <a:rPr lang="en-IN" b="1" dirty="0"/>
              <a:t>)</a:t>
            </a:r>
          </a:p>
          <a:p>
            <a:pPr algn="l" fontAlgn="base"/>
            <a:r>
              <a:rPr lang="en-IN" b="1" dirty="0"/>
              <a:t>    {</a:t>
            </a:r>
          </a:p>
          <a:p>
            <a:pPr algn="l" fontAlgn="base"/>
            <a:r>
              <a:rPr lang="en-IN" b="1" dirty="0"/>
              <a:t>        </a:t>
            </a:r>
            <a:r>
              <a:rPr lang="en-IN" b="1" dirty="0" smtClean="0"/>
              <a:t>ABC </a:t>
            </a:r>
            <a:r>
              <a:rPr lang="en-IN" b="1" dirty="0"/>
              <a:t>g1 = new </a:t>
            </a:r>
            <a:r>
              <a:rPr lang="en-IN" b="1" dirty="0" smtClean="0"/>
              <a:t>ABC ();</a:t>
            </a:r>
            <a:endParaRPr lang="en-IN" b="1" dirty="0"/>
          </a:p>
          <a:p>
            <a:pPr algn="l" fontAlgn="base"/>
            <a:r>
              <a:rPr lang="en-IN" b="1" dirty="0"/>
              <a:t>        // initializing Thread Object</a:t>
            </a:r>
          </a:p>
          <a:p>
            <a:pPr algn="l" fontAlgn="base"/>
            <a:r>
              <a:rPr lang="en-IN" b="1" dirty="0"/>
              <a:t>        Thread </a:t>
            </a:r>
            <a:r>
              <a:rPr lang="en-IN" b="1" dirty="0" smtClean="0"/>
              <a:t>t1 = </a:t>
            </a:r>
            <a:r>
              <a:rPr lang="en-IN" b="1" dirty="0"/>
              <a:t>new Thread(g1);</a:t>
            </a:r>
          </a:p>
          <a:p>
            <a:pPr algn="l" fontAlgn="base"/>
            <a:r>
              <a:rPr lang="en-IN" b="1" dirty="0"/>
              <a:t>        t1.run();</a:t>
            </a:r>
          </a:p>
          <a:p>
            <a:pPr algn="l" fontAlgn="base"/>
            <a:r>
              <a:rPr lang="en-IN" b="1" dirty="0"/>
              <a:t>    }</a:t>
            </a:r>
          </a:p>
          <a:p>
            <a:pPr algn="l" fontAlgn="base"/>
            <a:r>
              <a:rPr lang="en-IN" b="1" dirty="0"/>
              <a:t>}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76056" y="4767535"/>
            <a:ext cx="3168352" cy="1197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Thread is Running Successfully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162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Interrupting </a:t>
            </a:r>
            <a:r>
              <a:rPr lang="en-US" b="1" dirty="0" smtClean="0">
                <a:solidFill>
                  <a:srgbClr val="C00000"/>
                </a:solidFill>
              </a:rPr>
              <a:t>Methods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An</a:t>
            </a:r>
            <a:r>
              <a:rPr lang="en-US" sz="2000" b="1" dirty="0">
                <a:solidFill>
                  <a:srgbClr val="C00000"/>
                </a:solidFill>
              </a:rPr>
              <a:t> interrupt </a:t>
            </a:r>
            <a:r>
              <a:rPr lang="en-US" sz="2000" b="1" dirty="0">
                <a:solidFill>
                  <a:schemeClr val="tx1"/>
                </a:solidFill>
              </a:rPr>
              <a:t>is an indication to a thread that </a:t>
            </a:r>
            <a:r>
              <a:rPr lang="en-US" sz="2000" b="1" dirty="0">
                <a:solidFill>
                  <a:srgbClr val="C00000"/>
                </a:solidFill>
              </a:rPr>
              <a:t>it should stop </a:t>
            </a:r>
            <a:r>
              <a:rPr lang="en-US" sz="2000" b="1" dirty="0">
                <a:solidFill>
                  <a:schemeClr val="tx1"/>
                </a:solidFill>
              </a:rPr>
              <a:t>what it is doing and </a:t>
            </a:r>
            <a:r>
              <a:rPr lang="en-US" sz="2000" b="1" dirty="0" smtClean="0">
                <a:solidFill>
                  <a:schemeClr val="tx1"/>
                </a:solidFill>
              </a:rPr>
              <a:t>do something </a:t>
            </a:r>
            <a:r>
              <a:rPr lang="en-US" sz="2000" b="1" dirty="0">
                <a:solidFill>
                  <a:schemeClr val="tx1"/>
                </a:solidFill>
              </a:rPr>
              <a:t>else.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How does a thread support its own interruption?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This </a:t>
            </a:r>
            <a:r>
              <a:rPr lang="en-US" sz="2000" b="1" dirty="0">
                <a:solidFill>
                  <a:schemeClr val="tx1"/>
                </a:solidFill>
              </a:rPr>
              <a:t>depends on what it's currently doing.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If the thread is frequently invoking methods that throw Interrupted Exception</a:t>
            </a:r>
            <a:r>
              <a:rPr lang="en-US" sz="2000" b="1" dirty="0">
                <a:solidFill>
                  <a:schemeClr val="tx1"/>
                </a:solidFill>
              </a:rPr>
              <a:t>, it </a:t>
            </a:r>
            <a:r>
              <a:rPr lang="en-US" sz="2000" b="1" dirty="0" smtClean="0">
                <a:solidFill>
                  <a:schemeClr val="tx1"/>
                </a:solidFill>
              </a:rPr>
              <a:t>simply returns </a:t>
            </a:r>
            <a:r>
              <a:rPr lang="en-US" sz="2000" b="1" dirty="0">
                <a:solidFill>
                  <a:schemeClr val="tx1"/>
                </a:solidFill>
              </a:rPr>
              <a:t>from the run method after it catches that exception.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345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Interrupting </a:t>
            </a:r>
            <a:r>
              <a:rPr lang="en-US" b="1" dirty="0" smtClean="0">
                <a:solidFill>
                  <a:srgbClr val="C00000"/>
                </a:solidFill>
              </a:rPr>
              <a:t>Methods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public class </a:t>
            </a:r>
            <a:r>
              <a:rPr lang="en-US" b="1" dirty="0" smtClean="0">
                <a:solidFill>
                  <a:schemeClr val="tx1"/>
                </a:solidFill>
              </a:rPr>
              <a:t>Threads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>
                <a:solidFill>
                  <a:schemeClr val="tx1"/>
                </a:solidFill>
              </a:rPr>
              <a:t>static void main(String[] </a:t>
            </a:r>
            <a:r>
              <a:rPr lang="en-US" b="1" dirty="0" err="1">
                <a:solidFill>
                  <a:schemeClr val="tx1"/>
                </a:solidFill>
              </a:rPr>
              <a:t>args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Thread 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= new Thread();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System.out.println</a:t>
            </a:r>
            <a:r>
              <a:rPr lang="en-US" b="1" dirty="0">
                <a:solidFill>
                  <a:schemeClr val="tx1"/>
                </a:solidFill>
              </a:rPr>
              <a:t>("Numbers are printing line by </a:t>
            </a:r>
            <a:r>
              <a:rPr lang="en-US" b="1" dirty="0" smtClean="0">
                <a:solidFill>
                  <a:schemeClr val="tx1"/>
                </a:solidFill>
              </a:rPr>
              <a:t>line after </a:t>
            </a:r>
            <a:r>
              <a:rPr lang="en-US" b="1" dirty="0">
                <a:solidFill>
                  <a:schemeClr val="tx1"/>
                </a:solidFill>
              </a:rPr>
              <a:t>5 seconds : ");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ry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for(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 = 1;i &lt;= 10;i</a:t>
            </a:r>
            <a:r>
              <a:rPr lang="en-US" b="1" dirty="0" smtClean="0">
                <a:solidFill>
                  <a:schemeClr val="tx1"/>
                </a:solidFill>
              </a:rPr>
              <a:t>++)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{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</a:rPr>
              <a:t>(i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</a:rPr>
              <a:t>th.sleep</a:t>
            </a:r>
            <a:r>
              <a:rPr lang="en-US" b="1" dirty="0" smtClean="0">
                <a:solidFill>
                  <a:schemeClr val="tx1"/>
                </a:solidFill>
              </a:rPr>
              <a:t>(5000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}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catch(</a:t>
            </a:r>
            <a:r>
              <a:rPr lang="en-US" b="1" dirty="0" err="1">
                <a:solidFill>
                  <a:schemeClr val="tx1"/>
                </a:solidFill>
              </a:rPr>
              <a:t>InterruptedException</a:t>
            </a:r>
            <a:r>
              <a:rPr lang="en-US" b="1" dirty="0">
                <a:solidFill>
                  <a:schemeClr val="tx1"/>
                </a:solidFill>
              </a:rPr>
              <a:t> 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b="1" dirty="0">
                <a:solidFill>
                  <a:schemeClr val="tx1"/>
                </a:solidFill>
              </a:rPr>
              <a:t>("Thread interrupted!");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e.printStackTrace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}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}}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73" y="3068959"/>
            <a:ext cx="3116759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74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Running state: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If a thread is in execution then this state is called running state. This state continues </a:t>
            </a:r>
            <a:r>
              <a:rPr lang="en-US" sz="1800" b="1" dirty="0" smtClean="0">
                <a:solidFill>
                  <a:schemeClr val="tx1"/>
                </a:solidFill>
              </a:rPr>
              <a:t>until any </a:t>
            </a:r>
            <a:r>
              <a:rPr lang="en-US" sz="1800" b="1" dirty="0">
                <a:solidFill>
                  <a:schemeClr val="tx1"/>
                </a:solidFill>
              </a:rPr>
              <a:t>one of the following happens after the completion of the execution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a) when yield() is called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b) when sleep() is </a:t>
            </a:r>
            <a:r>
              <a:rPr lang="en-US" sz="1800" b="1" dirty="0" smtClean="0">
                <a:solidFill>
                  <a:schemeClr val="tx1"/>
                </a:solidFill>
              </a:rPr>
              <a:t>called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c) when wait() is called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d) when suspend() is called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6" y="3284984"/>
            <a:ext cx="758057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657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Blocked state: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A thread becomes blocked state if any one of the following method is called while thread is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running.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a) sleep()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b) wait()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c) suspend()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From blocked state it comes to run mode state if the yield () method is called. The </a:t>
            </a:r>
            <a:r>
              <a:rPr lang="en-US" sz="1800" b="1" dirty="0" smtClean="0">
                <a:solidFill>
                  <a:schemeClr val="tx1"/>
                </a:solidFill>
              </a:rPr>
              <a:t>graph given </a:t>
            </a:r>
            <a:r>
              <a:rPr lang="en-US" sz="1800" b="1" dirty="0">
                <a:solidFill>
                  <a:schemeClr val="tx1"/>
                </a:solidFill>
              </a:rPr>
              <a:t>below shows the flow of the blocked state of the thread.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686675" cy="278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852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Day- 8</a:t>
            </a:r>
            <a:endParaRPr lang="en-US" sz="4000" u="sng" dirty="0" smtClean="0">
              <a:solidFill>
                <a:schemeClr val="tx1"/>
              </a:solidFill>
            </a:endParaRPr>
          </a:p>
          <a:p>
            <a:pPr algn="ctr"/>
            <a:r>
              <a:rPr lang="en-IN" sz="4000" b="1" u="sng" dirty="0" smtClean="0">
                <a:solidFill>
                  <a:srgbClr val="FF0000"/>
                </a:solidFill>
              </a:rPr>
              <a:t>THREAD</a:t>
            </a:r>
            <a:r>
              <a:rPr lang="en-IN" sz="4000" b="1" u="sng" dirty="0" smtClean="0">
                <a:solidFill>
                  <a:srgbClr val="FF0000"/>
                </a:solidFill>
              </a:rPr>
              <a:t> </a:t>
            </a:r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What is Thread?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Thread Model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Thread Methods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How to Create Thread in Java?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Thread Priority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Multithreading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</a:rPr>
              <a:t>/* Use of yield(), stop() and sleep() methods */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</a:rPr>
              <a:t>ClassA</a:t>
            </a:r>
            <a:r>
              <a:rPr lang="en-US" sz="1800" b="1" dirty="0">
                <a:solidFill>
                  <a:schemeClr val="tx1"/>
                </a:solidFill>
              </a:rPr>
              <a:t> extends Thread{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public void run()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("Start Thread A ....");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for(</a:t>
            </a:r>
            <a:r>
              <a:rPr lang="en-US" sz="1800" b="1" dirty="0" err="1">
                <a:solidFill>
                  <a:schemeClr val="tx1"/>
                </a:solidFill>
              </a:rPr>
              <a:t>int</a:t>
            </a:r>
            <a:r>
              <a:rPr lang="en-US" sz="1800" b="1" dirty="0">
                <a:solidFill>
                  <a:schemeClr val="tx1"/>
                </a:solidFill>
              </a:rPr>
              <a:t> i = 1; i &lt;= 5; i++)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if (i==1) yield();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("From Thread A: i = "+ i);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("... Exit Thread A");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</a:rPr>
              <a:t>ClassB</a:t>
            </a:r>
            <a:r>
              <a:rPr lang="en-US" sz="1800" b="1" dirty="0">
                <a:solidFill>
                  <a:schemeClr val="tx1"/>
                </a:solidFill>
              </a:rPr>
              <a:t> extends Thread{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public void run()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("Start Thread B ....");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for(</a:t>
            </a:r>
            <a:r>
              <a:rPr lang="en-US" sz="1800" b="1" dirty="0" err="1">
                <a:solidFill>
                  <a:schemeClr val="tx1"/>
                </a:solidFill>
              </a:rPr>
              <a:t>int</a:t>
            </a:r>
            <a:r>
              <a:rPr lang="en-US" sz="1800" b="1" dirty="0">
                <a:solidFill>
                  <a:schemeClr val="tx1"/>
                </a:solidFill>
              </a:rPr>
              <a:t> j = 1; j &lt;= 5; j++)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("From Thread B: j = "+ j);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if (j==2) stop();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("... Exit Thread B");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0331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</a:rPr>
              <a:t>/* Use of yield(), stop() and sleep() methods */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</a:rPr>
              <a:t>ClassC</a:t>
            </a:r>
            <a:r>
              <a:rPr lang="en-US" sz="1800" b="1" dirty="0">
                <a:solidFill>
                  <a:schemeClr val="tx1"/>
                </a:solidFill>
              </a:rPr>
              <a:t> extends Thread{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public void run()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("Start Thread C ....");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for(</a:t>
            </a:r>
            <a:r>
              <a:rPr lang="en-US" sz="1800" b="1" dirty="0" err="1">
                <a:solidFill>
                  <a:schemeClr val="tx1"/>
                </a:solidFill>
              </a:rPr>
              <a:t>int</a:t>
            </a:r>
            <a:r>
              <a:rPr lang="en-US" sz="1800" b="1" dirty="0">
                <a:solidFill>
                  <a:schemeClr val="tx1"/>
                </a:solidFill>
              </a:rPr>
              <a:t> k = 1; k &lt;= 5; k++)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("From Thread B: j = "+ k);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if (k==3){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	try{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		sleep(1000);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	}catch(Exception e){}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("... Exit Thread C");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public class </a:t>
            </a:r>
            <a:r>
              <a:rPr lang="en-US" sz="1800" b="1" dirty="0" err="1">
                <a:solidFill>
                  <a:schemeClr val="tx1"/>
                </a:solidFill>
              </a:rPr>
              <a:t>Thread_State</a:t>
            </a:r>
            <a:r>
              <a:rPr lang="en-US" sz="1800" b="1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public static void main (String </a:t>
            </a:r>
            <a:r>
              <a:rPr lang="en-US" sz="1800" b="1" dirty="0" err="1">
                <a:solidFill>
                  <a:schemeClr val="tx1"/>
                </a:solidFill>
              </a:rPr>
              <a:t>args</a:t>
            </a:r>
            <a:r>
              <a:rPr lang="en-US" sz="1800" b="1" dirty="0">
                <a:solidFill>
                  <a:schemeClr val="tx1"/>
                </a:solidFill>
              </a:rPr>
              <a:t>[])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    </a:t>
            </a:r>
            <a:r>
              <a:rPr lang="en-US" sz="1800" b="1" dirty="0" err="1">
                <a:solidFill>
                  <a:schemeClr val="tx1"/>
                </a:solidFill>
              </a:rPr>
              <a:t>ClassA</a:t>
            </a:r>
            <a:r>
              <a:rPr lang="en-US" sz="1800" b="1" dirty="0">
                <a:solidFill>
                  <a:schemeClr val="tx1"/>
                </a:solidFill>
              </a:rPr>
              <a:t> t1 = new </a:t>
            </a:r>
            <a:r>
              <a:rPr lang="en-US" sz="1800" b="1" dirty="0" err="1">
                <a:solidFill>
                  <a:schemeClr val="tx1"/>
                </a:solidFill>
              </a:rPr>
              <a:t>ClassA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ClassB</a:t>
            </a:r>
            <a:r>
              <a:rPr lang="en-US" sz="1800" b="1" dirty="0">
                <a:solidFill>
                  <a:schemeClr val="tx1"/>
                </a:solidFill>
              </a:rPr>
              <a:t> t2 = new </a:t>
            </a:r>
            <a:r>
              <a:rPr lang="en-US" sz="1800" b="1" dirty="0" err="1">
                <a:solidFill>
                  <a:schemeClr val="tx1"/>
                </a:solidFill>
              </a:rPr>
              <a:t>ClassB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ClassC</a:t>
            </a:r>
            <a:r>
              <a:rPr lang="en-US" sz="1800" b="1" dirty="0">
                <a:solidFill>
                  <a:schemeClr val="tx1"/>
                </a:solidFill>
              </a:rPr>
              <a:t> t3 = new </a:t>
            </a:r>
            <a:r>
              <a:rPr lang="en-US" sz="1800" b="1" dirty="0" err="1">
                <a:solidFill>
                  <a:schemeClr val="tx1"/>
                </a:solidFill>
              </a:rPr>
              <a:t>ClassC</a:t>
            </a:r>
            <a:r>
              <a:rPr lang="en-US" sz="1800" b="1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t1.start(); t2.start(); t3.start();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</a:rPr>
              <a:t>("... End of </a:t>
            </a:r>
            <a:r>
              <a:rPr lang="en-US" sz="1800" b="1" dirty="0" err="1">
                <a:solidFill>
                  <a:schemeClr val="tx1"/>
                </a:solidFill>
              </a:rPr>
              <a:t>executuion</a:t>
            </a:r>
            <a:r>
              <a:rPr lang="en-US" sz="1800" b="1" dirty="0">
                <a:solidFill>
                  <a:schemeClr val="tx1"/>
                </a:solidFill>
              </a:rPr>
              <a:t> ");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76" y="3068960"/>
            <a:ext cx="221725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09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Priority of a Thread (Thread Priority)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thread has a priority.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Priorities </a:t>
            </a:r>
            <a:r>
              <a:rPr lang="en-US" dirty="0">
                <a:solidFill>
                  <a:schemeClr val="tx1"/>
                </a:solidFill>
              </a:rPr>
              <a:t>are represented by a </a:t>
            </a:r>
            <a:r>
              <a:rPr lang="en-US" dirty="0">
                <a:solidFill>
                  <a:srgbClr val="C00000"/>
                </a:solidFill>
              </a:rPr>
              <a:t>number between 1 and 10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most cases, the </a:t>
            </a:r>
            <a:r>
              <a:rPr lang="en-US" dirty="0">
                <a:solidFill>
                  <a:srgbClr val="C00000"/>
                </a:solidFill>
              </a:rPr>
              <a:t>thread scheduler schedules </a:t>
            </a:r>
            <a:r>
              <a:rPr lang="en-US" dirty="0">
                <a:solidFill>
                  <a:schemeClr val="tx1"/>
                </a:solidFill>
              </a:rPr>
              <a:t>the threads according to their priority (known as preemptive scheduling).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it is not guaranteed because it depends on JVM specification that which scheduling it chooses.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Note </a:t>
            </a:r>
            <a:r>
              <a:rPr lang="en-US" dirty="0">
                <a:solidFill>
                  <a:schemeClr val="tx1"/>
                </a:solidFill>
              </a:rPr>
              <a:t>that not only JVM a Java programmer can also assign the priorities of a thread explicitly in a Java program.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226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Setter &amp; Getter Method of Thread </a:t>
            </a:r>
            <a:r>
              <a:rPr lang="en-US" sz="2800" b="1" dirty="0" smtClean="0">
                <a:solidFill>
                  <a:srgbClr val="C00000"/>
                </a:solidFill>
              </a:rPr>
              <a:t>Priority</a:t>
            </a:r>
          </a:p>
          <a:p>
            <a:pPr algn="ctr"/>
            <a:endParaRPr lang="en-US" sz="2800" b="1" dirty="0">
              <a:solidFill>
                <a:srgbClr val="C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 smtClean="0"/>
              <a:t>public </a:t>
            </a: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getPriority</a:t>
            </a:r>
            <a:r>
              <a:rPr lang="en-US" b="1" dirty="0"/>
              <a:t>():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java.lang.Thread.getPriority</a:t>
            </a:r>
            <a:r>
              <a:rPr lang="en-US" dirty="0"/>
              <a:t>() method returns the priority of the given thread.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/>
              <a:t>public final void </a:t>
            </a:r>
            <a:r>
              <a:rPr lang="en-US" b="1" dirty="0" err="1"/>
              <a:t>setPriority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newPriority</a:t>
            </a:r>
            <a:r>
              <a:rPr lang="en-US" b="1" dirty="0"/>
              <a:t>):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java.lang.Thread.setPriority</a:t>
            </a:r>
            <a:r>
              <a:rPr lang="en-US" dirty="0"/>
              <a:t>() method updates or assign the priority of the thread to </a:t>
            </a:r>
            <a:r>
              <a:rPr lang="en-US" dirty="0" err="1"/>
              <a:t>newPriority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throws </a:t>
            </a:r>
            <a:r>
              <a:rPr lang="en-US" dirty="0" err="1"/>
              <a:t>IllegalArgumentException</a:t>
            </a:r>
            <a:r>
              <a:rPr lang="en-US" dirty="0"/>
              <a:t> if the value </a:t>
            </a:r>
            <a:r>
              <a:rPr lang="en-US" dirty="0" smtClean="0"/>
              <a:t>new Priority </a:t>
            </a:r>
            <a:r>
              <a:rPr lang="en-US" dirty="0"/>
              <a:t>goes out of the range, which is 1 (minimum) to 10 (maximum).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895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 constants defined in Thread class: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public static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MIN_PRIORITY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public static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NORM_PRIORITY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public static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MAX_PRIORITY</a:t>
            </a:r>
          </a:p>
          <a:p>
            <a:pPr algn="l"/>
            <a:r>
              <a:rPr lang="en-US" dirty="0"/>
              <a:t>Default priority of a thread is </a:t>
            </a:r>
            <a:r>
              <a:rPr lang="en-US" b="1" dirty="0">
                <a:solidFill>
                  <a:srgbClr val="C00000"/>
                </a:solidFill>
              </a:rPr>
              <a:t>5 (NORM_PRIORITY</a:t>
            </a:r>
            <a:r>
              <a:rPr lang="en-US" b="1" dirty="0" smtClean="0">
                <a:solidFill>
                  <a:srgbClr val="C00000"/>
                </a:solidFill>
              </a:rPr>
              <a:t>).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value of MIN_PRIORITY is 1 </a:t>
            </a:r>
            <a:r>
              <a:rPr lang="en-US" dirty="0"/>
              <a:t>and the value of </a:t>
            </a:r>
            <a:r>
              <a:rPr lang="en-US" b="1" dirty="0">
                <a:solidFill>
                  <a:srgbClr val="C00000"/>
                </a:solidFill>
              </a:rPr>
              <a:t>MAX_PRIORITY is 10</a:t>
            </a:r>
            <a:r>
              <a:rPr lang="en-US" dirty="0"/>
              <a:t>.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6165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 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836712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 smtClean="0"/>
              <a:t>class </a:t>
            </a:r>
            <a:r>
              <a:rPr lang="en-IN" dirty="0" err="1"/>
              <a:t>ThreadA</a:t>
            </a:r>
            <a:r>
              <a:rPr lang="en-IN" dirty="0"/>
              <a:t> extends Thread{</a:t>
            </a:r>
          </a:p>
          <a:p>
            <a:r>
              <a:rPr lang="en-IN" dirty="0"/>
              <a:t>	public void run()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("Start Thread A ....");</a:t>
            </a:r>
          </a:p>
          <a:p>
            <a:r>
              <a:rPr lang="en-IN" dirty="0"/>
              <a:t>		for(</a:t>
            </a:r>
            <a:r>
              <a:rPr lang="en-IN" dirty="0" err="1"/>
              <a:t>int</a:t>
            </a:r>
            <a:r>
              <a:rPr lang="en-IN" dirty="0"/>
              <a:t> i = 1; i &lt;= 5; i++) {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("From Thread A: i = "+ i);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("... Exit Thread A");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ThreadB</a:t>
            </a:r>
            <a:r>
              <a:rPr lang="en-IN" dirty="0"/>
              <a:t> extends Thread{</a:t>
            </a:r>
          </a:p>
          <a:p>
            <a:r>
              <a:rPr lang="en-IN" dirty="0"/>
              <a:t>public void run() {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("Start Thread B ....");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j = 1; j &lt;= 5; j++)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("From Thread B: j = "+ j);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("... Exit Thread B");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853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92696"/>
            <a:ext cx="79208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ThreadC</a:t>
            </a:r>
            <a:r>
              <a:rPr lang="en-IN" dirty="0"/>
              <a:t> extends Thread{</a:t>
            </a:r>
          </a:p>
          <a:p>
            <a:r>
              <a:rPr lang="en-IN" dirty="0"/>
              <a:t>	public void run() {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("Start Thread C ....");</a:t>
            </a:r>
          </a:p>
          <a:p>
            <a:r>
              <a:rPr lang="en-IN" dirty="0"/>
              <a:t>	for(</a:t>
            </a:r>
            <a:r>
              <a:rPr lang="en-IN" dirty="0" err="1"/>
              <a:t>int</a:t>
            </a:r>
            <a:r>
              <a:rPr lang="en-IN" dirty="0"/>
              <a:t> k = 1; k &lt;= 5; k++)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("From Thread B: j = "+ k);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("... Exit Thread C");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class  </a:t>
            </a:r>
            <a:r>
              <a:rPr lang="en-IN" dirty="0"/>
              <a:t>Priority{</a:t>
            </a:r>
          </a:p>
          <a:p>
            <a:r>
              <a:rPr lang="en-IN" dirty="0"/>
              <a:t>	public static void main 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		</a:t>
            </a:r>
            <a:r>
              <a:rPr lang="en-IN" dirty="0" err="1"/>
              <a:t>ThreadA</a:t>
            </a:r>
            <a:r>
              <a:rPr lang="en-IN" dirty="0"/>
              <a:t> t1 = new </a:t>
            </a:r>
            <a:r>
              <a:rPr lang="en-IN" dirty="0" err="1"/>
              <a:t>ThreadA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ThreadB</a:t>
            </a:r>
            <a:r>
              <a:rPr lang="en-IN" dirty="0"/>
              <a:t> t2 = new </a:t>
            </a:r>
            <a:r>
              <a:rPr lang="en-IN" dirty="0" err="1"/>
              <a:t>ThreadB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ThreadC</a:t>
            </a:r>
            <a:r>
              <a:rPr lang="en-IN" dirty="0"/>
              <a:t> t3 = new </a:t>
            </a:r>
            <a:r>
              <a:rPr lang="en-IN" dirty="0" err="1"/>
              <a:t>ThreadC</a:t>
            </a:r>
            <a:r>
              <a:rPr lang="en-IN" dirty="0"/>
              <a:t>();</a:t>
            </a:r>
          </a:p>
          <a:p>
            <a:r>
              <a:rPr lang="en-IN" dirty="0"/>
              <a:t>		t3.setPriority(</a:t>
            </a:r>
            <a:r>
              <a:rPr lang="en-IN" dirty="0" err="1"/>
              <a:t>Thread.MAX_PRIORITY</a:t>
            </a:r>
            <a:r>
              <a:rPr lang="en-IN" dirty="0"/>
              <a:t>);</a:t>
            </a:r>
          </a:p>
          <a:p>
            <a:r>
              <a:rPr lang="en-IN" dirty="0"/>
              <a:t>		t2.setPriority(t2.getPriority() + 1);</a:t>
            </a:r>
          </a:p>
          <a:p>
            <a:r>
              <a:rPr lang="en-IN" dirty="0"/>
              <a:t>		t1.setPriority(</a:t>
            </a:r>
            <a:r>
              <a:rPr lang="en-IN" dirty="0" err="1"/>
              <a:t>Thread.MIN_PRIORITY</a:t>
            </a:r>
            <a:r>
              <a:rPr lang="en-IN" dirty="0"/>
              <a:t>);</a:t>
            </a:r>
          </a:p>
          <a:p>
            <a:r>
              <a:rPr lang="en-IN" dirty="0"/>
              <a:t>		t1.start(); t2.start(); t3.start();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("... End of </a:t>
            </a:r>
            <a:r>
              <a:rPr lang="en-IN" dirty="0" err="1"/>
              <a:t>executuion</a:t>
            </a:r>
            <a:r>
              <a:rPr lang="en-IN" dirty="0"/>
              <a:t> 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90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8860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245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92696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Multithreading in Java</a:t>
            </a:r>
          </a:p>
          <a:p>
            <a:r>
              <a:rPr lang="en-US" b="1" dirty="0" smtClean="0"/>
              <a:t>Multithreading </a:t>
            </a:r>
            <a:r>
              <a:rPr lang="en-US" b="1" dirty="0"/>
              <a:t>in Java</a:t>
            </a:r>
            <a:r>
              <a:rPr lang="en-US" dirty="0"/>
              <a:t> is a process of executing multiple threads simultaneously.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6174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/>
              <a:t>ThreadA</a:t>
            </a:r>
            <a:r>
              <a:rPr lang="en-IN" dirty="0"/>
              <a:t> extends Thread{</a:t>
            </a:r>
          </a:p>
          <a:p>
            <a:r>
              <a:rPr lang="en-IN" dirty="0"/>
              <a:t>     public void run( ) {</a:t>
            </a:r>
          </a:p>
          <a:p>
            <a:r>
              <a:rPr lang="en-IN" dirty="0"/>
              <a:t>        for(</a:t>
            </a:r>
            <a:r>
              <a:rPr lang="en-IN" dirty="0" err="1"/>
              <a:t>int</a:t>
            </a:r>
            <a:r>
              <a:rPr lang="en-IN" dirty="0"/>
              <a:t> i = 1; i &lt;= 5; i++) {</a:t>
            </a:r>
          </a:p>
          <a:p>
            <a:r>
              <a:rPr lang="en-IN" dirty="0"/>
              <a:t>           </a:t>
            </a:r>
            <a:r>
              <a:rPr lang="en-IN" dirty="0" err="1"/>
              <a:t>System.out.println</a:t>
            </a:r>
            <a:r>
              <a:rPr lang="en-IN" dirty="0"/>
              <a:t>("From Thread A with i = "+ -1*i);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("Exiting from Thread A ...");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ThreadB</a:t>
            </a:r>
            <a:r>
              <a:rPr lang="en-IN" dirty="0"/>
              <a:t> extends Thread {</a:t>
            </a:r>
          </a:p>
          <a:p>
            <a:r>
              <a:rPr lang="en-IN" dirty="0"/>
              <a:t>    public void run( ) {</a:t>
            </a:r>
          </a:p>
          <a:p>
            <a:r>
              <a:rPr lang="en-IN" dirty="0"/>
              <a:t>       for(</a:t>
            </a:r>
            <a:r>
              <a:rPr lang="en-IN" dirty="0" err="1"/>
              <a:t>int</a:t>
            </a:r>
            <a:r>
              <a:rPr lang="en-IN" dirty="0"/>
              <a:t> j = 1; j &lt;= 5; j++) {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("From Thread B with j= "+2* j);</a:t>
            </a:r>
          </a:p>
          <a:p>
            <a:r>
              <a:rPr lang="en-IN" dirty="0"/>
              <a:t>       }</a:t>
            </a:r>
          </a:p>
          <a:p>
            <a:r>
              <a:rPr lang="en-IN" dirty="0"/>
              <a:t>       </a:t>
            </a:r>
            <a:r>
              <a:rPr lang="en-IN" dirty="0" err="1"/>
              <a:t>System.out.println</a:t>
            </a:r>
            <a:r>
              <a:rPr lang="en-IN" dirty="0"/>
              <a:t>("Exiting from Thread B ...");  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253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836712"/>
            <a:ext cx="7704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ThreadC</a:t>
            </a:r>
            <a:r>
              <a:rPr lang="en-IN" dirty="0"/>
              <a:t> extends Thread{</a:t>
            </a:r>
          </a:p>
          <a:p>
            <a:r>
              <a:rPr lang="en-IN" dirty="0"/>
              <a:t>     public void run( ) {</a:t>
            </a:r>
          </a:p>
          <a:p>
            <a:r>
              <a:rPr lang="en-IN" dirty="0"/>
              <a:t>         for(</a:t>
            </a:r>
            <a:r>
              <a:rPr lang="en-IN" dirty="0" err="1"/>
              <a:t>int</a:t>
            </a:r>
            <a:r>
              <a:rPr lang="en-IN" dirty="0"/>
              <a:t> k = 1; k &lt;= 5; k++) {</a:t>
            </a:r>
          </a:p>
          <a:p>
            <a:r>
              <a:rPr lang="en-IN" dirty="0"/>
              <a:t>             </a:t>
            </a:r>
            <a:r>
              <a:rPr lang="en-IN" dirty="0" err="1"/>
              <a:t>System.out.println</a:t>
            </a:r>
            <a:r>
              <a:rPr lang="en-IN" dirty="0"/>
              <a:t>("From Thread C with k = "+ (2*k-1));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("Exiting from Thread C ...");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public </a:t>
            </a:r>
            <a:r>
              <a:rPr lang="en-IN" dirty="0"/>
              <a:t>class Multithread {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         </a:t>
            </a:r>
            <a:r>
              <a:rPr lang="en-IN" dirty="0" err="1"/>
              <a:t>ThreadA</a:t>
            </a:r>
            <a:r>
              <a:rPr lang="en-IN" dirty="0"/>
              <a:t> a = new </a:t>
            </a:r>
            <a:r>
              <a:rPr lang="en-IN" dirty="0" err="1"/>
              <a:t>ThreadA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ThreadB</a:t>
            </a:r>
            <a:r>
              <a:rPr lang="en-IN" dirty="0"/>
              <a:t> b = new </a:t>
            </a:r>
            <a:r>
              <a:rPr lang="en-IN" dirty="0" err="1"/>
              <a:t>ThreadB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ThreadC</a:t>
            </a:r>
            <a:r>
              <a:rPr lang="en-IN" dirty="0"/>
              <a:t> c = new </a:t>
            </a:r>
            <a:r>
              <a:rPr lang="en-IN" dirty="0" err="1"/>
              <a:t>ThreadC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a.start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b.start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c.start</a:t>
            </a:r>
            <a:r>
              <a:rPr lang="en-IN" dirty="0"/>
              <a:t>();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("... Multithreading is over 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802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is Thread?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Thread</a:t>
            </a:r>
            <a:r>
              <a:rPr lang="en-US" dirty="0">
                <a:solidFill>
                  <a:schemeClr val="tx1"/>
                </a:solidFill>
              </a:rPr>
              <a:t> is a </a:t>
            </a:r>
            <a:r>
              <a:rPr lang="en-US" dirty="0">
                <a:solidFill>
                  <a:srgbClr val="C00000"/>
                </a:solidFill>
              </a:rPr>
              <a:t>very light-weighted process</a:t>
            </a:r>
            <a:r>
              <a:rPr lang="en-US" dirty="0">
                <a:solidFill>
                  <a:schemeClr val="tx1"/>
                </a:solidFill>
              </a:rPr>
              <a:t>, or we can say the </a:t>
            </a:r>
            <a:r>
              <a:rPr lang="en-US" dirty="0">
                <a:solidFill>
                  <a:srgbClr val="0070C0"/>
                </a:solidFill>
              </a:rPr>
              <a:t>smallest part of the process that allows a program to operate more efficiently by running multiple tasks simultaneously.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order to perform complicated tasks in the background, we used the </a:t>
            </a:r>
            <a:r>
              <a:rPr lang="en-US" b="1" dirty="0">
                <a:solidFill>
                  <a:schemeClr val="tx1"/>
                </a:solidFill>
              </a:rPr>
              <a:t>Thread concept in Java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the tasks are executed without affecting the main program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a program or process, </a:t>
            </a:r>
            <a:r>
              <a:rPr lang="en-US" dirty="0">
                <a:solidFill>
                  <a:srgbClr val="C00000"/>
                </a:solidFill>
              </a:rPr>
              <a:t>all the threads have their own separate path for execution</a:t>
            </a:r>
            <a:r>
              <a:rPr lang="en-US" dirty="0">
                <a:solidFill>
                  <a:schemeClr val="tx1"/>
                </a:solidFill>
              </a:rPr>
              <a:t>, so each thread of a process is independent.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927032" cy="615692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92696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Multithreading in Java</a:t>
            </a:r>
          </a:p>
          <a:p>
            <a:r>
              <a:rPr lang="en-US" b="1" dirty="0" smtClean="0"/>
              <a:t>Multithreading </a:t>
            </a:r>
            <a:r>
              <a:rPr lang="en-US" b="1" dirty="0"/>
              <a:t>in Java</a:t>
            </a:r>
            <a:r>
              <a:rPr lang="en-US" dirty="0"/>
              <a:t> is a process of executing multiple threads simultaneously.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04864"/>
            <a:ext cx="25241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365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Thread Benefits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 threads share a common memory and have their own stack, local variables and program counter.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multiple threads are executed in parallel at the same time, this process is known as </a:t>
            </a:r>
            <a:r>
              <a:rPr lang="en-US" b="1" dirty="0"/>
              <a:t>Multithreading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allows to perform more than one task at a time.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Resource </a:t>
            </a:r>
            <a:r>
              <a:rPr lang="en-US" dirty="0"/>
              <a:t>sharing between threads is easy.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maximizes CPU utilization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reduces the complexity of large programs.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increases the speed of execution.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Thread Concep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46334"/>
            <a:ext cx="2162729" cy="21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60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Thread Model</a:t>
            </a:r>
          </a:p>
          <a:p>
            <a:pPr algn="l"/>
            <a:r>
              <a:rPr lang="en-US" dirty="0"/>
              <a:t>Just like a process, a thread exists in several states. These states are as follows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Thread Concep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525658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67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Thread Model</a:t>
            </a:r>
          </a:p>
          <a:p>
            <a:pPr algn="l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1196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1) New (Ready to run)</a:t>
            </a:r>
            <a:endParaRPr lang="en-US" sz="2400" dirty="0"/>
          </a:p>
          <a:p>
            <a:pPr algn="just"/>
            <a:r>
              <a:rPr lang="en-US" sz="2400" dirty="0"/>
              <a:t>A thread is in </a:t>
            </a:r>
            <a:r>
              <a:rPr lang="en-US" sz="2400" b="1" dirty="0"/>
              <a:t>New</a:t>
            </a:r>
            <a:r>
              <a:rPr lang="en-US" sz="2400" dirty="0"/>
              <a:t> when it gets CPU time.</a:t>
            </a:r>
          </a:p>
          <a:p>
            <a:pPr algn="just"/>
            <a:r>
              <a:rPr lang="en-US" sz="2400" b="1" dirty="0"/>
              <a:t>2) Running</a:t>
            </a:r>
            <a:endParaRPr lang="en-US" sz="2400" dirty="0"/>
          </a:p>
          <a:p>
            <a:pPr algn="just"/>
            <a:r>
              <a:rPr lang="en-US" sz="2400" dirty="0"/>
              <a:t>A thread is in </a:t>
            </a:r>
            <a:r>
              <a:rPr lang="en-US" sz="2400" b="1" dirty="0"/>
              <a:t>a Running</a:t>
            </a:r>
            <a:r>
              <a:rPr lang="en-US" sz="2400" dirty="0"/>
              <a:t> state when it is under execution.</a:t>
            </a:r>
          </a:p>
          <a:p>
            <a:pPr algn="just"/>
            <a:r>
              <a:rPr lang="en-US" sz="2400" b="1" dirty="0"/>
              <a:t>3) Suspended</a:t>
            </a:r>
            <a:endParaRPr lang="en-US" sz="2400" dirty="0"/>
          </a:p>
          <a:p>
            <a:pPr algn="just"/>
            <a:r>
              <a:rPr lang="en-US" sz="2400" dirty="0"/>
              <a:t>A thread is in the </a:t>
            </a:r>
            <a:r>
              <a:rPr lang="en-US" sz="2400" b="1" dirty="0"/>
              <a:t>Suspended</a:t>
            </a:r>
            <a:r>
              <a:rPr lang="en-US" sz="2400" dirty="0"/>
              <a:t> state when it is temporarily inactive or under execution.</a:t>
            </a:r>
          </a:p>
          <a:p>
            <a:pPr algn="just"/>
            <a:r>
              <a:rPr lang="en-US" sz="2400" b="1" dirty="0"/>
              <a:t>4) Blocked</a:t>
            </a:r>
            <a:endParaRPr lang="en-US" sz="2400" dirty="0"/>
          </a:p>
          <a:p>
            <a:pPr algn="just"/>
            <a:r>
              <a:rPr lang="en-US" sz="2400" dirty="0"/>
              <a:t>A thread is in the </a:t>
            </a:r>
            <a:r>
              <a:rPr lang="en-US" sz="2400" b="1" dirty="0"/>
              <a:t>Blocked</a:t>
            </a:r>
            <a:r>
              <a:rPr lang="en-US" sz="2400" dirty="0"/>
              <a:t> state when it is waiting for resources.</a:t>
            </a:r>
          </a:p>
          <a:p>
            <a:pPr algn="just"/>
            <a:r>
              <a:rPr lang="en-US" sz="2400" b="1" dirty="0"/>
              <a:t>5) Terminated</a:t>
            </a:r>
            <a:endParaRPr lang="en-US" sz="2400" dirty="0"/>
          </a:p>
          <a:p>
            <a:pPr algn="just"/>
            <a:r>
              <a:rPr lang="en-US" sz="2400" dirty="0"/>
              <a:t>A thread comes in this state when at any given time, it halts its execution immediately.</a:t>
            </a:r>
          </a:p>
        </p:txBody>
      </p:sp>
    </p:spTree>
    <p:extLst>
      <p:ext uri="{BB962C8B-B14F-4D97-AF65-F5344CB8AC3E}">
        <p14:creationId xmlns:p14="http://schemas.microsoft.com/office/powerpoint/2010/main" val="55534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Creating Thread</a:t>
            </a:r>
          </a:p>
          <a:p>
            <a:pPr algn="l"/>
            <a:r>
              <a:rPr lang="en-US" dirty="0"/>
              <a:t>There are two methods to create threads. They </a:t>
            </a:r>
            <a:r>
              <a:rPr lang="en-US" dirty="0" smtClean="0"/>
              <a:t>are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i) </a:t>
            </a:r>
            <a:r>
              <a:rPr lang="en-US" b="1" dirty="0">
                <a:solidFill>
                  <a:schemeClr val="tx1"/>
                </a:solidFill>
              </a:rPr>
              <a:t>Creating threads </a:t>
            </a:r>
            <a:r>
              <a:rPr lang="en-US" b="1" dirty="0">
                <a:solidFill>
                  <a:srgbClr val="C00000"/>
                </a:solidFill>
              </a:rPr>
              <a:t>by extending Thread class.</a:t>
            </a:r>
          </a:p>
          <a:p>
            <a:pPr algn="l"/>
            <a:r>
              <a:rPr lang="en-US" dirty="0"/>
              <a:t>ii) </a:t>
            </a:r>
            <a:r>
              <a:rPr lang="en-US" b="1" dirty="0">
                <a:solidFill>
                  <a:schemeClr val="tx1"/>
                </a:solidFill>
              </a:rPr>
              <a:t>Creating threads </a:t>
            </a:r>
            <a:r>
              <a:rPr lang="en-US" b="1" dirty="0">
                <a:solidFill>
                  <a:srgbClr val="C00000"/>
                </a:solidFill>
              </a:rPr>
              <a:t>by implementing Runnable interface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818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Thread methods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important thread class methods are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a) </a:t>
            </a:r>
            <a:r>
              <a:rPr lang="en-US" sz="2000" b="1" dirty="0">
                <a:solidFill>
                  <a:schemeClr val="tx1"/>
                </a:solidFill>
              </a:rPr>
              <a:t>run()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should be overridden in our thread extended the superclass thread. </a:t>
            </a:r>
            <a:r>
              <a:rPr lang="en-US" sz="2000" dirty="0" smtClean="0">
                <a:solidFill>
                  <a:schemeClr val="tx1"/>
                </a:solidFill>
              </a:rPr>
              <a:t>This method </a:t>
            </a:r>
            <a:r>
              <a:rPr lang="en-US" sz="2000" dirty="0">
                <a:solidFill>
                  <a:schemeClr val="tx1"/>
                </a:solidFill>
              </a:rPr>
              <a:t>contains the statements for the particular thread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b) start</a:t>
            </a:r>
            <a:r>
              <a:rPr lang="en-US" sz="2000" b="1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method is used to start the run() method. If the method is already started it </a:t>
            </a:r>
            <a:r>
              <a:rPr lang="en-US" sz="2000" dirty="0" smtClean="0">
                <a:solidFill>
                  <a:schemeClr val="tx1"/>
                </a:solidFill>
              </a:rPr>
              <a:t>throws illegal </a:t>
            </a:r>
            <a:r>
              <a:rPr lang="en-US" sz="2000" dirty="0">
                <a:solidFill>
                  <a:schemeClr val="tx1"/>
                </a:solidFill>
              </a:rPr>
              <a:t>Thread state exception. The general form is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7" y="2708920"/>
            <a:ext cx="6984776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17232"/>
            <a:ext cx="705678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73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Thread methods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) sleep()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block the currently executing thread. The general form </a:t>
            </a:r>
            <a:r>
              <a:rPr lang="en-US" sz="2000" dirty="0" smtClean="0">
                <a:solidFill>
                  <a:schemeClr val="tx1"/>
                </a:solidFill>
              </a:rPr>
              <a:t>is.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Where,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a- integer value. This gives </a:t>
            </a:r>
            <a:r>
              <a:rPr lang="en-US" sz="2000" dirty="0" smtClean="0">
                <a:solidFill>
                  <a:schemeClr val="tx1"/>
                </a:solidFill>
              </a:rPr>
              <a:t>the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2000" b="1" dirty="0">
                <a:solidFill>
                  <a:schemeClr val="tx1"/>
                </a:solidFill>
              </a:rPr>
              <a:t>) interrupt()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method is used to interrupt the currently running thread. The general form is time for sleeping in </a:t>
            </a:r>
            <a:r>
              <a:rPr lang="en-US" sz="2000" dirty="0" err="1">
                <a:solidFill>
                  <a:schemeClr val="tx1"/>
                </a:solidFill>
              </a:rPr>
              <a:t>milli</a:t>
            </a:r>
            <a:r>
              <a:rPr lang="en-US" sz="2000" dirty="0">
                <a:solidFill>
                  <a:schemeClr val="tx1"/>
                </a:solidFill>
              </a:rPr>
              <a:t> seconds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864096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6647"/>
            <a:ext cx="741682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763284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804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1217</Words>
  <Application>Microsoft Office PowerPoint</Application>
  <PresentationFormat>On-screen Show (4:3)</PresentationFormat>
  <Paragraphs>340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2022-08-10T14:39:39Z</dcterms:modified>
</cp:coreProperties>
</file>